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58" r:id="rId3"/>
    <p:sldId id="256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ddíl bez názvu" id="{96627D3C-9E91-4DB2-82A8-3B662B5F8388}">
          <p14:sldIdLst>
            <p14:sldId id="258"/>
          </p14:sldIdLst>
        </p14:section>
        <p14:section name="Výchozí oddíl" id="{D7FD0BD5-EDBA-43F2-92A7-7C74C2A4BC95}">
          <p14:sldIdLst>
            <p14:sldId id="256"/>
            <p14:sldId id="260"/>
            <p14:sldId id="261"/>
            <p14:sldId id="262"/>
            <p14:sldId id="263"/>
            <p14:sldId id="264"/>
            <p14:sldId id="265"/>
            <p14:sldId id="26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 autoAdjust="0"/>
    <p:restoredTop sz="94588" autoAdjust="0"/>
  </p:normalViewPr>
  <p:slideViewPr>
    <p:cSldViewPr>
      <p:cViewPr varScale="1">
        <p:scale>
          <a:sx n="73" d="100"/>
          <a:sy n="73" d="100"/>
        </p:scale>
        <p:origin x="-10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1A2FB4-E256-4E6A-910F-C8C0872034E0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BFA5-CFD5-4B10-BB66-8F36BFDDDA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3970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5DC172C-BBAD-4F27-9707-A625072BF4D6}" type="slidenum">
              <a:rPr lang="cs-CZ">
                <a:solidFill>
                  <a:prstClr val="white"/>
                </a:solidFill>
              </a:rPr>
              <a:pPr/>
              <a:t>1</a:t>
            </a:fld>
            <a:endParaRPr lang="cs-CZ">
              <a:solidFill>
                <a:prstClr val="white"/>
              </a:solidFill>
            </a:endParaRPr>
          </a:p>
        </p:txBody>
      </p:sp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pPr defTabSz="393869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cs-CZ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163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512" y="4343231"/>
            <a:ext cx="5482656" cy="411106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377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5583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7122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E4FAF31-D125-4F81-8B03-08F2F8D22A3B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6263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D60DC2F-195B-4071-B4E4-1986F8627D56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2834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E74CE52-6354-43CA-85F6-6087B07608C7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04982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3943350" cy="4559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52950" y="1604963"/>
            <a:ext cx="3944938" cy="4559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EBCD012-3BCB-4364-82D3-F57E6AA64FFB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58889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E0A9F2E-8935-4A42-8419-A2094F7D7F67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99552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5C92143-3B8B-4D72-B9DF-69DCCE71353B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92173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6CC0B95-51BE-4E58-9D11-29E437610644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68639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5FEB2A9-25C8-4189-B2D0-241BAFB0F74F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4484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07348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91ED016-EF53-4A77-8B1A-FA2E7C7B789E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08280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13C97D4-D0AE-4910-A991-F078AF5792EB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60077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488113" y="1604963"/>
            <a:ext cx="2009775" cy="45593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604963"/>
            <a:ext cx="5878513" cy="45593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D4F7C6C-A125-4D43-BDFF-F27DF7E3B175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43004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66050" cy="146367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0"/>
          </p:nvPr>
        </p:nvSpPr>
        <p:spPr>
          <a:xfrm>
            <a:off x="-11798300" y="-11798300"/>
            <a:ext cx="11793537" cy="11793537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1"/>
          </p:nvPr>
        </p:nvSpPr>
        <p:spPr>
          <a:xfrm>
            <a:off x="-11798300" y="-11798300"/>
            <a:ext cx="11793537" cy="11793537"/>
          </a:xfrm>
        </p:spPr>
        <p:txBody>
          <a:bodyPr/>
          <a:lstStyle>
            <a:lvl1pPr>
              <a:defRPr/>
            </a:lvl1pPr>
          </a:lstStyle>
          <a:p>
            <a:fld id="{F72F68DD-3058-4426-8157-8FA7C4905C32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9055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9562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5605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3748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6670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3344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4599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8184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6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87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130425"/>
            <a:ext cx="776605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titulního textu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dt"/>
          </p:nvPr>
        </p:nvSpPr>
        <p:spPr bwMode="auto">
          <a:xfrm>
            <a:off x="-11798300" y="-11798300"/>
            <a:ext cx="11793537" cy="1179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</a:tabLst>
              <a:defRPr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cs-CZ">
                <a:latin typeface="Arial" charset="0"/>
              </a:rPr>
              <a:t>21.10.2012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-11798300" y="-11798300"/>
            <a:ext cx="11799888" cy="1179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cs-CZ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-11798300" y="-11798300"/>
            <a:ext cx="11793537" cy="1179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</a:tabLst>
              <a:defRPr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fld id="{B0E65FEC-A7D1-4F61-BF68-ED86CFBA1912}" type="slidenum">
              <a:rPr lang="cs-CZ">
                <a:latin typeface="Arial" charset="0"/>
              </a:rPr>
              <a:pPr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t>‹#›</a:t>
            </a:fld>
            <a:endParaRPr lang="cs-CZ">
              <a:latin typeface="Arial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040688" cy="455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textu osnovy</a:t>
            </a:r>
          </a:p>
          <a:p>
            <a:pPr lvl="1"/>
            <a:r>
              <a:rPr lang="en-GB" smtClean="0"/>
              <a:t>Druhá úroveň</a:t>
            </a:r>
          </a:p>
          <a:p>
            <a:pPr lvl="2"/>
            <a:r>
              <a:rPr lang="en-GB" smtClean="0"/>
              <a:t>Třetí úroveň</a:t>
            </a:r>
          </a:p>
          <a:p>
            <a:pPr lvl="3"/>
            <a:r>
              <a:rPr lang="en-GB" smtClean="0"/>
              <a:t>Čtvrtá úroveň osnovy</a:t>
            </a:r>
          </a:p>
          <a:p>
            <a:pPr lvl="4"/>
            <a:r>
              <a:rPr lang="en-GB" smtClean="0"/>
              <a:t>Pátá úroveň osnovy</a:t>
            </a:r>
          </a:p>
          <a:p>
            <a:pPr lvl="4"/>
            <a:r>
              <a:rPr lang="en-GB" smtClean="0"/>
              <a:t>Šestá úroveň</a:t>
            </a:r>
          </a:p>
          <a:p>
            <a:pPr lvl="4"/>
            <a:r>
              <a:rPr lang="en-GB" smtClean="0"/>
              <a:t>Sedmá úroveň</a:t>
            </a:r>
          </a:p>
          <a:p>
            <a:pPr lvl="4"/>
            <a:r>
              <a:rPr lang="en-GB" smtClean="0"/>
              <a:t>Osmá úroveň textu</a:t>
            </a:r>
          </a:p>
          <a:p>
            <a:pPr lvl="4"/>
            <a:r>
              <a:rPr lang="en-GB" smtClean="0"/>
              <a:t>Devátá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9504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/>
  <p:txStyles>
    <p:titleStyle>
      <a:lvl1pPr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2pPr>
      <a:lvl3pPr marL="11430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3pPr>
      <a:lvl4pPr marL="16002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4pPr>
      <a:lvl5pPr marL="20574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5pPr>
      <a:lvl6pPr marL="25146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6pPr>
      <a:lvl7pPr marL="29718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7pPr>
      <a:lvl8pPr marL="34290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8pPr>
      <a:lvl9pPr marL="38862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9pPr>
    </p:titleStyle>
    <p:bodyStyle>
      <a:lvl1pPr marL="342900" indent="-342900" algn="l" defTabSz="449263" rtl="0" fontAlgn="base">
        <a:lnSpc>
          <a:spcPct val="10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lnSpc>
          <a:spcPct val="102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>
        <a:lnSpc>
          <a:spcPct val="102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>
        <a:lnSpc>
          <a:spcPct val="102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en.wikipedia.org/wiki/File:Greensboro_road_signs.jpg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en.wikipedia.org/wiki/File:1993-Buick-Roadmaster-Estate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s://cdn.arguscarhire.com/img/suppliers/AU.gi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ww.autodriveaway.com/images/Logo.pn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1993-Buick-Roadmaster-Estate.jpg" TargetMode="External"/><Relationship Id="rId7" Type="http://schemas.openxmlformats.org/officeDocument/2006/relationships/hyperlink" Target="http://diydilettante.files.wordpress.com/2011/09/auto-roads-1907.jpg" TargetMode="External"/><Relationship Id="rId2" Type="http://schemas.openxmlformats.org/officeDocument/2006/relationships/hyperlink" Target="http://en.wikipedia.org/wiki/File:Greensboro_road_signs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utodriveaway.com/images/Logo.png" TargetMode="External"/><Relationship Id="rId5" Type="http://schemas.openxmlformats.org/officeDocument/2006/relationships/hyperlink" Target="http://www.autodriveaway.com/about" TargetMode="External"/><Relationship Id="rId4" Type="http://schemas.openxmlformats.org/officeDocument/2006/relationships/hyperlink" Target="https://cdn.arguscarhire.com/img/suppliers/AU.gi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668463"/>
            <a:ext cx="7772400" cy="639762"/>
          </a:xfrm>
          <a:ln/>
        </p:spPr>
        <p:txBody>
          <a:bodyPr/>
          <a:lstStyle/>
          <a:p>
            <a:pPr algn="ct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600" b="1" dirty="0" smtClean="0"/>
              <a:t>Driving around the USA</a:t>
            </a:r>
            <a:endParaRPr lang="en-GB" sz="3600" b="1" dirty="0"/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60363" y="6207125"/>
            <a:ext cx="8424862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cs-CZ" sz="2400">
                <a:solidFill>
                  <a:srgbClr val="FFFFFF"/>
                </a:solidFill>
                <a:latin typeface="Calibri" charset="0"/>
              </a:rPr>
              <a:t>Gymnázium a Jazyková škola s právem státní jazykové zkoušky Zlín</a:t>
            </a: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727075" y="2347913"/>
            <a:ext cx="7669213" cy="1587"/>
          </a:xfrm>
          <a:prstGeom prst="line">
            <a:avLst/>
          </a:prstGeom>
          <a:noFill/>
          <a:ln w="28440">
            <a:solidFill>
              <a:srgbClr val="4A7EB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cs-CZ">
              <a:solidFill>
                <a:srgbClr val="FFFFFF"/>
              </a:solidFill>
              <a:latin typeface="Arial" charset="0"/>
            </a:endParaRPr>
          </a:p>
        </p:txBody>
      </p:sp>
      <p:graphicFrame>
        <p:nvGraphicFramePr>
          <p:cNvPr id="5124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8844504"/>
              </p:ext>
            </p:extLst>
          </p:nvPr>
        </p:nvGraphicFramePr>
        <p:xfrm>
          <a:off x="728663" y="2492375"/>
          <a:ext cx="7667625" cy="3822913"/>
        </p:xfrm>
        <a:graphic>
          <a:graphicData uri="http://schemas.openxmlformats.org/drawingml/2006/table">
            <a:tbl>
              <a:tblPr/>
              <a:tblGrid>
                <a:gridCol w="2465387"/>
                <a:gridCol w="5202238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Tematická oblast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 Angličtina: </a:t>
                      </a:r>
                      <a:r>
                        <a:rPr kumimoji="0" lang="en-GB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The</a:t>
                      </a: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 USA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Datum vytvoření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28. 12. 2012</a:t>
                      </a:r>
                    </a:p>
                  </a:txBody>
                  <a:tcPr marT="188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Ročník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2. - 4., sexta – oktáva, úroveň 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B1+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Lucida Sans Unicode" charset="0"/>
                        <a:cs typeface="Lucida Sans Unicode" charset="0"/>
                      </a:endParaRPr>
                    </a:p>
                  </a:txBody>
                  <a:tcPr marT="188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84613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Stručný obsah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Přehledné seznámení s možnostmi cestování automobilem po USA + zajímavosti a praktické tipy.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T="188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84613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Způsob využití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Jednotlivé stránky přinášejí informace o způsobu cestování automobilem v USA spolu s obrazovými stimuly. V závěru kontrolní úkol a odpovědi.</a:t>
                      </a:r>
                    </a:p>
                  </a:txBody>
                  <a:tcPr marT="188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Autor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Tomáš Kolenovský</a:t>
                      </a:r>
                    </a:p>
                  </a:txBody>
                  <a:tcPr marT="188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Kód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VY_22_INOVACE_02_AKLN0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pic>
        <p:nvPicPr>
          <p:cNvPr id="5139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563" y="188913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727075" y="6393026"/>
            <a:ext cx="76692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Poznámka: prezentace je plně funkční při použití programu Microsoft PowerPoint 2010 a vyšší</a:t>
            </a:r>
            <a:endParaRPr lang="en-GB" sz="12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560691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60649"/>
            <a:ext cx="7772400" cy="1080120"/>
          </a:xfrm>
        </p:spPr>
        <p:txBody>
          <a:bodyPr/>
          <a:lstStyle/>
          <a:p>
            <a:r>
              <a:rPr lang="en-GB" dirty="0" smtClean="0"/>
              <a:t>Driving around the USA</a:t>
            </a:r>
            <a:endParaRPr lang="cs-CZ" dirty="0"/>
          </a:p>
        </p:txBody>
      </p:sp>
      <p:pic>
        <p:nvPicPr>
          <p:cNvPr id="5" name="Obrázek 4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564904"/>
            <a:ext cx="4768304" cy="3421258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539552" y="1598692"/>
            <a:ext cx="61229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The best way to explore the USA is driving a car.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sz="2400" dirty="0" smtClean="0"/>
              <a:t>There are about 3 ways to do so:</a:t>
            </a:r>
            <a:endParaRPr lang="en-GB" sz="24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5580112" y="2492896"/>
            <a:ext cx="3056671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GB" sz="2800" dirty="0" smtClean="0"/>
              <a:t>buy your own car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GB" sz="2800" dirty="0" smtClean="0"/>
              <a:t>rent a car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GB" sz="2800" dirty="0" smtClean="0"/>
              <a:t>Auto </a:t>
            </a:r>
            <a:r>
              <a:rPr lang="en-GB" sz="2800" dirty="0" err="1" smtClean="0"/>
              <a:t>Driveaway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97460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GB" dirty="0" smtClean="0"/>
              <a:t>Buying your own car</a:t>
            </a:r>
            <a:endParaRPr lang="en-GB" dirty="0"/>
          </a:p>
        </p:txBody>
      </p:sp>
      <p:sp>
        <p:nvSpPr>
          <p:cNvPr id="5" name="TextovéPole 4"/>
          <p:cNvSpPr txBox="1"/>
          <p:nvPr/>
        </p:nvSpPr>
        <p:spPr>
          <a:xfrm>
            <a:off x="550020" y="1268760"/>
            <a:ext cx="79928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Why would you do it?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/>
              <a:t>you don’t have a lot of money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/>
              <a:t>it is easy as there are a lot of places where to buy used cars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/>
              <a:t>when you finish trave</a:t>
            </a:r>
            <a:r>
              <a:rPr lang="en-GB" sz="2400" dirty="0"/>
              <a:t>l</a:t>
            </a:r>
            <a:r>
              <a:rPr lang="en-GB" sz="2400" dirty="0" smtClean="0"/>
              <a:t>ling you sell the car and get your money back (if you are lucky!)</a:t>
            </a:r>
            <a:endParaRPr lang="en-GB" sz="24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550021" y="3670672"/>
            <a:ext cx="43100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Are there any negatives?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/>
              <a:t>you usually buy a very old car (but travel in style)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/>
              <a:t>you drive a lot of miles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/>
              <a:t>chances of breaking down are really good</a:t>
            </a:r>
            <a:endParaRPr lang="en-GB" sz="2400" dirty="0"/>
          </a:p>
        </p:txBody>
      </p:sp>
      <p:pic>
        <p:nvPicPr>
          <p:cNvPr id="8" name="Zástupný symbol pro obsah 7">
            <a:hlinkClick r:id="rId2"/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4077072"/>
            <a:ext cx="3867097" cy="2088232"/>
          </a:xfrm>
        </p:spPr>
      </p:pic>
    </p:spTree>
    <p:extLst>
      <p:ext uri="{BB962C8B-B14F-4D97-AF65-F5344CB8AC3E}">
        <p14:creationId xmlns:p14="http://schemas.microsoft.com/office/powerpoint/2010/main" val="56465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Rent a car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5338936" cy="16847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/>
              <a:t>Very comfortable thing to do as</a:t>
            </a:r>
          </a:p>
          <a:p>
            <a:r>
              <a:rPr lang="en-GB" sz="2400" dirty="0" smtClean="0"/>
              <a:t>there are plenty deals to choose from, main companies are</a:t>
            </a:r>
            <a:endParaRPr lang="en-GB" sz="2400" dirty="0"/>
          </a:p>
        </p:txBody>
      </p:sp>
      <p:pic>
        <p:nvPicPr>
          <p:cNvPr id="6" name="Obrázek 5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584" y="3136270"/>
            <a:ext cx="7812360" cy="426129"/>
          </a:xfrm>
          <a:prstGeom prst="rect">
            <a:avLst/>
          </a:prstGeom>
        </p:spPr>
      </p:pic>
      <p:sp>
        <p:nvSpPr>
          <p:cNvPr id="7" name="TextovéPole 6"/>
          <p:cNvSpPr txBox="1"/>
          <p:nvPr/>
        </p:nvSpPr>
        <p:spPr>
          <a:xfrm>
            <a:off x="539552" y="3861048"/>
            <a:ext cx="78123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/>
              <a:t>big companies offer their services at the airports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/>
              <a:t>the cars are reliable and the company handles all potential problems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/>
              <a:t>you can arrange all before you go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852479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en-GB" sz="3600" dirty="0" smtClean="0"/>
              <a:t>Are there any problems with renting a car?</a:t>
            </a:r>
            <a:endParaRPr lang="en-GB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Well, it depends…</a:t>
            </a:r>
          </a:p>
          <a:p>
            <a:r>
              <a:rPr lang="en-GB" sz="2400" dirty="0" smtClean="0"/>
              <a:t>it is quite expensive</a:t>
            </a:r>
          </a:p>
          <a:p>
            <a:r>
              <a:rPr lang="en-GB" sz="2400" dirty="0" smtClean="0"/>
              <a:t>it is even more expensive if you are younger than 25</a:t>
            </a:r>
          </a:p>
          <a:p>
            <a:r>
              <a:rPr lang="en-GB" sz="2400" dirty="0" smtClean="0"/>
              <a:t>you have to pay extra if you want more people to drive</a:t>
            </a:r>
          </a:p>
          <a:p>
            <a:r>
              <a:rPr lang="en-GB" sz="2400" dirty="0" smtClean="0"/>
              <a:t>you have to pay by a credit card in most cases</a:t>
            </a:r>
          </a:p>
          <a:p>
            <a:r>
              <a:rPr lang="en-GB" sz="2400" dirty="0" smtClean="0"/>
              <a:t>you have to be careful about insurance policies</a:t>
            </a:r>
          </a:p>
          <a:p>
            <a:pPr marL="0" indent="0">
              <a:buNone/>
            </a:pPr>
            <a:r>
              <a:rPr lang="en-GB" dirty="0" smtClean="0"/>
              <a:t>But otherwise…</a:t>
            </a:r>
          </a:p>
          <a:p>
            <a:pPr marL="0" indent="0">
              <a:buNone/>
            </a:pP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			</a:t>
            </a:r>
            <a:r>
              <a:rPr lang="en-GB" b="1" dirty="0" smtClean="0">
                <a:ln w="1270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no problem!</a:t>
            </a:r>
            <a:endParaRPr lang="en-GB" dirty="0">
              <a:ln w="12700">
                <a:solidFill>
                  <a:schemeClr val="accent6">
                    <a:lumMod val="50000"/>
                  </a:schemeClr>
                </a:solidFill>
                <a:prstDash val="solid"/>
              </a:ln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797152"/>
            <a:ext cx="1700213" cy="105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6310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en-GB" dirty="0" smtClean="0"/>
              <a:t>And what is Auto </a:t>
            </a:r>
            <a:r>
              <a:rPr lang="en-GB" dirty="0" err="1" smtClean="0"/>
              <a:t>Driveaway</a:t>
            </a:r>
            <a:r>
              <a:rPr lang="en-GB" dirty="0"/>
              <a:t>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it is an option for those who have almost no money</a:t>
            </a:r>
          </a:p>
          <a:p>
            <a:r>
              <a:rPr lang="en-GB" sz="2400" dirty="0" smtClean="0"/>
              <a:t>it is a company </a:t>
            </a:r>
            <a:r>
              <a:rPr lang="en-GB" sz="2400" smtClean="0"/>
              <a:t>which arranges </a:t>
            </a:r>
            <a:r>
              <a:rPr lang="en-GB" sz="2400" dirty="0" smtClean="0"/>
              <a:t>moving cars around the USA</a:t>
            </a:r>
          </a:p>
          <a:p>
            <a:pPr marL="0" indent="0">
              <a:buNone/>
            </a:pPr>
            <a:r>
              <a:rPr lang="en-GB" sz="2400" dirty="0" smtClean="0"/>
              <a:t>How is it connected with travelling?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you call the office and ask what cars they have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you take a bus to the pick up destination to collect the car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you drive the car to its final destination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if you wish you go back to point 1</a:t>
            </a:r>
            <a:endParaRPr lang="en-GB" sz="2400" dirty="0"/>
          </a:p>
        </p:txBody>
      </p:sp>
      <p:pic>
        <p:nvPicPr>
          <p:cNvPr id="3074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5157192"/>
            <a:ext cx="4887816" cy="115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6208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en-GB" dirty="0" smtClean="0"/>
              <a:t>Is it really so cheap and simple?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/>
              <a:t>Yes, you only need</a:t>
            </a:r>
          </a:p>
          <a:p>
            <a:r>
              <a:rPr lang="en-GB" sz="2400" dirty="0" smtClean="0"/>
              <a:t>to pay for petrol and have about </a:t>
            </a:r>
            <a:r>
              <a:rPr lang="en-US" sz="2400" dirty="0" smtClean="0"/>
              <a:t>$</a:t>
            </a:r>
            <a:r>
              <a:rPr lang="en-GB" sz="2400" dirty="0" smtClean="0"/>
              <a:t>350 for refundable deposit</a:t>
            </a:r>
          </a:p>
          <a:p>
            <a:r>
              <a:rPr lang="en-GB" sz="2400" dirty="0" smtClean="0"/>
              <a:t>to be a driver older than 23</a:t>
            </a:r>
          </a:p>
          <a:p>
            <a:r>
              <a:rPr lang="en-GB" sz="2400" dirty="0" smtClean="0"/>
              <a:t>to have a current MVR (motor vehicle driver’s record)</a:t>
            </a:r>
          </a:p>
          <a:p>
            <a:pPr marL="0" indent="0">
              <a:buNone/>
            </a:pPr>
            <a:r>
              <a:rPr lang="en-GB" sz="2400" dirty="0" smtClean="0"/>
              <a:t>Are there any negatives?</a:t>
            </a:r>
          </a:p>
          <a:p>
            <a:r>
              <a:rPr lang="en-GB" sz="2400" dirty="0" smtClean="0"/>
              <a:t>you have limited choice of places where to go (all depends on available cars)</a:t>
            </a:r>
          </a:p>
          <a:p>
            <a:r>
              <a:rPr lang="en-GB" sz="2400" dirty="0" smtClean="0"/>
              <a:t>you have limited amount of miles and number of days to finish your trip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272054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Match the terms with different ways of driving</a:t>
            </a:r>
            <a:endParaRPr lang="en-GB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4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</a:rPr>
              <a:t>own car		    rented car			</a:t>
            </a:r>
            <a:r>
              <a:rPr lang="en-GB" sz="2800" dirty="0" err="1" smtClean="0">
                <a:ln>
                  <a:solidFill>
                    <a:schemeClr val="accent6">
                      <a:lumMod val="75000"/>
                    </a:schemeClr>
                  </a:solidFill>
                </a:ln>
              </a:rPr>
              <a:t>Driveaway</a:t>
            </a:r>
            <a:endParaRPr lang="en-GB" sz="2800" dirty="0">
              <a:ln>
                <a:solidFill>
                  <a:schemeClr val="accent6">
                    <a:lumMod val="75000"/>
                  </a:schemeClr>
                </a:solidFill>
              </a:ln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683569" y="2903612"/>
            <a:ext cx="75608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 smtClean="0"/>
              <a:t>you are absolutely free	it is most expensive	</a:t>
            </a:r>
          </a:p>
          <a:p>
            <a:pPr>
              <a:lnSpc>
                <a:spcPct val="150000"/>
              </a:lnSpc>
            </a:pPr>
            <a:r>
              <a:rPr lang="en-GB" sz="2400" dirty="0" smtClean="0"/>
              <a:t>travel in style		you cannot go where you want </a:t>
            </a:r>
          </a:p>
          <a:p>
            <a:pPr>
              <a:lnSpc>
                <a:spcPct val="150000"/>
              </a:lnSpc>
            </a:pPr>
            <a:r>
              <a:rPr lang="en-GB" sz="2400" dirty="0" smtClean="0"/>
              <a:t>it is most risky</a:t>
            </a:r>
            <a:r>
              <a:rPr lang="en-GB" sz="2400" dirty="0"/>
              <a:t>	</a:t>
            </a:r>
            <a:r>
              <a:rPr lang="en-GB" sz="2400" dirty="0" smtClean="0"/>
              <a:t>		there are several limits	</a:t>
            </a:r>
          </a:p>
          <a:p>
            <a:pPr>
              <a:lnSpc>
                <a:spcPct val="150000"/>
              </a:lnSpc>
            </a:pPr>
            <a:r>
              <a:rPr lang="en-GB" sz="2400" dirty="0" smtClean="0"/>
              <a:t>very reliable		you have to be 23	</a:t>
            </a:r>
          </a:p>
          <a:p>
            <a:pPr>
              <a:lnSpc>
                <a:spcPct val="150000"/>
              </a:lnSpc>
            </a:pPr>
            <a:r>
              <a:rPr lang="en-GB" sz="2400" dirty="0" smtClean="0"/>
              <a:t>arrange everything in advance</a:t>
            </a:r>
            <a:endParaRPr lang="en-GB" sz="24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359273" y="2276872"/>
            <a:ext cx="2700560" cy="15696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you are absolutely </a:t>
            </a:r>
            <a:r>
              <a:rPr lang="en-GB" sz="2400" dirty="0" smtClean="0"/>
              <a:t>free</a:t>
            </a:r>
          </a:p>
          <a:p>
            <a:r>
              <a:rPr lang="en-GB" sz="2400" dirty="0"/>
              <a:t>travel in </a:t>
            </a:r>
            <a:r>
              <a:rPr lang="en-GB" sz="2400" dirty="0" smtClean="0"/>
              <a:t>style</a:t>
            </a:r>
          </a:p>
          <a:p>
            <a:r>
              <a:rPr lang="en-GB" sz="2400" dirty="0"/>
              <a:t>it is most risky</a:t>
            </a:r>
            <a:r>
              <a:rPr lang="en-GB" dirty="0"/>
              <a:t>	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3406453" y="2276872"/>
            <a:ext cx="2622898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it is most </a:t>
            </a:r>
            <a:r>
              <a:rPr lang="en-GB" sz="2400" dirty="0" smtClean="0">
                <a:solidFill>
                  <a:prstClr val="black"/>
                </a:solidFill>
              </a:rPr>
              <a:t>expensive</a:t>
            </a:r>
          </a:p>
          <a:p>
            <a:r>
              <a:rPr lang="en-GB" sz="2400" dirty="0">
                <a:solidFill>
                  <a:prstClr val="black"/>
                </a:solidFill>
              </a:rPr>
              <a:t>very </a:t>
            </a:r>
            <a:r>
              <a:rPr lang="en-GB" sz="2400" dirty="0" smtClean="0">
                <a:solidFill>
                  <a:prstClr val="black"/>
                </a:solidFill>
              </a:rPr>
              <a:t>reliable</a:t>
            </a:r>
          </a:p>
          <a:p>
            <a:pPr lvl="0">
              <a:lnSpc>
                <a:spcPct val="150000"/>
              </a:lnSpc>
            </a:pPr>
            <a:r>
              <a:rPr lang="en-GB" sz="2400" dirty="0">
                <a:solidFill>
                  <a:prstClr val="black"/>
                </a:solidFill>
              </a:rPr>
              <a:t>arrange </a:t>
            </a:r>
            <a:r>
              <a:rPr lang="en-GB" sz="2400" dirty="0" smtClean="0">
                <a:solidFill>
                  <a:prstClr val="black"/>
                </a:solidFill>
              </a:rPr>
              <a:t>everything</a:t>
            </a:r>
          </a:p>
          <a:p>
            <a:pPr lvl="0">
              <a:lnSpc>
                <a:spcPct val="150000"/>
              </a:lnSpc>
            </a:pPr>
            <a:r>
              <a:rPr lang="en-GB" sz="2400" dirty="0" smtClean="0">
                <a:solidFill>
                  <a:prstClr val="black"/>
                </a:solidFill>
              </a:rPr>
              <a:t>in </a:t>
            </a:r>
            <a:r>
              <a:rPr lang="en-GB" sz="2400" dirty="0">
                <a:solidFill>
                  <a:prstClr val="black"/>
                </a:solidFill>
              </a:rPr>
              <a:t>advance</a:t>
            </a:r>
          </a:p>
          <a:p>
            <a:endParaRPr lang="en-GB" dirty="0"/>
          </a:p>
        </p:txBody>
      </p:sp>
      <p:sp>
        <p:nvSpPr>
          <p:cNvPr id="8" name="TextovéPole 7"/>
          <p:cNvSpPr txBox="1"/>
          <p:nvPr/>
        </p:nvSpPr>
        <p:spPr>
          <a:xfrm>
            <a:off x="6516216" y="2276872"/>
            <a:ext cx="26277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</a:rPr>
              <a:t>you have to be </a:t>
            </a:r>
            <a:r>
              <a:rPr lang="en-GB" sz="2400" dirty="0" smtClean="0">
                <a:solidFill>
                  <a:prstClr val="black"/>
                </a:solidFill>
              </a:rPr>
              <a:t>23</a:t>
            </a:r>
          </a:p>
          <a:p>
            <a:r>
              <a:rPr lang="en-GB" sz="2400" dirty="0">
                <a:solidFill>
                  <a:prstClr val="black"/>
                </a:solidFill>
              </a:rPr>
              <a:t>there are several </a:t>
            </a:r>
            <a:r>
              <a:rPr lang="en-GB" sz="2400" dirty="0" smtClean="0">
                <a:solidFill>
                  <a:prstClr val="black"/>
                </a:solidFill>
              </a:rPr>
              <a:t>limits</a:t>
            </a:r>
          </a:p>
          <a:p>
            <a:r>
              <a:rPr lang="en-GB" sz="2400" dirty="0">
                <a:solidFill>
                  <a:prstClr val="black"/>
                </a:solidFill>
              </a:rPr>
              <a:t>you cannot go where you want</a:t>
            </a:r>
            <a:endParaRPr lang="en-GB" dirty="0"/>
          </a:p>
        </p:txBody>
      </p:sp>
      <p:sp>
        <p:nvSpPr>
          <p:cNvPr id="9" name="TextovéPole 8"/>
          <p:cNvSpPr txBox="1"/>
          <p:nvPr/>
        </p:nvSpPr>
        <p:spPr>
          <a:xfrm>
            <a:off x="683569" y="6309320"/>
            <a:ext cx="76364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chemeClr val="bg1">
                    <a:lumMod val="50000"/>
                  </a:schemeClr>
                </a:solidFill>
              </a:rPr>
              <a:t>Note: In some cases American English is used to preserve terminology and some other aspects</a:t>
            </a:r>
            <a:endParaRPr lang="en-GB" sz="1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172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Links</a:t>
            </a:r>
          </a:p>
          <a:p>
            <a:pPr marL="0" indent="0">
              <a:buNone/>
            </a:pPr>
            <a:r>
              <a:rPr lang="en-GB" sz="1800" dirty="0">
                <a:hlinkClick r:id="rId2"/>
              </a:rPr>
              <a:t>http://</a:t>
            </a:r>
            <a:r>
              <a:rPr lang="en-GB" sz="1800" dirty="0" smtClean="0">
                <a:hlinkClick r:id="rId2"/>
              </a:rPr>
              <a:t>en.wikipedia.org/wiki/File:Greensboro_road_signs.jpg</a:t>
            </a:r>
            <a:endParaRPr lang="en-GB" sz="1800" dirty="0" smtClean="0"/>
          </a:p>
          <a:p>
            <a:pPr marL="0" indent="0">
              <a:buNone/>
            </a:pPr>
            <a:r>
              <a:rPr lang="en-GB" sz="1800" dirty="0" smtClean="0">
                <a:hlinkClick r:id="rId3"/>
              </a:rPr>
              <a:t>http</a:t>
            </a:r>
            <a:r>
              <a:rPr lang="en-GB" sz="1800" dirty="0">
                <a:hlinkClick r:id="rId3"/>
              </a:rPr>
              <a:t>://</a:t>
            </a:r>
            <a:r>
              <a:rPr lang="en-GB" sz="1800" dirty="0" smtClean="0">
                <a:hlinkClick r:id="rId3"/>
              </a:rPr>
              <a:t>en.wikipedia.org/wiki/File:1993-Buick-Roadmaster-Estate.jpg</a:t>
            </a:r>
            <a:endParaRPr lang="en-GB" sz="1800" dirty="0" smtClean="0"/>
          </a:p>
          <a:p>
            <a:pPr marL="0" indent="0">
              <a:buNone/>
            </a:pPr>
            <a:r>
              <a:rPr lang="en-GB" sz="1800" dirty="0" smtClean="0">
                <a:hlinkClick r:id="rId4"/>
              </a:rPr>
              <a:t>https</a:t>
            </a:r>
            <a:r>
              <a:rPr lang="en-GB" sz="1800" dirty="0">
                <a:hlinkClick r:id="rId4"/>
              </a:rPr>
              <a:t>://</a:t>
            </a:r>
            <a:r>
              <a:rPr lang="en-GB" sz="1800" dirty="0" smtClean="0">
                <a:hlinkClick r:id="rId4"/>
              </a:rPr>
              <a:t>cdn.arguscarhire.com/img/suppliers/AU.gif</a:t>
            </a:r>
            <a:endParaRPr lang="en-GB" sz="1800" dirty="0" smtClean="0"/>
          </a:p>
          <a:p>
            <a:pPr marL="0" indent="0">
              <a:buNone/>
            </a:pPr>
            <a:r>
              <a:rPr lang="en-GB" sz="1800" dirty="0" smtClean="0">
                <a:hlinkClick r:id="rId5"/>
              </a:rPr>
              <a:t>http</a:t>
            </a:r>
            <a:r>
              <a:rPr lang="en-GB" sz="1800" dirty="0">
                <a:hlinkClick r:id="rId5"/>
              </a:rPr>
              <a:t>://</a:t>
            </a:r>
            <a:r>
              <a:rPr lang="en-GB" sz="1800" dirty="0" smtClean="0">
                <a:hlinkClick r:id="rId5"/>
              </a:rPr>
              <a:t>www.autodriveaway.com/about</a:t>
            </a:r>
            <a:endParaRPr lang="en-GB" sz="1800" dirty="0" smtClean="0"/>
          </a:p>
          <a:p>
            <a:pPr marL="0" indent="0">
              <a:buNone/>
            </a:pPr>
            <a:r>
              <a:rPr lang="en-GB" sz="1800" dirty="0" smtClean="0">
                <a:hlinkClick r:id="rId6"/>
              </a:rPr>
              <a:t>http</a:t>
            </a:r>
            <a:r>
              <a:rPr lang="en-GB" sz="1800" dirty="0">
                <a:hlinkClick r:id="rId6"/>
              </a:rPr>
              <a:t>://</a:t>
            </a:r>
            <a:r>
              <a:rPr lang="en-GB" sz="1800" dirty="0" smtClean="0">
                <a:hlinkClick r:id="rId6"/>
              </a:rPr>
              <a:t>www.autodriveaway.com/images/Logo.png</a:t>
            </a:r>
            <a:endParaRPr lang="en-GB" sz="1800" dirty="0" smtClean="0"/>
          </a:p>
          <a:p>
            <a:pPr marL="0" indent="0">
              <a:buNone/>
            </a:pPr>
            <a:r>
              <a:rPr lang="en-GB" sz="1800" dirty="0" smtClean="0">
                <a:hlinkClick r:id="rId7"/>
              </a:rPr>
              <a:t>http</a:t>
            </a:r>
            <a:r>
              <a:rPr lang="en-GB" sz="1800" dirty="0">
                <a:hlinkClick r:id="rId7"/>
              </a:rPr>
              <a:t>://</a:t>
            </a:r>
            <a:r>
              <a:rPr lang="en-GB" sz="1800" dirty="0" smtClean="0">
                <a:hlinkClick r:id="rId7"/>
              </a:rPr>
              <a:t>diydilettante.files.wordpress.com/2011/09/auto-roads-1907.jpg</a:t>
            </a:r>
            <a:endParaRPr lang="en-GB" sz="1800" dirty="0" smtClean="0"/>
          </a:p>
          <a:p>
            <a:pPr marL="0" indent="0">
              <a:buNone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04774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otiv systému Office">
  <a:themeElements>
    <a:clrScheme name="Motiv systému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ystému Office">
      <a:majorFont>
        <a:latin typeface="Calibri"/>
        <a:ea typeface="Lucida Sans Unicode"/>
        <a:cs typeface="Lucida Sans Unicode"/>
      </a:majorFont>
      <a:minorFont>
        <a:latin typeface="Calibri"/>
        <a:ea typeface="Lucida Sans Unicode"/>
        <a:cs typeface="Lucida Sans Unicode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tiv systému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ystému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2561</TotalTime>
  <Words>566</Words>
  <Application>Microsoft Office PowerPoint</Application>
  <PresentationFormat>Předvádění na obrazovce (4:3)</PresentationFormat>
  <Paragraphs>89</Paragraphs>
  <Slides>9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9</vt:i4>
      </vt:variant>
    </vt:vector>
  </HeadingPairs>
  <TitlesOfParts>
    <vt:vector size="11" baseType="lpstr">
      <vt:lpstr>Motiv systému Office</vt:lpstr>
      <vt:lpstr>1_Motiv systému Office</vt:lpstr>
      <vt:lpstr>Driving around the USA</vt:lpstr>
      <vt:lpstr>Driving around the USA</vt:lpstr>
      <vt:lpstr>Buying your own car</vt:lpstr>
      <vt:lpstr>Rent a car</vt:lpstr>
      <vt:lpstr>Are there any problems with renting a car?</vt:lpstr>
      <vt:lpstr>And what is Auto Driveaway?</vt:lpstr>
      <vt:lpstr>Is it really so cheap and simple?</vt:lpstr>
      <vt:lpstr>Match the terms with different ways of driving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Traveling around</dc:title>
  <dc:creator>kolda</dc:creator>
  <cp:lastModifiedBy>kolda</cp:lastModifiedBy>
  <cp:revision>43</cp:revision>
  <dcterms:created xsi:type="dcterms:W3CDTF">2012-12-11T17:23:35Z</dcterms:created>
  <dcterms:modified xsi:type="dcterms:W3CDTF">2013-10-16T20:04:19Z</dcterms:modified>
</cp:coreProperties>
</file>