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8" r:id="rId3"/>
    <p:sldId id="256" r:id="rId4"/>
    <p:sldId id="260" r:id="rId5"/>
    <p:sldId id="269" r:id="rId6"/>
    <p:sldId id="271" r:id="rId7"/>
    <p:sldId id="273" r:id="rId8"/>
    <p:sldId id="274" r:id="rId9"/>
    <p:sldId id="272" r:id="rId10"/>
    <p:sldId id="266" r:id="rId1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588" autoAdjust="0"/>
  </p:normalViewPr>
  <p:slideViewPr>
    <p:cSldViewPr>
      <p:cViewPr varScale="1">
        <p:scale>
          <a:sx n="75" d="100"/>
          <a:sy n="75" d="100"/>
        </p:scale>
        <p:origin x="-10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974D8C7-0131-4AF0-9389-3296523D0F89}" type="datetimeFigureOut">
              <a:rPr lang="cs-CZ"/>
              <a:pPr>
                <a:defRPr/>
              </a:pPr>
              <a:t>16.10.2013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9E0106E-10F7-45FA-B902-22A134B48A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053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5533-02F2-4491-992D-DC27D525BC8E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defTabSz="393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3937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3937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3937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3937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93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93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93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93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cs-CZ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62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EF2A4-E4CD-4316-A46E-8DE59C228AC0}" type="datetimeFigureOut">
              <a:rPr lang="cs-CZ"/>
              <a:pPr>
                <a:defRPr/>
              </a:pPr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B61F6-136D-4363-848B-BA668939AA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2808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3C698-2B0A-4930-87CD-B57EA98386C7}" type="datetimeFigureOut">
              <a:rPr lang="cs-CZ"/>
              <a:pPr>
                <a:defRPr/>
              </a:pPr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3F110-1E46-4004-9539-D7D4D2548C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86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EF1EA-396B-4B90-8F14-AE71B5E0BB90}" type="datetimeFigureOut">
              <a:rPr lang="cs-CZ"/>
              <a:pPr>
                <a:defRPr/>
              </a:pPr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CF331-8ECB-428B-9A25-36655A2A1A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949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A9F2A77-1B84-4B53-9D3F-DA2BE805D3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727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1A03B81-70DA-455B-A52A-FE881BF7B1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674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2E2ECE6-6374-4261-BED7-938A4EE5B3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85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335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52950" y="1604963"/>
            <a:ext cx="3944938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21.10.2012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5D6B38-9CC2-413A-8350-E7D61A1252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421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21.10.2012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F06FDB-07A1-418E-A08A-396897E884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482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21.10.2012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BC4CBF2-1095-4D60-9E39-9DE5E2F6CA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379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21.10.2012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BFE85-27FB-4C17-A5E8-1C8A01F9FC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084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21.10.2012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A364B3-F4EC-49BC-9438-9DED0C7895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22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D60BE-FEA9-4C90-B822-3C9903C27BE5}" type="datetimeFigureOut">
              <a:rPr lang="cs-CZ"/>
              <a:pPr>
                <a:defRPr/>
              </a:pPr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F2C73-969B-41AB-BDD9-9D06FEF2A0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1585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21.10.2012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1CDDDB8-8D02-4609-868A-7CFE11B1CB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855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012CC2-F038-4450-9221-9245499ABD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826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88113" y="1604963"/>
            <a:ext cx="2009775" cy="45593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878513" cy="45593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4193C2-AC8F-4F11-9180-3FA0B87827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067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6050" cy="14636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21.10.2012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D45867B-7B3D-4CDA-9A3D-B4CC92B9E0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822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DB673-A05A-4058-9149-2F6AA61FC7B3}" type="datetimeFigureOut">
              <a:rPr lang="cs-CZ"/>
              <a:pPr>
                <a:defRPr/>
              </a:pPr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B4C13-B782-435B-A4FE-D8D3FA9963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08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C46E3-7841-40B6-877F-51FBF563C09F}" type="datetimeFigureOut">
              <a:rPr lang="cs-CZ"/>
              <a:pPr>
                <a:defRPr/>
              </a:pPr>
              <a:t>16.10.2013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EE7EA-43C3-40CA-9F43-133F6CFE52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28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1331B-D874-49D6-8042-75E0EF48517B}" type="datetimeFigureOut">
              <a:rPr lang="cs-CZ"/>
              <a:pPr>
                <a:defRPr/>
              </a:pPr>
              <a:t>16.10.2013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57720-4367-4B80-A2EE-7AED645DD5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36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FA9C8-99AE-414D-ABE6-CC28F9C99B3B}" type="datetimeFigureOut">
              <a:rPr lang="cs-CZ"/>
              <a:pPr>
                <a:defRPr/>
              </a:pPr>
              <a:t>16.10.2013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1AA20-D2A1-4F14-AF00-097F5104FB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654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7983F-A07A-465C-BF8E-9F684AC18086}" type="datetimeFigureOut">
              <a:rPr lang="cs-CZ"/>
              <a:pPr>
                <a:defRPr/>
              </a:pPr>
              <a:t>16.10.2013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C15EF-C14A-415F-9EA5-247599442E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075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67CEA-DD45-4FE7-A910-0B0294C43C21}" type="datetimeFigureOut">
              <a:rPr lang="cs-CZ"/>
              <a:pPr>
                <a:defRPr/>
              </a:pPr>
              <a:t>16.10.2013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2CCA8-D2E4-4694-A675-BA9194360B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93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FD3C6-E17A-45BD-AA3F-15D12F54F52E}" type="datetimeFigureOut">
              <a:rPr lang="cs-CZ"/>
              <a:pPr>
                <a:defRPr/>
              </a:pPr>
              <a:t>16.10.2013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7DB25-23BF-44C3-933E-C5A9211C38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39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D8A5F7-E8E8-4480-8C90-CF0098535821}" type="datetimeFigureOut">
              <a:rPr lang="cs-CZ"/>
              <a:pPr>
                <a:defRPr/>
              </a:pPr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06A133-39A7-4589-A484-BBF7784DB3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605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-11798300" y="-11798300"/>
            <a:ext cx="11793537" cy="1179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cs-CZ">
              <a:solidFill>
                <a:srgbClr val="FFFFFF"/>
              </a:solidFill>
              <a:cs typeface="+mn-cs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-11798300" y="-11798300"/>
            <a:ext cx="11793537" cy="1179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fld id="{250C1A78-1022-4424-B15C-93FBDE80C0FB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0688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blog.izilwane.org/wp-content/uploads/2012/07/2000px-US-NationalParkService-ShadedLogo.pn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kids.britannica.com/elementary/art-89532/The-United-States-has-many-national-parks-especially-in-th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Everglades_National_Park_cypress.jpg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nps.gov/ever/parknews/upload/crocodil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lobaltrekkers.com/images/everglades%5b1%5d.jpg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nps.gov/ever/parknews/upload/panther.jpg" TargetMode="Externa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commons.wikimedia.org/wiki/File:View_from_Newfound_Gap_Road,_Great_Smoky_Mountains_National_Park,_NC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upload.wikimedia.org/wikipedia/en/0/00/Dirty_Dancing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thumb/6/61/Mammoth_Cave_tour.jpg/800px-Mammoth_Cave_tour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thumb/c/cd/Canadian_Horseshoe_Falls_with_Buffalo_in_background.jpg/800px-Canadian_Horseshoe_Falls_with_Buffalo_in_background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commons.wikimedia.org/wiki/File:Everglades_001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Everglades_National_Park_cypress.jpg" TargetMode="External"/><Relationship Id="rId13" Type="http://schemas.openxmlformats.org/officeDocument/2006/relationships/hyperlink" Target="http://commons.wikimedia.org/wiki/File:Canadian_Horseshoe_Falls_with_Buffalo_in_background.jpg" TargetMode="External"/><Relationship Id="rId3" Type="http://schemas.openxmlformats.org/officeDocument/2006/relationships/hyperlink" Target="http://www.pbs.org/nationalparks/parks/" TargetMode="External"/><Relationship Id="rId7" Type="http://schemas.openxmlformats.org/officeDocument/2006/relationships/hyperlink" Target="http://www.globaltrekkers.com/images/everglades%5b1%5d.jpg" TargetMode="External"/><Relationship Id="rId12" Type="http://schemas.openxmlformats.org/officeDocument/2006/relationships/hyperlink" Target="http://commons.wikimedia.org/wiki/File:Mammoth_Cave_tour.jpg" TargetMode="External"/><Relationship Id="rId2" Type="http://schemas.openxmlformats.org/officeDocument/2006/relationships/hyperlink" Target="http://www.nps.gov/index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ps.gov/ever/parknews/upload/panther.jpg" TargetMode="External"/><Relationship Id="rId11" Type="http://schemas.openxmlformats.org/officeDocument/2006/relationships/hyperlink" Target="http://kids.britannica.com/elementary/art-89532/The-United-States-has-many-national-parks-especially-in-the" TargetMode="External"/><Relationship Id="rId5" Type="http://schemas.openxmlformats.org/officeDocument/2006/relationships/hyperlink" Target="http://www.nps.gov/ever/parknews/upload/crocodile.jpg" TargetMode="External"/><Relationship Id="rId10" Type="http://schemas.openxmlformats.org/officeDocument/2006/relationships/hyperlink" Target="http://commons.wikimedia.org/wiki/File:Everglades_001.jpg" TargetMode="External"/><Relationship Id="rId4" Type="http://schemas.openxmlformats.org/officeDocument/2006/relationships/hyperlink" Target="http://blog.izilwane.org/wp-content/uploads/2012/07/2000px-US-NationalParkService-ShadedLogo.png" TargetMode="External"/><Relationship Id="rId9" Type="http://schemas.openxmlformats.org/officeDocument/2006/relationships/hyperlink" Target="http://commons.wikimedia.org/wiki/File:View_from_Newfound_Gap_Road,_Great_Smoky_Mountains_National_Park,_NC.jpg" TargetMode="External"/><Relationship Id="rId14" Type="http://schemas.openxmlformats.org/officeDocument/2006/relationships/hyperlink" Target="http://www.niagarafallsstatepark.com/Directions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668463"/>
            <a:ext cx="7772400" cy="6397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 smtClean="0"/>
              <a:t>National Parks</a:t>
            </a:r>
            <a:r>
              <a:rPr lang="en-GB" sz="3600" b="1" dirty="0"/>
              <a:t> </a:t>
            </a:r>
            <a:r>
              <a:rPr lang="en-GB" sz="3600" b="1" dirty="0" smtClean="0"/>
              <a:t>of the East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360363" y="6207125"/>
            <a:ext cx="842486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400">
                <a:solidFill>
                  <a:srgbClr val="FFFFFF"/>
                </a:solidFill>
                <a:cs typeface="Lucida Sans Unicode" pitchFamily="34" charset="0"/>
              </a:rPr>
              <a:t>Gymnázium a Jazyková škola s právem státní jazykové zkoušky Zlín</a:t>
            </a:r>
          </a:p>
        </p:txBody>
      </p:sp>
      <p:sp>
        <p:nvSpPr>
          <p:cNvPr id="15364" name="Line 3"/>
          <p:cNvSpPr>
            <a:spLocks noChangeShapeType="1"/>
          </p:cNvSpPr>
          <p:nvPr/>
        </p:nvSpPr>
        <p:spPr bwMode="auto">
          <a:xfrm>
            <a:off x="727075" y="2347913"/>
            <a:ext cx="7669213" cy="1587"/>
          </a:xfrm>
          <a:prstGeom prst="line">
            <a:avLst/>
          </a:prstGeom>
          <a:noFill/>
          <a:ln w="28440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512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65041"/>
              </p:ext>
            </p:extLst>
          </p:nvPr>
        </p:nvGraphicFramePr>
        <p:xfrm>
          <a:off x="728663" y="2492375"/>
          <a:ext cx="7667625" cy="3822913"/>
        </p:xfrm>
        <a:graphic>
          <a:graphicData uri="http://schemas.openxmlformats.org/drawingml/2006/table">
            <a:tbl>
              <a:tblPr/>
              <a:tblGrid>
                <a:gridCol w="2465387"/>
                <a:gridCol w="520223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Lucida Sans Unicode" pitchFamily="34" charset="0"/>
                        </a:rPr>
                        <a:t>Tematická oblast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Lucida Sans Unicode" pitchFamily="34" charset="0"/>
                        </a:rPr>
                        <a:t> Angličtina: 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Lucida Sans Unicode" pitchFamily="34" charset="0"/>
                        </a:rPr>
                        <a:t>The</a:t>
                      </a: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Lucida Sans Unicode" pitchFamily="34" charset="0"/>
                        </a:rPr>
                        <a:t> USA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Lucida Sans Unicode" pitchFamily="34" charset="0"/>
                        </a:rPr>
                        <a:t>Datum vytvoření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Lucida Sans Unicode" pitchFamily="34" charset="0"/>
                        </a:rPr>
                        <a:t>29. 12. 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Lucida Sans Unicode" pitchFamily="34" charset="0"/>
                        </a:rPr>
                        <a:t>2012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Lucida Sans Unicode" pitchFamily="34" charset="0"/>
                      </a:endParaRP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Lucida Sans Unicode" pitchFamily="34" charset="0"/>
                        </a:rPr>
                        <a:t>Ročník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Lucida Sans Unicode" pitchFamily="34" charset="0"/>
                        </a:rPr>
                        <a:t>2. - 4., sexta – oktáva, úroveň B1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Lucida Sans Unicode" pitchFamily="34" charset="0"/>
                        </a:rPr>
                        <a:t>+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Lucida Sans Unicode" pitchFamily="34" charset="0"/>
                      </a:endParaRP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Lucida Sans Unicode" pitchFamily="34" charset="0"/>
                        </a:rPr>
                        <a:t>Stručný obsah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Lucida Sans Unicode" pitchFamily="34" charset="0"/>
                        </a:rPr>
                        <a:t>Přehledné seznámení s národními parky </a:t>
                      </a:r>
                      <a:r>
                        <a:rPr kumimoji="0" lang="cs-CZ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Lucida Sans Unicode" pitchFamily="34" charset="0"/>
                        </a:rPr>
                        <a:t>ve východní části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Lucida Sans Unicode" pitchFamily="34" charset="0"/>
                        </a:rPr>
                        <a:t> 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Lucida Sans Unicode" pitchFamily="34" charset="0"/>
                        </a:rPr>
                        <a:t>USA + zajímavosti a praktické tipy.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Lucida Sans Unicode" pitchFamily="34" charset="0"/>
                      </a:endParaRP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Lucida Sans Unicode" pitchFamily="34" charset="0"/>
                        </a:rPr>
                        <a:t>Způsob využití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Lucida Sans Unicode" pitchFamily="34" charset="0"/>
                        </a:rPr>
                        <a:t>Jednotlivé stránky přinášejí informace o některých národních parcích v USA spolu s obrazovými stimuly. V závěru kontrolní úkol a odpověď.</a:t>
                      </a: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Lucida Sans Unicode" pitchFamily="34" charset="0"/>
                        </a:rPr>
                        <a:t>Autor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Lucida Sans Unicode" pitchFamily="34" charset="0"/>
                        </a:rPr>
                        <a:t>Tomáš Kolenovský</a:t>
                      </a: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Lucida Sans Unicode" pitchFamily="34" charset="0"/>
                        </a:rPr>
                        <a:t>Kód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Lucida Sans Unicode" pitchFamily="34" charset="0"/>
                        </a:rPr>
                        <a:t>  VY_22_INOVACE_02_AKLN03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pic>
        <p:nvPicPr>
          <p:cNvPr id="15380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88913"/>
            <a:ext cx="77438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27075" y="6393026"/>
            <a:ext cx="766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Poznámka: prezentace je plně funkční při použití programu Microsoft PowerPoint 2010 a vyšší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3" y="260350"/>
            <a:ext cx="7772400" cy="7921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Do you know any parks in the USA?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9751" y="1052736"/>
            <a:ext cx="727261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+mn-lt"/>
                <a:cs typeface="+mn-cs"/>
              </a:rPr>
              <a:t>The are almost 400 parks in the US but most famous </a:t>
            </a:r>
            <a:r>
              <a:rPr lang="en-GB" sz="2400" dirty="0" smtClean="0">
                <a:latin typeface="+mn-lt"/>
                <a:cs typeface="+mn-cs"/>
              </a:rPr>
              <a:t>are</a:t>
            </a:r>
            <a:endParaRPr lang="en-GB" sz="2400" dirty="0">
              <a:latin typeface="+mn-lt"/>
              <a:cs typeface="+mn-cs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Yellowstone, </a:t>
            </a:r>
            <a:r>
              <a:rPr lang="en-GB" dirty="0">
                <a:latin typeface="+mn-lt"/>
                <a:cs typeface="+mn-cs"/>
              </a:rPr>
              <a:t>Wyoming, est. 1872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Niagara Falls</a:t>
            </a:r>
            <a:r>
              <a:rPr lang="en-GB" sz="3200" dirty="0">
                <a:latin typeface="+mn-lt"/>
                <a:cs typeface="+mn-cs"/>
              </a:rPr>
              <a:t>, </a:t>
            </a:r>
            <a:r>
              <a:rPr lang="en-GB" dirty="0">
                <a:latin typeface="+mn-lt"/>
                <a:cs typeface="+mn-cs"/>
              </a:rPr>
              <a:t>New York, est. 1885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+mn-lt"/>
                <a:cs typeface="+mn-cs"/>
              </a:rPr>
              <a:t>Yosemite</a:t>
            </a:r>
            <a:r>
              <a:rPr lang="en-GB" sz="2400" dirty="0">
                <a:latin typeface="+mn-lt"/>
                <a:cs typeface="+mn-cs"/>
              </a:rPr>
              <a:t>, </a:t>
            </a:r>
            <a:r>
              <a:rPr lang="en-GB" dirty="0">
                <a:latin typeface="+mn-lt"/>
                <a:cs typeface="+mn-cs"/>
              </a:rPr>
              <a:t>California, est. </a:t>
            </a:r>
            <a:r>
              <a:rPr lang="cs-CZ" dirty="0">
                <a:latin typeface="+mn-lt"/>
                <a:cs typeface="+mn-cs"/>
              </a:rPr>
              <a:t>1890</a:t>
            </a:r>
            <a:endParaRPr lang="en-GB" dirty="0">
              <a:latin typeface="+mn-lt"/>
              <a:cs typeface="+mn-cs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Mesa Verde, </a:t>
            </a:r>
            <a:r>
              <a:rPr lang="en-GB" dirty="0">
                <a:latin typeface="+mn-lt"/>
                <a:cs typeface="+mn-cs"/>
              </a:rPr>
              <a:t>Colorado, est. 1906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Denali, </a:t>
            </a:r>
            <a:r>
              <a:rPr lang="en-GB" dirty="0">
                <a:latin typeface="+mn-lt"/>
                <a:cs typeface="+mn-cs"/>
              </a:rPr>
              <a:t>Alaska, est. 1917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Grand Canyon, </a:t>
            </a:r>
            <a:r>
              <a:rPr lang="en-GB" dirty="0">
                <a:latin typeface="+mn-lt"/>
                <a:cs typeface="+mn-cs"/>
              </a:rPr>
              <a:t>Arizona, est. 1919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Great Smoky Mountains, </a:t>
            </a:r>
            <a:r>
              <a:rPr lang="en-GB" dirty="0">
                <a:latin typeface="+mn-lt"/>
                <a:cs typeface="+mn-cs"/>
              </a:rPr>
              <a:t>Tennessee, est. 1926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Everglades, </a:t>
            </a:r>
            <a:r>
              <a:rPr lang="en-GB" dirty="0">
                <a:latin typeface="+mn-lt"/>
                <a:cs typeface="+mn-cs"/>
              </a:rPr>
              <a:t>Florida, est. </a:t>
            </a:r>
            <a:r>
              <a:rPr lang="en-GB" dirty="0" smtClean="0">
                <a:latin typeface="+mn-lt"/>
                <a:cs typeface="+mn-cs"/>
              </a:rPr>
              <a:t>1934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+mn-lt"/>
                <a:cs typeface="+mn-cs"/>
              </a:rPr>
              <a:t>Mammoth Cave, </a:t>
            </a:r>
            <a:r>
              <a:rPr lang="en-GB" dirty="0" smtClean="0">
                <a:latin typeface="+mn-lt"/>
                <a:cs typeface="+mn-cs"/>
              </a:rPr>
              <a:t>Kentucky, est. 1941</a:t>
            </a:r>
          </a:p>
        </p:txBody>
      </p:sp>
      <p:pic>
        <p:nvPicPr>
          <p:cNvPr id="3" name="Obrázek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492375"/>
            <a:ext cx="2417763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Where are they mostly located?</a:t>
            </a:r>
            <a:endParaRPr lang="en-GB" dirty="0"/>
          </a:p>
        </p:txBody>
      </p:sp>
      <p:pic>
        <p:nvPicPr>
          <p:cNvPr id="6" name="Obrázek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24744"/>
            <a:ext cx="5688632" cy="431005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899592" y="2060849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+mj-lt"/>
              </a:rPr>
              <a:t>West!</a:t>
            </a:r>
            <a:endParaRPr lang="en-GB" sz="4000" dirty="0">
              <a:latin typeface="+mj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39552" y="5589240"/>
            <a:ext cx="8079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Luckily you can find several beautiful parks in the eastern part as well (in case you don’t want to travel far to the west)</a:t>
            </a:r>
            <a:endParaRPr lang="en-GB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Everglades National Park</a:t>
            </a:r>
            <a:endParaRPr lang="en-GB" dirty="0"/>
          </a:p>
        </p:txBody>
      </p:sp>
      <p:sp>
        <p:nvSpPr>
          <p:cNvPr id="5" name="TextovéPole 4"/>
          <p:cNvSpPr txBox="1"/>
          <p:nvPr/>
        </p:nvSpPr>
        <p:spPr>
          <a:xfrm>
            <a:off x="549275" y="1052513"/>
            <a:ext cx="6326188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+mn-lt"/>
                <a:cs typeface="+mn-cs"/>
              </a:rPr>
              <a:t>Where?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Florida, fly to Miami, then you can go to one of five main entrances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choose the entrance according to activity in the park.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47675" y="2979738"/>
            <a:ext cx="626903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+mn-lt"/>
                <a:cs typeface="+mn-cs"/>
              </a:rPr>
              <a:t>Activity?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boat tours, biking, hiking, canoeing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explore curious flora and fauna in subtropical climate</a:t>
            </a:r>
          </a:p>
        </p:txBody>
      </p:sp>
      <p:pic>
        <p:nvPicPr>
          <p:cNvPr id="4" name="Obrázek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659313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1341438"/>
            <a:ext cx="1828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659313"/>
            <a:ext cx="2436812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4689475"/>
            <a:ext cx="269875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Great Smoky Mountains N.P.</a:t>
            </a:r>
            <a:endParaRPr lang="en-GB" dirty="0"/>
          </a:p>
        </p:txBody>
      </p:sp>
      <p:sp>
        <p:nvSpPr>
          <p:cNvPr id="5" name="TextovéPole 4"/>
          <p:cNvSpPr txBox="1"/>
          <p:nvPr/>
        </p:nvSpPr>
        <p:spPr>
          <a:xfrm>
            <a:off x="554038" y="1268413"/>
            <a:ext cx="4449762" cy="2016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+mn-lt"/>
                <a:cs typeface="+mn-cs"/>
              </a:rPr>
              <a:t>Where?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creates the border between North Carolina and Tennessee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go by car as auto touring offers a variety of experiences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88950" y="3284538"/>
            <a:ext cx="8412163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+mn-lt"/>
                <a:cs typeface="+mn-cs"/>
              </a:rPr>
              <a:t>What to do there?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camping 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backcountry – hike miles to get to a campsite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err="1">
                <a:latin typeface="+mn-lt"/>
                <a:cs typeface="+mn-cs"/>
              </a:rPr>
              <a:t>frontcountry</a:t>
            </a:r>
            <a:r>
              <a:rPr lang="en-GB" sz="2400" dirty="0">
                <a:latin typeface="+mn-lt"/>
                <a:cs typeface="+mn-cs"/>
              </a:rPr>
              <a:t> – camp near your car in a developed campground with cold running water and restrooms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hiking, fishing, horse riding, wildlife viewing</a:t>
            </a:r>
          </a:p>
        </p:txBody>
      </p:sp>
      <p:pic>
        <p:nvPicPr>
          <p:cNvPr id="3" name="Obrázek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125538"/>
            <a:ext cx="374491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54038" y="5732463"/>
            <a:ext cx="71135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200" dirty="0"/>
              <a:t>You can visit Lake </a:t>
            </a:r>
            <a:r>
              <a:rPr lang="en-GB" sz="2200" dirty="0" smtClean="0"/>
              <a:t>Lure NC, </a:t>
            </a:r>
            <a:r>
              <a:rPr lang="en-GB" sz="2200" dirty="0"/>
              <a:t>“Dirty Dancing” location, less than 2 hours drive east of the park</a:t>
            </a:r>
          </a:p>
        </p:txBody>
      </p:sp>
      <p:pic>
        <p:nvPicPr>
          <p:cNvPr id="7" name="Obrázek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88" y="5151438"/>
            <a:ext cx="979487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Mammoth Cave National Park</a:t>
            </a:r>
            <a:endParaRPr lang="en-GB" dirty="0"/>
          </a:p>
        </p:txBody>
      </p:sp>
      <p:sp>
        <p:nvSpPr>
          <p:cNvPr id="5" name="TextovéPole 4"/>
          <p:cNvSpPr txBox="1"/>
          <p:nvPr/>
        </p:nvSpPr>
        <p:spPr>
          <a:xfrm>
            <a:off x="495698" y="1124744"/>
            <a:ext cx="329788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+mn-lt"/>
                <a:cs typeface="+mn-cs"/>
              </a:rPr>
              <a:t>Where?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+mn-lt"/>
                <a:cs typeface="+mn-cs"/>
              </a:rPr>
              <a:t>Kentucky</a:t>
            </a:r>
            <a:endParaRPr lang="en-GB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+mn-lt"/>
                <a:cs typeface="+mn-cs"/>
              </a:rPr>
              <a:t>tours have been offered since 1816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+mn-lt"/>
                <a:cs typeface="+mn-cs"/>
              </a:rPr>
              <a:t>the world’s longest known cave system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+mn-lt"/>
                <a:cs typeface="+mn-cs"/>
              </a:rPr>
              <a:t>more than 390 miles (624 km) have been explored</a:t>
            </a:r>
            <a:endParaRPr lang="en-GB" sz="2400" dirty="0">
              <a:latin typeface="+mn-lt"/>
              <a:cs typeface="+mn-cs"/>
            </a:endParaRP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495698" y="4541064"/>
            <a:ext cx="822897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 dirty="0" smtClean="0"/>
              <a:t>Can we do something except visiting the caves?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fishing, canoeing and kayaking, Green River and Nolin River offer more than 30 miles of stunning wildlife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horseback riding, about 60 miles of trails</a:t>
            </a:r>
            <a:endParaRPr lang="en-GB" sz="2400" dirty="0"/>
          </a:p>
        </p:txBody>
      </p:sp>
      <p:pic>
        <p:nvPicPr>
          <p:cNvPr id="6" name="Obrázek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24744"/>
            <a:ext cx="4623519" cy="30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3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Niagara Falls State Park</a:t>
            </a:r>
            <a:endParaRPr lang="en-GB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1124390"/>
            <a:ext cx="388843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+mn-lt"/>
                <a:cs typeface="+mn-cs"/>
              </a:rPr>
              <a:t>Where?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+mn-lt"/>
                <a:cs typeface="+mn-cs"/>
              </a:rPr>
              <a:t>creates international border between the USA and Canada</a:t>
            </a:r>
            <a:endParaRPr lang="en-GB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+mn-lt"/>
                <a:cs typeface="+mn-cs"/>
              </a:rPr>
              <a:t>about 20 miles from Buffalo, New York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+mn-lt"/>
                <a:cs typeface="+mn-cs"/>
              </a:rPr>
              <a:t>Niagara River connects Lake Erie and Lake Ontario</a:t>
            </a:r>
          </a:p>
        </p:txBody>
      </p:sp>
      <p:pic>
        <p:nvPicPr>
          <p:cNvPr id="3" name="Obrázek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24390"/>
            <a:ext cx="4242048" cy="318153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39553" y="4305926"/>
            <a:ext cx="805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What is the best view?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+mn-lt"/>
              </a:rPr>
              <a:t>walk across the Rainbow Bridge to Canada (don’t forget you</a:t>
            </a:r>
            <a:r>
              <a:rPr lang="cs-CZ" sz="2400" smtClean="0">
                <a:latin typeface="+mn-lt"/>
              </a:rPr>
              <a:t>r</a:t>
            </a:r>
            <a:r>
              <a:rPr lang="en-GB" sz="2400" smtClean="0">
                <a:latin typeface="+mn-lt"/>
              </a:rPr>
              <a:t> </a:t>
            </a:r>
            <a:r>
              <a:rPr lang="en-GB" sz="2400" dirty="0" smtClean="0">
                <a:latin typeface="+mn-lt"/>
              </a:rPr>
              <a:t>passport) and go to see Horseshoe falls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+mn-lt"/>
              </a:rPr>
              <a:t>take a boat tour, waterproof clothing is provided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117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ovéPole 1"/>
          <p:cNvSpPr txBox="1">
            <a:spLocks noChangeArrowheads="1"/>
          </p:cNvSpPr>
          <p:nvPr/>
        </p:nvSpPr>
        <p:spPr bwMode="auto">
          <a:xfrm>
            <a:off x="1481138" y="504825"/>
            <a:ext cx="5964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/>
              <a:t>Does it snow in all parks in winter?</a:t>
            </a:r>
          </a:p>
        </p:txBody>
      </p:sp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1042988" y="1214438"/>
            <a:ext cx="68421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/>
              <a:t>No, Everglades are mild and pleasant through the winter due to its subtropical climate!</a:t>
            </a:r>
          </a:p>
        </p:txBody>
      </p:sp>
      <p:pic>
        <p:nvPicPr>
          <p:cNvPr id="4" name="Obrázek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87679"/>
            <a:ext cx="6515100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91162" y="6391200"/>
            <a:ext cx="7745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Note: In some cases American English is used to preserve terminology and some other aspects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476250"/>
            <a:ext cx="8229600" cy="45259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Links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>
                <a:hlinkClick r:id="rId2"/>
              </a:rPr>
              <a:t>http://</a:t>
            </a:r>
            <a:r>
              <a:rPr lang="en-GB" sz="1800" dirty="0" smtClean="0">
                <a:hlinkClick r:id="rId2"/>
              </a:rPr>
              <a:t>www.nps.gov/index.ht</a:t>
            </a:r>
            <a:r>
              <a:rPr lang="cs-CZ" sz="1800" dirty="0" smtClean="0">
                <a:hlinkClick r:id="rId2"/>
              </a:rPr>
              <a:t>m</a:t>
            </a:r>
            <a:endParaRPr lang="cs-CZ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hlinkClick r:id="rId3"/>
              </a:rPr>
              <a:t>http</a:t>
            </a:r>
            <a:r>
              <a:rPr lang="en-GB" sz="1800" dirty="0">
                <a:hlinkClick r:id="rId3"/>
              </a:rPr>
              <a:t>://www.pbs.org/nationalparks/parks</a:t>
            </a:r>
            <a:r>
              <a:rPr lang="en-GB" sz="1800" dirty="0" smtClean="0">
                <a:hlinkClick r:id="rId3"/>
              </a:rPr>
              <a:t>/</a:t>
            </a:r>
            <a:endParaRPr lang="en-GB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hlinkClick r:id="rId4"/>
              </a:rPr>
              <a:t>http</a:t>
            </a:r>
            <a:r>
              <a:rPr lang="en-GB" sz="1800" dirty="0">
                <a:hlinkClick r:id="rId4"/>
              </a:rPr>
              <a:t>://</a:t>
            </a:r>
            <a:r>
              <a:rPr lang="en-GB" sz="1800" dirty="0" smtClean="0">
                <a:hlinkClick r:id="rId4"/>
              </a:rPr>
              <a:t>blog.izilwane.org/wp-content/uploads/2012/07/2000px-US-NationalParkService-ShadedLogo.png</a:t>
            </a:r>
            <a:endParaRPr lang="en-GB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hlinkClick r:id="rId5"/>
              </a:rPr>
              <a:t>http</a:t>
            </a:r>
            <a:r>
              <a:rPr lang="en-GB" sz="1800" dirty="0">
                <a:hlinkClick r:id="rId5"/>
              </a:rPr>
              <a:t>://</a:t>
            </a:r>
            <a:r>
              <a:rPr lang="en-GB" sz="1800" dirty="0" smtClean="0">
                <a:hlinkClick r:id="rId5"/>
              </a:rPr>
              <a:t>www.nps.gov/ever/parknews/upload/crocodile.jpg</a:t>
            </a:r>
            <a:endParaRPr lang="en-GB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hlinkClick r:id="rId6"/>
              </a:rPr>
              <a:t>http</a:t>
            </a:r>
            <a:r>
              <a:rPr lang="en-GB" sz="1800" dirty="0">
                <a:hlinkClick r:id="rId6"/>
              </a:rPr>
              <a:t>://</a:t>
            </a:r>
            <a:r>
              <a:rPr lang="en-GB" sz="1800" dirty="0" smtClean="0">
                <a:hlinkClick r:id="rId6"/>
              </a:rPr>
              <a:t>www.nps.gov/ever/parknews/upload/panther.jpg</a:t>
            </a:r>
            <a:endParaRPr lang="en-GB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hlinkClick r:id="rId7"/>
              </a:rPr>
              <a:t>http</a:t>
            </a:r>
            <a:r>
              <a:rPr lang="en-GB" sz="1800" dirty="0">
                <a:hlinkClick r:id="rId7"/>
              </a:rPr>
              <a:t>://</a:t>
            </a:r>
            <a:r>
              <a:rPr lang="en-GB" sz="1800" dirty="0" smtClean="0">
                <a:hlinkClick r:id="rId7"/>
              </a:rPr>
              <a:t>www.globaltrekkers.com/images/everglades%5B1%5D.jpg</a:t>
            </a:r>
            <a:endParaRPr lang="en-GB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hlinkClick r:id="rId8"/>
              </a:rPr>
              <a:t>http</a:t>
            </a:r>
            <a:r>
              <a:rPr lang="en-GB" sz="1800" dirty="0">
                <a:hlinkClick r:id="rId8"/>
              </a:rPr>
              <a:t>://</a:t>
            </a:r>
            <a:r>
              <a:rPr lang="en-GB" sz="1800" dirty="0" smtClean="0">
                <a:hlinkClick r:id="rId8"/>
              </a:rPr>
              <a:t>cs.wikipedia.org/wiki/Soubor:Everglades_National_Park_cypress.jpg</a:t>
            </a:r>
            <a:endParaRPr lang="en-GB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hlinkClick r:id="rId9"/>
              </a:rPr>
              <a:t>http</a:t>
            </a:r>
            <a:r>
              <a:rPr lang="en-GB" sz="1800" dirty="0">
                <a:hlinkClick r:id="rId9"/>
              </a:rPr>
              <a:t>://commons.wikimedia.org/wiki/File:View_from_Newfound_Gap_Road,_</a:t>
            </a:r>
            <a:r>
              <a:rPr lang="en-GB" sz="1800" dirty="0" smtClean="0">
                <a:hlinkClick r:id="rId9"/>
              </a:rPr>
              <a:t>Great_Smoky_Mountains_National_Park</a:t>
            </a:r>
            <a:r>
              <a:rPr lang="en-GB" sz="1800" dirty="0">
                <a:hlinkClick r:id="rId9"/>
              </a:rPr>
              <a:t>,_</a:t>
            </a:r>
            <a:r>
              <a:rPr lang="en-GB" sz="1800" dirty="0" smtClean="0">
                <a:hlinkClick r:id="rId9"/>
              </a:rPr>
              <a:t>NC.jpg</a:t>
            </a:r>
            <a:endParaRPr lang="en-GB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800" dirty="0">
                <a:hlinkClick r:id="rId10"/>
              </a:rPr>
              <a:t>http://upload.wikimedia.org/wikipedia/en/0/00/Dirty_Dancing.jpg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hlinkClick r:id="rId10"/>
              </a:rPr>
              <a:t>http</a:t>
            </a:r>
            <a:r>
              <a:rPr lang="en-GB" sz="1800" dirty="0">
                <a:hlinkClick r:id="rId10"/>
              </a:rPr>
              <a:t>://</a:t>
            </a:r>
            <a:r>
              <a:rPr lang="en-GB" sz="1800" dirty="0" smtClean="0">
                <a:hlinkClick r:id="rId10"/>
              </a:rPr>
              <a:t>commons.wikimedia.org/wiki/File:Everglades_001.jpg</a:t>
            </a:r>
            <a:endParaRPr lang="en-GB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>
                <a:hlinkClick r:id="rId11"/>
              </a:rPr>
              <a:t>http://</a:t>
            </a:r>
            <a:r>
              <a:rPr lang="en-GB" sz="1800" dirty="0" smtClean="0">
                <a:hlinkClick r:id="rId11"/>
              </a:rPr>
              <a:t>kids.britannica.com/elementary/art-89532/The-United-States-has-many-national-parks-especially-in-the</a:t>
            </a:r>
            <a:endParaRPr lang="cs-CZ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hlinkClick r:id="rId12"/>
              </a:rPr>
              <a:t>http</a:t>
            </a:r>
            <a:r>
              <a:rPr lang="en-GB" sz="1800" dirty="0">
                <a:hlinkClick r:id="rId12"/>
              </a:rPr>
              <a:t>://</a:t>
            </a:r>
            <a:r>
              <a:rPr lang="en-GB" sz="1800" dirty="0" smtClean="0">
                <a:hlinkClick r:id="rId12"/>
              </a:rPr>
              <a:t>commons.wikimedia.org/wiki/File:Mammoth_Cave_tour.jpg</a:t>
            </a:r>
            <a:endParaRPr lang="cs-CZ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hlinkClick r:id="rId13"/>
              </a:rPr>
              <a:t>http</a:t>
            </a:r>
            <a:r>
              <a:rPr lang="en-GB" sz="1800" dirty="0">
                <a:hlinkClick r:id="rId13"/>
              </a:rPr>
              <a:t>://</a:t>
            </a:r>
            <a:r>
              <a:rPr lang="en-GB" sz="1800" dirty="0" smtClean="0">
                <a:hlinkClick r:id="rId13"/>
              </a:rPr>
              <a:t>commons.wikimedia.org/wiki/File:Canadian_Horseshoe_Falls_with_Buffalo_in_background.jpg</a:t>
            </a:r>
            <a:endParaRPr lang="cs-CZ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hlinkClick r:id="rId14"/>
              </a:rPr>
              <a:t>http</a:t>
            </a:r>
            <a:r>
              <a:rPr lang="en-GB" sz="1800" dirty="0">
                <a:hlinkClick r:id="rId14"/>
              </a:rPr>
              <a:t>://</a:t>
            </a:r>
            <a:r>
              <a:rPr lang="en-GB" sz="1800" dirty="0" smtClean="0">
                <a:hlinkClick r:id="rId14"/>
              </a:rPr>
              <a:t>www.niagarafallsstatepark.com</a:t>
            </a:r>
            <a:r>
              <a:rPr lang="cs-CZ" sz="1800" dirty="0" smtClean="0">
                <a:hlinkClick r:id="rId14"/>
              </a:rPr>
              <a:t>/Directions.aspx</a:t>
            </a:r>
            <a:endParaRPr lang="cs-CZ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6305</TotalTime>
  <Words>588</Words>
  <Application>Microsoft Office PowerPoint</Application>
  <PresentationFormat>Předvádění na obrazovce (4:3)</PresentationFormat>
  <Paragraphs>88</Paragraphs>
  <Slides>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Motiv systému Office</vt:lpstr>
      <vt:lpstr>1_Motiv systému Office</vt:lpstr>
      <vt:lpstr>National Parks of the East</vt:lpstr>
      <vt:lpstr>Do you know any parks in the USA?</vt:lpstr>
      <vt:lpstr>Where are they mostly located?</vt:lpstr>
      <vt:lpstr>Everglades National Park</vt:lpstr>
      <vt:lpstr>Great Smoky Mountains N.P.</vt:lpstr>
      <vt:lpstr>Mammoth Cave National Park</vt:lpstr>
      <vt:lpstr>Niagara Falls State Park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Traveling around</dc:title>
  <dc:creator>kolda</dc:creator>
  <cp:lastModifiedBy>kolda</cp:lastModifiedBy>
  <cp:revision>115</cp:revision>
  <dcterms:created xsi:type="dcterms:W3CDTF">2012-12-11T17:23:35Z</dcterms:created>
  <dcterms:modified xsi:type="dcterms:W3CDTF">2013-10-16T20:08:03Z</dcterms:modified>
</cp:coreProperties>
</file>