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8" r:id="rId3"/>
    <p:sldId id="256" r:id="rId4"/>
    <p:sldId id="260" r:id="rId5"/>
    <p:sldId id="261" r:id="rId6"/>
    <p:sldId id="262" r:id="rId7"/>
    <p:sldId id="268" r:id="rId8"/>
    <p:sldId id="269" r:id="rId9"/>
    <p:sldId id="267" r:id="rId10"/>
    <p:sldId id="270" r:id="rId11"/>
    <p:sldId id="271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96627D3C-9E91-4DB2-82A8-3B662B5F8388}">
          <p14:sldIdLst>
            <p14:sldId id="258"/>
          </p14:sldIdLst>
        </p14:section>
        <p14:section name="Výchozí oddíl" id="{D7FD0BD5-EDBA-43F2-92A7-7C74C2A4BC95}">
          <p14:sldIdLst>
            <p14:sldId id="256"/>
            <p14:sldId id="260"/>
            <p14:sldId id="261"/>
            <p14:sldId id="262"/>
            <p14:sldId id="268"/>
            <p14:sldId id="269"/>
            <p14:sldId id="267"/>
            <p14:sldId id="270"/>
            <p14:sldId id="271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588" autoAdjust="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A2FB4-E256-4E6A-910F-C8C0872034E0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DBFA5-CFD5-4B10-BB66-8F36BFDDDA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97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DC172C-BBAD-4F27-9707-A625072BF4D6}" type="slidenum">
              <a:rPr lang="cs-CZ">
                <a:solidFill>
                  <a:prstClr val="white"/>
                </a:solidFill>
              </a:rPr>
              <a:pPr/>
              <a:t>1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defTabSz="39386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cs-CZ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343231"/>
            <a:ext cx="5482656" cy="41110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37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58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712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4FAF31-D125-4F81-8B03-08F2F8D22A3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263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60DC2F-195B-4071-B4E4-1986F8627D5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834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74CE52-6354-43CA-85F6-6087B07608C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498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33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52950" y="1604963"/>
            <a:ext cx="3944938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BCD012-3BCB-4364-82D3-F57E6AA64FF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888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E0A9F2E-8935-4A42-8419-A2094F7D7F6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955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C92143-3B8B-4D72-B9DF-69DCCE71353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21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CC0B95-51BE-4E58-9D11-29E43761064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863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FEB2A9-25C8-4189-B2D0-241BAFB0F74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48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734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1ED016-EF53-4A77-8B1A-FA2E7C7B789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828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3C97D4-D0AE-4910-A991-F078AF5792E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007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88113" y="1604963"/>
            <a:ext cx="2009775" cy="45593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878513" cy="45593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4F7C6C-A125-4D43-BDFF-F27DF7E3B17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300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6050" cy="14636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-11798300" y="-11798300"/>
            <a:ext cx="11793537" cy="1179353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-11798300" y="-11798300"/>
            <a:ext cx="11793537" cy="11793537"/>
          </a:xfrm>
        </p:spPr>
        <p:txBody>
          <a:bodyPr/>
          <a:lstStyle>
            <a:lvl1pPr>
              <a:defRPr/>
            </a:lvl1pPr>
          </a:lstStyle>
          <a:p>
            <a:fld id="{F72F68DD-3058-4426-8157-8FA7C4905C3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05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56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60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74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67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34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59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18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70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-11798300" y="-11798300"/>
            <a:ext cx="11793537" cy="1179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>
                <a:latin typeface="Arial" charset="0"/>
              </a:rPr>
              <a:t>21.10.2012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-11798300" y="-11798300"/>
            <a:ext cx="11793537" cy="1179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B0E65FEC-A7D1-4F61-BF68-ED86CFBA1912}" type="slidenum">
              <a:rPr lang="cs-CZ">
                <a:latin typeface="Arial" charset="0"/>
              </a:rPr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cs-CZ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0688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9504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commons.wikimedia.org/wiki/File:North_face_south_tower_after_plane_strike_9-11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math.hws.edu/~cc5148/The%20Yankees/nyy-pin-logo.gif" TargetMode="External"/><Relationship Id="rId13" Type="http://schemas.openxmlformats.org/officeDocument/2006/relationships/hyperlink" Target="http://commons.wikimedia.org/wiki/File:Central_Park-from_Rock_Center2.jpg" TargetMode="External"/><Relationship Id="rId18" Type="http://schemas.openxmlformats.org/officeDocument/2006/relationships/hyperlink" Target="http://commons.wikimedia.org/wiki/File:Wtc_arial_march2001.jpg" TargetMode="External"/><Relationship Id="rId3" Type="http://schemas.openxmlformats.org/officeDocument/2006/relationships/hyperlink" Target="http://commons.wikimedia.org/wiki/File:Pano_Manhattan2007_amk.jpg" TargetMode="External"/><Relationship Id="rId21" Type="http://schemas.openxmlformats.org/officeDocument/2006/relationships/hyperlink" Target="http://commons.wikimedia.org/wiki/File:North_face_south_tower_after_plane_strike_9-11.jpg" TargetMode="External"/><Relationship Id="rId7" Type="http://schemas.openxmlformats.org/officeDocument/2006/relationships/hyperlink" Target="http://www.nycgo.com/sports/" TargetMode="External"/><Relationship Id="rId12" Type="http://schemas.openxmlformats.org/officeDocument/2006/relationships/hyperlink" Target="http://www.stopmikelupica.com/sml/new_york_knicks%20logo.jpg" TargetMode="External"/><Relationship Id="rId17" Type="http://schemas.openxmlformats.org/officeDocument/2006/relationships/hyperlink" Target="http://commons.wikimedia.org/wiki/File:911_Memorial_fountain_and_pool_in_New_York_City.jpg" TargetMode="External"/><Relationship Id="rId2" Type="http://schemas.openxmlformats.org/officeDocument/2006/relationships/hyperlink" Target="http://commons.wikimedia.org/wiki/File:Usgs_photo_five_boroughs_manhattan.jpg" TargetMode="External"/><Relationship Id="rId16" Type="http://schemas.openxmlformats.org/officeDocument/2006/relationships/hyperlink" Target="http://commons.wikimedia.org/wiki/File:Brooklyn_Bridge_NY.jpg" TargetMode="External"/><Relationship Id="rId20" Type="http://schemas.openxmlformats.org/officeDocument/2006/relationships/hyperlink" Target="http://www.imdb.com/media/rm38311424/tt0159206?ref_=tt_ov_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ycgo.com/must-see-nyc" TargetMode="External"/><Relationship Id="rId11" Type="http://schemas.openxmlformats.org/officeDocument/2006/relationships/hyperlink" Target="http://content.sportslogos.net/logos/1/20/full/144.gif" TargetMode="External"/><Relationship Id="rId5" Type="http://schemas.openxmlformats.org/officeDocument/2006/relationships/hyperlink" Target="http://wikitravel.org/en/Manhattan" TargetMode="External"/><Relationship Id="rId15" Type="http://schemas.openxmlformats.org/officeDocument/2006/relationships/hyperlink" Target="http://en.wikipedia.org/wiki/File:Empire_State_Building_from_the_Top_of_the_Rock.jpg" TargetMode="External"/><Relationship Id="rId10" Type="http://schemas.openxmlformats.org/officeDocument/2006/relationships/hyperlink" Target="http://newspaper.li/static/6b8848130d1d95debe7fc408407490d3.png" TargetMode="External"/><Relationship Id="rId19" Type="http://schemas.openxmlformats.org/officeDocument/2006/relationships/hyperlink" Target="http://commons.wikimedia.org/wiki/File:Statue_of_Liberty.JPG" TargetMode="External"/><Relationship Id="rId4" Type="http://schemas.openxmlformats.org/officeDocument/2006/relationships/hyperlink" Target="http://wikitravel.org/en/File:Map-USA-Manhattan01.jpg" TargetMode="External"/><Relationship Id="rId9" Type="http://schemas.openxmlformats.org/officeDocument/2006/relationships/hyperlink" Target="http://www.newyorkredbulls.com/sites/editorial.newyorkredbulls.com/themes/mls_child/logo.png" TargetMode="External"/><Relationship Id="rId14" Type="http://schemas.openxmlformats.org/officeDocument/2006/relationships/hyperlink" Target="http://commons.wikimedia.org/wiki/File:4.28.11TimesSquareByLuigiNovi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ommons.wikimedia.org/wiki/File:Pano_Manhattan2007_amk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ommons.wikimedia.org/wiki/File:Usgs_photo_five_boroughs_manhattan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ikitravel.org/en/File:Map-USA-Manhattan01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commons.wikimedia.org/wiki/File:Central_Park-from_Rock_Center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http://commons.wikimedia.org/wiki/File:4.28.11TimesSquareByLuigiNovi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en.wikipedia.org/wiki/File:Empire_State_Building_from_the_Top_of_the_Rock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commons.wikimedia.org/wiki/File:Brooklyn_Bridge_NY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2.JPG"/><Relationship Id="rId2" Type="http://schemas.openxmlformats.org/officeDocument/2006/relationships/hyperlink" Target="http://commons.wikimedia.org/wiki/File:911_Memorial_fountain_and_pool_in_New_York_City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Statue_of_Liberty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commons.wikimedia.org/wiki/File:Wtc_arial_march2001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ontent.sportslogos.net/logos/1/20/full/144.gif" TargetMode="External"/><Relationship Id="rId13" Type="http://schemas.openxmlformats.org/officeDocument/2006/relationships/image" Target="../media/image18.jpg"/><Relationship Id="rId3" Type="http://schemas.openxmlformats.org/officeDocument/2006/relationships/image" Target="../media/image13.gif"/><Relationship Id="rId7" Type="http://schemas.openxmlformats.org/officeDocument/2006/relationships/image" Target="../media/image15.png"/><Relationship Id="rId12" Type="http://schemas.openxmlformats.org/officeDocument/2006/relationships/hyperlink" Target="http://www.imdb.com/media/rm38311424/tt0159206?ref_=tt_ov_i" TargetMode="External"/><Relationship Id="rId2" Type="http://schemas.openxmlformats.org/officeDocument/2006/relationships/hyperlink" Target="http://math.hws.edu/~cc5148/The%20Yankees/nyy-pin-logo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paper.li/static/6b8848130d1d95debe7fc408407490d3.png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png"/><Relationship Id="rId10" Type="http://schemas.openxmlformats.org/officeDocument/2006/relationships/hyperlink" Target="http://www.stopmikelupica.com/sml/new_york_knicks%20logo.jpg" TargetMode="External"/><Relationship Id="rId4" Type="http://schemas.openxmlformats.org/officeDocument/2006/relationships/hyperlink" Target="http://www.newyorkredbulls.com/sites/editorial.newyorkredbulls.com/themes/mls_child/logo.png" TargetMode="External"/><Relationship Id="rId9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Brooklyn_Bridge_NY.jpg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8.jpg"/><Relationship Id="rId12" Type="http://schemas.openxmlformats.org/officeDocument/2006/relationships/hyperlink" Target="http://commons.wikimedia.org/wiki/File:Wtc_arial_march2001.jpg" TargetMode="External"/><Relationship Id="rId2" Type="http://schemas.openxmlformats.org/officeDocument/2006/relationships/hyperlink" Target="http://commons.wikimedia.org/wiki/File:Central_Park-from_Rock_Center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ile:Empire_State_Building_from_the_Top_of_the_Rock.jpg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hyperlink" Target="http://commons.wikimedia.org/wiki/File:Statue_of_Liberty.JPG" TargetMode="External"/><Relationship Id="rId4" Type="http://schemas.openxmlformats.org/officeDocument/2006/relationships/hyperlink" Target="http://commons.wikimedia.org/wiki/File:4.28.11TimesSquareByLuigiNovi.jpg" TargetMode="Externa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668463"/>
            <a:ext cx="7772400" cy="639762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b="1" dirty="0" smtClean="0"/>
              <a:t>New York City</a:t>
            </a:r>
            <a:endParaRPr lang="en-GB" sz="3600" b="1" dirty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60363" y="6207125"/>
            <a:ext cx="842486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 sz="2400" dirty="0">
                <a:solidFill>
                  <a:srgbClr val="FFFFFF"/>
                </a:solidFill>
                <a:latin typeface="Calibri" charset="0"/>
              </a:rPr>
              <a:t>Gymnázium a Jazyková škola s právem státní jazykové zkoušky Zlín</a:t>
            </a: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727075" y="2347913"/>
            <a:ext cx="7669213" cy="1587"/>
          </a:xfrm>
          <a:prstGeom prst="line">
            <a:avLst/>
          </a:prstGeom>
          <a:noFill/>
          <a:ln w="28440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 dirty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512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254187"/>
              </p:ext>
            </p:extLst>
          </p:nvPr>
        </p:nvGraphicFramePr>
        <p:xfrm>
          <a:off x="728663" y="2492375"/>
          <a:ext cx="7667625" cy="3822913"/>
        </p:xfrm>
        <a:graphic>
          <a:graphicData uri="http://schemas.openxmlformats.org/drawingml/2006/table">
            <a:tbl>
              <a:tblPr/>
              <a:tblGrid>
                <a:gridCol w="2465387"/>
                <a:gridCol w="520223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Tematická oblast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 Angličtina: </a:t>
                      </a: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The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 USA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Datum vytvoření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4. 1. 2013</a:t>
                      </a: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Ročník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2. - 4., sexta – oktáva, úroveň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B1+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Lucida Sans Unicode" charset="0"/>
                        <a:cs typeface="Lucida Sans Unicode" charset="0"/>
                      </a:endParaRP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Stručný obsah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Přehledné seznámení s městem New York + zajímavosti a praktické tipy pro návštěvy.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Způsob využití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Jednotlivé stránky přinášejí základní informace o městě New York spolu s obrazovými stimuly. V závěru kontrolní úkol a odpověď.</a:t>
                      </a: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Autor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Tomáš Kolenovský</a:t>
                      </a: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Kód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VY_22_INOVACE_02_AKLN05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88913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27075" y="6393026"/>
            <a:ext cx="766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Poznámka: prezentace je plně funkční při použití programu Microsoft PowerPoint 2010 a vyšší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6069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594668" y="525984"/>
            <a:ext cx="8092132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World Trade </a:t>
            </a:r>
            <a:r>
              <a:rPr lang="en-GB" sz="3600" dirty="0" err="1" smtClean="0"/>
              <a:t>Center</a:t>
            </a:r>
            <a:endParaRPr lang="en-GB" sz="3600" dirty="0"/>
          </a:p>
        </p:txBody>
      </p:sp>
      <p:pic>
        <p:nvPicPr>
          <p:cNvPr id="4" name="Obrázek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12775"/>
            <a:ext cx="3168352" cy="3641783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597942" y="5373216"/>
            <a:ext cx="8092132" cy="72008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Twin Towers </a:t>
            </a:r>
            <a:r>
              <a:rPr lang="en-GB" sz="2900" dirty="0" smtClean="0"/>
              <a:t>were destroyed in the September 11 attacks in 2001</a:t>
            </a:r>
            <a:endParaRPr lang="en-GB" sz="29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42649" y="6533204"/>
            <a:ext cx="7745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Note: In some cases American English is used to preserve terminology and some other aspects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424936" cy="576064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Links</a:t>
            </a:r>
          </a:p>
          <a:p>
            <a:pPr marL="0" indent="0">
              <a:buNone/>
            </a:pPr>
            <a:r>
              <a:rPr lang="en-GB" sz="1800" dirty="0">
                <a:hlinkClick r:id="rId2"/>
              </a:rPr>
              <a:t>http://</a:t>
            </a:r>
            <a:r>
              <a:rPr lang="en-GB" sz="1800" dirty="0" smtClean="0">
                <a:hlinkClick r:id="rId2"/>
              </a:rPr>
              <a:t>commons.wikimedia.org/wiki/File:Usgs_photo_five_boroughs_manhattan.jpg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>
                <a:hlinkClick r:id="rId3"/>
              </a:rPr>
              <a:t>http</a:t>
            </a:r>
            <a:r>
              <a:rPr lang="en-GB" sz="1800" dirty="0">
                <a:hlinkClick r:id="rId3"/>
              </a:rPr>
              <a:t>://</a:t>
            </a:r>
            <a:r>
              <a:rPr lang="en-GB" sz="1800" dirty="0" smtClean="0">
                <a:hlinkClick r:id="rId3"/>
              </a:rPr>
              <a:t>commons.wikimedia.org/wiki/File:Pano_Manhattan2007_amk.jpg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>
                <a:hlinkClick r:id="rId4"/>
              </a:rPr>
              <a:t>http</a:t>
            </a:r>
            <a:r>
              <a:rPr lang="en-GB" sz="1800" dirty="0">
                <a:hlinkClick r:id="rId4"/>
              </a:rPr>
              <a:t>://</a:t>
            </a:r>
            <a:r>
              <a:rPr lang="en-GB" sz="1800" dirty="0" smtClean="0">
                <a:hlinkClick r:id="rId4"/>
              </a:rPr>
              <a:t>wikitravel.org/en/File:Map-USA-Manhattan01.jpg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>
                <a:hlinkClick r:id="rId5"/>
              </a:rPr>
              <a:t>http</a:t>
            </a:r>
            <a:r>
              <a:rPr lang="en-GB" sz="1800" dirty="0">
                <a:hlinkClick r:id="rId5"/>
              </a:rPr>
              <a:t>://</a:t>
            </a:r>
            <a:r>
              <a:rPr lang="en-GB" sz="1800" dirty="0" smtClean="0">
                <a:hlinkClick r:id="rId5"/>
              </a:rPr>
              <a:t>wikitravel.org/en/Manhattan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>
                <a:hlinkClick r:id="rId6"/>
              </a:rPr>
              <a:t>http</a:t>
            </a:r>
            <a:r>
              <a:rPr lang="en-GB" sz="1800" dirty="0">
                <a:hlinkClick r:id="rId6"/>
              </a:rPr>
              <a:t>://</a:t>
            </a:r>
            <a:r>
              <a:rPr lang="en-GB" sz="1800" dirty="0" smtClean="0">
                <a:hlinkClick r:id="rId6"/>
              </a:rPr>
              <a:t>www.nycgo.com/must-see-nyc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>
                <a:hlinkClick r:id="rId7"/>
              </a:rPr>
              <a:t>http</a:t>
            </a:r>
            <a:r>
              <a:rPr lang="en-GB" sz="1800" dirty="0">
                <a:hlinkClick r:id="rId7"/>
              </a:rPr>
              <a:t>://www.nycgo.com/sports</a:t>
            </a:r>
            <a:r>
              <a:rPr lang="en-GB" sz="1800" dirty="0" smtClean="0">
                <a:hlinkClick r:id="rId7"/>
              </a:rPr>
              <a:t>/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>
                <a:hlinkClick r:id="rId8"/>
              </a:rPr>
              <a:t>http</a:t>
            </a:r>
            <a:r>
              <a:rPr lang="en-GB" sz="1800" dirty="0">
                <a:hlinkClick r:id="rId8"/>
              </a:rPr>
              <a:t>://math.hws.edu/~</a:t>
            </a:r>
            <a:r>
              <a:rPr lang="en-GB" sz="1800" dirty="0" smtClean="0">
                <a:hlinkClick r:id="rId8"/>
              </a:rPr>
              <a:t>cc5148/The%20Yankees/nyy-pin-logo.gif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>
                <a:hlinkClick r:id="rId9"/>
              </a:rPr>
              <a:t>http</a:t>
            </a:r>
            <a:r>
              <a:rPr lang="en-GB" sz="1800" dirty="0">
                <a:hlinkClick r:id="rId9"/>
              </a:rPr>
              <a:t>://</a:t>
            </a:r>
            <a:r>
              <a:rPr lang="en-GB" sz="1800" dirty="0" smtClean="0">
                <a:hlinkClick r:id="rId9"/>
              </a:rPr>
              <a:t>www.newyorkredbulls.com/sites/editorial.newyorkredbulls.com/themes/mls_child/logo.png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>
                <a:hlinkClick r:id="rId10"/>
              </a:rPr>
              <a:t>http</a:t>
            </a:r>
            <a:r>
              <a:rPr lang="en-GB" sz="1800" dirty="0">
                <a:hlinkClick r:id="rId10"/>
              </a:rPr>
              <a:t>://</a:t>
            </a:r>
            <a:r>
              <a:rPr lang="en-GB" sz="1800" dirty="0" smtClean="0">
                <a:hlinkClick r:id="rId10"/>
              </a:rPr>
              <a:t>newspaper.li/static/6b8848130d1d95debe7fc408407490d3.png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>
                <a:hlinkClick r:id="rId11"/>
              </a:rPr>
              <a:t>http</a:t>
            </a:r>
            <a:r>
              <a:rPr lang="en-GB" sz="1800" dirty="0">
                <a:hlinkClick r:id="rId11"/>
              </a:rPr>
              <a:t>://</a:t>
            </a:r>
            <a:r>
              <a:rPr lang="en-GB" sz="1800" dirty="0" smtClean="0">
                <a:hlinkClick r:id="rId11"/>
              </a:rPr>
              <a:t>content.sportslogos.net/logos/1/20/full/144.gif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>
                <a:hlinkClick r:id="rId12"/>
              </a:rPr>
              <a:t>http</a:t>
            </a:r>
            <a:r>
              <a:rPr lang="en-GB" sz="1800" dirty="0">
                <a:hlinkClick r:id="rId12"/>
              </a:rPr>
              <a:t>://</a:t>
            </a:r>
            <a:r>
              <a:rPr lang="en-GB" sz="1800" dirty="0" smtClean="0">
                <a:hlinkClick r:id="rId12"/>
              </a:rPr>
              <a:t>www.stopmikelupica.com/sml/new_york_knicks%20logo.jpg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>
                <a:hlinkClick r:id="rId13"/>
              </a:rPr>
              <a:t>http</a:t>
            </a:r>
            <a:r>
              <a:rPr lang="en-GB" sz="1800" dirty="0">
                <a:hlinkClick r:id="rId13"/>
              </a:rPr>
              <a:t>://</a:t>
            </a:r>
            <a:r>
              <a:rPr lang="en-GB" sz="1800" dirty="0" smtClean="0">
                <a:hlinkClick r:id="rId13"/>
              </a:rPr>
              <a:t>commons.wikimedia.org/wiki/File:Central_Park-from_Rock_Center2.jpg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>
                <a:hlinkClick r:id="rId14"/>
              </a:rPr>
              <a:t>http</a:t>
            </a:r>
            <a:r>
              <a:rPr lang="en-GB" sz="1800" dirty="0">
                <a:hlinkClick r:id="rId14"/>
              </a:rPr>
              <a:t>://</a:t>
            </a:r>
            <a:r>
              <a:rPr lang="en-GB" sz="1800" dirty="0" smtClean="0">
                <a:hlinkClick r:id="rId14"/>
              </a:rPr>
              <a:t>commons.wikimedia.org/wiki/File:4.28.11TimesSquareByLuigiNovi.jpg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>
                <a:hlinkClick r:id="rId15"/>
              </a:rPr>
              <a:t>http</a:t>
            </a:r>
            <a:r>
              <a:rPr lang="en-GB" sz="1800" dirty="0">
                <a:hlinkClick r:id="rId15"/>
              </a:rPr>
              <a:t>://</a:t>
            </a:r>
            <a:r>
              <a:rPr lang="en-GB" sz="1800" dirty="0" smtClean="0">
                <a:hlinkClick r:id="rId15"/>
              </a:rPr>
              <a:t>en.wikipedia.org/wiki/File:Empire_State_Building_from_the_Top_of_the_Rock.jpg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>
                <a:hlinkClick r:id="rId16"/>
              </a:rPr>
              <a:t>http</a:t>
            </a:r>
            <a:r>
              <a:rPr lang="en-GB" sz="1800" dirty="0">
                <a:hlinkClick r:id="rId16"/>
              </a:rPr>
              <a:t>://</a:t>
            </a:r>
            <a:r>
              <a:rPr lang="en-GB" sz="1800" dirty="0" smtClean="0">
                <a:hlinkClick r:id="rId16"/>
              </a:rPr>
              <a:t>commons.wikimedia.org/wiki/File:Brooklyn_Bridge_NY.jpg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>
                <a:hlinkClick r:id="rId17"/>
              </a:rPr>
              <a:t>http</a:t>
            </a:r>
            <a:r>
              <a:rPr lang="en-GB" sz="1800" dirty="0">
                <a:hlinkClick r:id="rId17"/>
              </a:rPr>
              <a:t>://</a:t>
            </a:r>
            <a:r>
              <a:rPr lang="en-GB" sz="1800" dirty="0" smtClean="0">
                <a:hlinkClick r:id="rId17"/>
              </a:rPr>
              <a:t>commons.wikimedia.org/wiki/File:911_Memorial_fountain_and_pool_in_New_York_City.jpg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>
                <a:hlinkClick r:id="rId18"/>
              </a:rPr>
              <a:t>http</a:t>
            </a:r>
            <a:r>
              <a:rPr lang="en-GB" sz="1800" dirty="0">
                <a:hlinkClick r:id="rId18"/>
              </a:rPr>
              <a:t>://</a:t>
            </a:r>
            <a:r>
              <a:rPr lang="en-GB" sz="1800" dirty="0" smtClean="0">
                <a:hlinkClick r:id="rId18"/>
              </a:rPr>
              <a:t>commons.wikimedia.org/wiki/File:Wtc_arial_march2001.jpg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>
                <a:hlinkClick r:id="rId19"/>
              </a:rPr>
              <a:t>http</a:t>
            </a:r>
            <a:r>
              <a:rPr lang="en-GB" sz="1800" dirty="0">
                <a:hlinkClick r:id="rId19"/>
              </a:rPr>
              <a:t>://</a:t>
            </a:r>
            <a:r>
              <a:rPr lang="en-GB" sz="1800" dirty="0" smtClean="0">
                <a:hlinkClick r:id="rId19"/>
              </a:rPr>
              <a:t>commons.wikimedia.org/wiki/File:Statue_of_Liberty.JPG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>
                <a:hlinkClick r:id="rId20"/>
              </a:rPr>
              <a:t>http</a:t>
            </a:r>
            <a:r>
              <a:rPr lang="en-GB" sz="1800" dirty="0">
                <a:hlinkClick r:id="rId20"/>
              </a:rPr>
              <a:t>://www.imdb.com/media/rm38311424/tt0159206?ref_=</a:t>
            </a:r>
            <a:r>
              <a:rPr lang="en-GB" sz="1800" dirty="0" smtClean="0">
                <a:hlinkClick r:id="rId20"/>
              </a:rPr>
              <a:t>tt_ov_i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>
                <a:hlinkClick r:id="rId21"/>
              </a:rPr>
              <a:t>http</a:t>
            </a:r>
            <a:r>
              <a:rPr lang="en-GB" sz="1800" dirty="0">
                <a:hlinkClick r:id="rId21"/>
              </a:rPr>
              <a:t>://</a:t>
            </a:r>
            <a:r>
              <a:rPr lang="en-GB" sz="1800" dirty="0" smtClean="0">
                <a:hlinkClick r:id="rId21"/>
              </a:rPr>
              <a:t>commons.wikimedia.org/wiki/File:North_face_south_tower_after_plane_strike_9-11.jpg</a:t>
            </a: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477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do you imagine when you hear NYC?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99592" y="3860850"/>
            <a:ext cx="7303338" cy="26776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n-GB" sz="2400" dirty="0"/>
              <a:t>Skyscrapers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Empire State Building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/>
              <a:t>Statue of Liberty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/>
              <a:t>Brooklyn Bridge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Central Park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Broadway</a:t>
            </a:r>
            <a:endParaRPr lang="cs-CZ" sz="2400" dirty="0" smtClean="0"/>
          </a:p>
          <a:p>
            <a:pPr lvl="1"/>
            <a:endParaRPr lang="en-GB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/>
              <a:t>Times Square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Wall Street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/>
              <a:t>New York Yankees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9/11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/>
              <a:t>Manhattan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Bronx</a:t>
            </a:r>
            <a:endParaRPr lang="cs-CZ" sz="2400" dirty="0" smtClean="0"/>
          </a:p>
        </p:txBody>
      </p:sp>
      <p:pic>
        <p:nvPicPr>
          <p:cNvPr id="3" name="Obrázek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98692"/>
            <a:ext cx="7303338" cy="2117968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6168356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What do most of the terms have in common?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746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843577" y="776317"/>
            <a:ext cx="7369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They are in Manhattan, one of five NY boroughs</a:t>
            </a:r>
            <a:endParaRPr lang="en-GB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276505" y="2055015"/>
            <a:ext cx="32664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</a:t>
            </a:r>
            <a:r>
              <a:rPr lang="en-GB" sz="2800" dirty="0" smtClean="0"/>
              <a:t>he others are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Bronx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Queens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Brooklyn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Staten Island</a:t>
            </a:r>
            <a:endParaRPr lang="en-GB" sz="2800" dirty="0"/>
          </a:p>
        </p:txBody>
      </p:sp>
      <p:pic>
        <p:nvPicPr>
          <p:cNvPr id="3" name="Obrázek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00" y="2075956"/>
            <a:ext cx="3653431" cy="383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5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84164"/>
            <a:ext cx="5770984" cy="9361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Getting around Manhattan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340768"/>
            <a:ext cx="5688632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The Avenues</a:t>
            </a:r>
          </a:p>
          <a:p>
            <a:r>
              <a:rPr lang="en-GB" sz="2400" dirty="0" smtClean="0"/>
              <a:t>long, wide streets run north-south direction ( 11 of them)</a:t>
            </a:r>
          </a:p>
          <a:p>
            <a:pPr marL="0" indent="0">
              <a:buNone/>
            </a:pPr>
            <a:r>
              <a:rPr lang="en-GB" sz="2400" dirty="0" smtClean="0"/>
              <a:t>The Streets</a:t>
            </a:r>
          </a:p>
          <a:p>
            <a:r>
              <a:rPr lang="en-GB" sz="2400" dirty="0" smtClean="0"/>
              <a:t>run east-west direction and start at 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Street at the southern end (220 of them)</a:t>
            </a:r>
          </a:p>
          <a:p>
            <a:endParaRPr lang="en-GB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4149080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Walk</a:t>
            </a:r>
            <a:r>
              <a:rPr lang="en-GB" sz="2400" dirty="0" smtClean="0"/>
              <a:t> ( 20 streets are about 1mile), </a:t>
            </a:r>
          </a:p>
          <a:p>
            <a:r>
              <a:rPr lang="en-GB" sz="2400" dirty="0" smtClean="0"/>
              <a:t>take </a:t>
            </a:r>
            <a:r>
              <a:rPr lang="en-GB" sz="2400" b="1" dirty="0" smtClean="0"/>
              <a:t>subway</a:t>
            </a:r>
            <a:r>
              <a:rPr lang="en-GB" sz="2400" dirty="0" smtClean="0"/>
              <a:t> or </a:t>
            </a:r>
            <a:r>
              <a:rPr lang="en-GB" sz="2400" b="1" dirty="0" smtClean="0"/>
              <a:t>bus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Cabs are more expensive</a:t>
            </a:r>
            <a:r>
              <a:rPr lang="cs-CZ" sz="2400" dirty="0" smtClean="0"/>
              <a:t>.</a:t>
            </a:r>
            <a:endParaRPr lang="en-GB" sz="2400" dirty="0" smtClean="0"/>
          </a:p>
          <a:p>
            <a:r>
              <a:rPr lang="en-GB" sz="2400" dirty="0" smtClean="0"/>
              <a:t>Don’t drive!</a:t>
            </a:r>
          </a:p>
        </p:txBody>
      </p:sp>
      <p:pic>
        <p:nvPicPr>
          <p:cNvPr id="4" name="Obrázek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4164"/>
            <a:ext cx="2232248" cy="593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7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What to see in Manhattan?</a:t>
            </a:r>
            <a:endParaRPr lang="en-GB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24744"/>
            <a:ext cx="4104456" cy="237626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Central Park</a:t>
            </a:r>
          </a:p>
          <a:p>
            <a:pPr lvl="1"/>
            <a:r>
              <a:rPr lang="en-GB" sz="2000" dirty="0"/>
              <a:t>bordered by  110</a:t>
            </a:r>
            <a:r>
              <a:rPr lang="en-GB" sz="2000" baseline="30000" dirty="0"/>
              <a:t>th</a:t>
            </a:r>
            <a:r>
              <a:rPr lang="en-GB" sz="2000" dirty="0"/>
              <a:t> and 59</a:t>
            </a:r>
            <a:r>
              <a:rPr lang="en-GB" sz="2000" baseline="30000" dirty="0"/>
              <a:t>th</a:t>
            </a:r>
            <a:r>
              <a:rPr lang="en-GB" sz="2000" dirty="0"/>
              <a:t> </a:t>
            </a:r>
            <a:r>
              <a:rPr lang="en-GB" sz="2000" dirty="0" smtClean="0"/>
              <a:t>streets</a:t>
            </a:r>
            <a:r>
              <a:rPr lang="cs-CZ" sz="2000" dirty="0" smtClean="0"/>
              <a:t> </a:t>
            </a:r>
            <a:r>
              <a:rPr lang="en-GB" sz="2000" dirty="0" smtClean="0"/>
              <a:t>and </a:t>
            </a:r>
            <a:r>
              <a:rPr lang="en-GB" sz="2000" dirty="0"/>
              <a:t>8</a:t>
            </a:r>
            <a:r>
              <a:rPr lang="en-GB" sz="2000" baseline="30000" dirty="0"/>
              <a:t>th</a:t>
            </a:r>
            <a:r>
              <a:rPr lang="en-GB" sz="2000" dirty="0"/>
              <a:t> and 5</a:t>
            </a:r>
            <a:r>
              <a:rPr lang="en-GB" sz="2000" baseline="30000" dirty="0"/>
              <a:t>th</a:t>
            </a:r>
            <a:r>
              <a:rPr lang="en-GB" sz="2000" dirty="0"/>
              <a:t> </a:t>
            </a:r>
            <a:r>
              <a:rPr lang="cs-CZ" sz="2000" dirty="0" smtClean="0"/>
              <a:t>a</a:t>
            </a:r>
            <a:r>
              <a:rPr lang="en-GB" sz="2000" dirty="0" smtClean="0"/>
              <a:t>venues</a:t>
            </a:r>
            <a:endParaRPr lang="en-GB" sz="2000" dirty="0"/>
          </a:p>
          <a:p>
            <a:pPr lvl="1"/>
            <a:r>
              <a:rPr lang="en-GB" sz="2000" dirty="0" smtClean="0"/>
              <a:t>huge park in the centre of Manhattan</a:t>
            </a:r>
            <a:r>
              <a:rPr lang="cs-CZ" sz="2000" dirty="0" smtClean="0"/>
              <a:t> (</a:t>
            </a:r>
            <a:r>
              <a:rPr lang="en-GB" sz="2000" dirty="0" smtClean="0"/>
              <a:t>count the streets and calculate the size)</a:t>
            </a:r>
          </a:p>
          <a:p>
            <a:pPr marL="457200" lvl="1" indent="0">
              <a:buNone/>
            </a:pPr>
            <a:endParaRPr lang="en-GB" sz="2400" dirty="0" smtClean="0"/>
          </a:p>
        </p:txBody>
      </p:sp>
      <p:pic>
        <p:nvPicPr>
          <p:cNvPr id="4" name="Obrázek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11424"/>
            <a:ext cx="3816424" cy="286231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485532" y="4257670"/>
            <a:ext cx="42133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/>
              <a:t>Times </a:t>
            </a:r>
            <a:r>
              <a:rPr lang="en-GB" sz="2400" dirty="0" smtClean="0"/>
              <a:t>Square</a:t>
            </a:r>
            <a:endParaRPr lang="en-GB" sz="2400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GB" sz="2000" dirty="0" smtClean="0">
                <a:solidFill>
                  <a:prstClr val="black"/>
                </a:solidFill>
              </a:rPr>
              <a:t>junction of Broadway and 7</a:t>
            </a:r>
            <a:r>
              <a:rPr lang="en-GB" sz="2000" baseline="30000" dirty="0" smtClean="0">
                <a:solidFill>
                  <a:prstClr val="black"/>
                </a:solidFill>
              </a:rPr>
              <a:t>th</a:t>
            </a:r>
            <a:r>
              <a:rPr lang="en-GB" sz="2000" dirty="0" smtClean="0">
                <a:solidFill>
                  <a:prstClr val="black"/>
                </a:solidFill>
              </a:rPr>
              <a:t> Avenue, stretching from 42</a:t>
            </a:r>
            <a:r>
              <a:rPr lang="en-GB" sz="2000" baseline="30000" dirty="0" smtClean="0">
                <a:solidFill>
                  <a:prstClr val="black"/>
                </a:solidFill>
              </a:rPr>
              <a:t>nd</a:t>
            </a:r>
            <a:r>
              <a:rPr lang="en-GB" sz="2000" dirty="0" smtClean="0">
                <a:solidFill>
                  <a:prstClr val="black"/>
                </a:solidFill>
              </a:rPr>
              <a:t> to 47</a:t>
            </a:r>
            <a:r>
              <a:rPr lang="en-GB" sz="2000" baseline="30000" dirty="0" smtClean="0">
                <a:solidFill>
                  <a:prstClr val="black"/>
                </a:solidFill>
              </a:rPr>
              <a:t>th</a:t>
            </a:r>
            <a:r>
              <a:rPr lang="en-GB" sz="2000" dirty="0" smtClean="0">
                <a:solidFill>
                  <a:prstClr val="black"/>
                </a:solidFill>
              </a:rPr>
              <a:t> Street</a:t>
            </a:r>
            <a:endParaRPr lang="en-GB" sz="2000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GB" sz="2000" dirty="0" smtClean="0">
                <a:solidFill>
                  <a:prstClr val="black"/>
                </a:solidFill>
              </a:rPr>
              <a:t>centre of the world´s entertainment industry</a:t>
            </a:r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10" name="Obrázek 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06" y="3501008"/>
            <a:ext cx="384042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1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What to see in Manhattan?</a:t>
            </a:r>
            <a:endParaRPr lang="en-GB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6404" y="4301604"/>
            <a:ext cx="4072060" cy="200771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Brooklyn Bridge</a:t>
            </a:r>
          </a:p>
          <a:p>
            <a:pPr lvl="1"/>
            <a:r>
              <a:rPr lang="en-GB" sz="2000" dirty="0" smtClean="0"/>
              <a:t>connects southern part of Manhattan and Brooklyn</a:t>
            </a:r>
          </a:p>
          <a:p>
            <a:pPr lvl="1"/>
            <a:r>
              <a:rPr lang="en-GB" sz="2000" dirty="0" smtClean="0"/>
              <a:t>the longest suspension bridge when completed in 1883</a:t>
            </a:r>
            <a:endParaRPr lang="cs-CZ" sz="2000" dirty="0" smtClean="0"/>
          </a:p>
          <a:p>
            <a:pPr lvl="1"/>
            <a:endParaRPr lang="en-GB" sz="20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60860" y="1154212"/>
            <a:ext cx="4494112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400" dirty="0">
                <a:solidFill>
                  <a:prstClr val="black"/>
                </a:solidFill>
              </a:rPr>
              <a:t>Empire State Building</a:t>
            </a:r>
          </a:p>
          <a:p>
            <a:pPr lvl="1"/>
            <a:r>
              <a:rPr lang="en-US" sz="2000" dirty="0"/>
              <a:t>5th  Avenue and West 34th Street</a:t>
            </a:r>
            <a:endParaRPr lang="en-GB" sz="2000" dirty="0"/>
          </a:p>
          <a:p>
            <a:pPr lvl="1"/>
            <a:r>
              <a:rPr lang="en-GB" sz="2000" dirty="0" smtClean="0"/>
              <a:t>completed in 1931 and remained the world’s tallest building for 40 years</a:t>
            </a:r>
          </a:p>
          <a:p>
            <a:pPr marL="457200" lvl="1" indent="0">
              <a:buFont typeface="Arial" pitchFamily="34" charset="0"/>
              <a:buNone/>
            </a:pPr>
            <a:endParaRPr lang="en-GB" sz="2400" dirty="0" smtClean="0"/>
          </a:p>
        </p:txBody>
      </p:sp>
      <p:pic>
        <p:nvPicPr>
          <p:cNvPr id="7" name="Obrázek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154212"/>
            <a:ext cx="2286000" cy="3048000"/>
          </a:xfrm>
          <a:prstGeom prst="rect">
            <a:avLst/>
          </a:prstGeom>
        </p:spPr>
      </p:pic>
      <p:pic>
        <p:nvPicPr>
          <p:cNvPr id="4" name="Obrázek 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44" y="3645024"/>
            <a:ext cx="399894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2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What to see in Manhattan?</a:t>
            </a:r>
            <a:endParaRPr lang="en-GB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84576"/>
            <a:ext cx="3888432" cy="223714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9/11 Memorial</a:t>
            </a:r>
          </a:p>
          <a:p>
            <a:pPr lvl="1"/>
            <a:r>
              <a:rPr lang="en-GB" sz="2000" dirty="0" smtClean="0"/>
              <a:t>Albany St., Lower Manhattan</a:t>
            </a:r>
          </a:p>
          <a:p>
            <a:pPr lvl="1"/>
            <a:r>
              <a:rPr lang="en-GB" sz="2000" dirty="0" smtClean="0"/>
              <a:t>memorial and museum commemorating the September 11 2001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043608" y="2276872"/>
            <a:ext cx="394598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n-GB" sz="2400" dirty="0" smtClean="0"/>
          </a:p>
        </p:txBody>
      </p:sp>
      <p:pic>
        <p:nvPicPr>
          <p:cNvPr id="5" name="Obrázek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324" y="1284576"/>
            <a:ext cx="2905460" cy="2051982"/>
          </a:xfrm>
          <a:prstGeom prst="rect">
            <a:avLst/>
          </a:prstGeom>
        </p:spPr>
      </p:pic>
      <p:pic>
        <p:nvPicPr>
          <p:cNvPr id="9" name="Obrázek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264112"/>
            <a:ext cx="1452488" cy="2072446"/>
          </a:xfrm>
          <a:prstGeom prst="rect">
            <a:avLst/>
          </a:prstGeom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4499992" y="3645024"/>
            <a:ext cx="3888432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Statue of Liberty</a:t>
            </a:r>
          </a:p>
          <a:p>
            <a:pPr lvl="1"/>
            <a:r>
              <a:rPr lang="en-GB" sz="2000" dirty="0" smtClean="0"/>
              <a:t>Liberty Island so take a boat for closer look</a:t>
            </a:r>
          </a:p>
          <a:p>
            <a:pPr lvl="1"/>
            <a:r>
              <a:rPr lang="en-GB" sz="2000" dirty="0" smtClean="0"/>
              <a:t>NYC most recognizable historic landmark</a:t>
            </a:r>
          </a:p>
          <a:p>
            <a:pPr lvl="1"/>
            <a:r>
              <a:rPr lang="en-GB" sz="2000" dirty="0" smtClean="0"/>
              <a:t>French gift symbolizing freedom and welcoming immigrants</a:t>
            </a:r>
            <a:endParaRPr lang="cs-CZ" sz="2000" dirty="0" smtClean="0"/>
          </a:p>
          <a:p>
            <a:pPr lvl="1"/>
            <a:endParaRPr lang="en-GB" sz="2000" dirty="0"/>
          </a:p>
        </p:txBody>
      </p:sp>
      <p:pic>
        <p:nvPicPr>
          <p:cNvPr id="11" name="Obrázek 10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4668" y="116632"/>
            <a:ext cx="8092132" cy="72008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Rainy Days?</a:t>
            </a:r>
            <a:endParaRPr lang="en-GB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7524" y="4218658"/>
            <a:ext cx="8496944" cy="25202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/>
              <a:t>New York </a:t>
            </a:r>
            <a:r>
              <a:rPr lang="en-GB" sz="2400" dirty="0" smtClean="0"/>
              <a:t>Yankees 	New </a:t>
            </a:r>
            <a:r>
              <a:rPr lang="en-GB" sz="2400" dirty="0"/>
              <a:t>York Red </a:t>
            </a:r>
            <a:r>
              <a:rPr lang="en-GB" sz="2400" dirty="0" smtClean="0"/>
              <a:t>Bulls	New York Giants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	  </a:t>
            </a:r>
            <a:r>
              <a:rPr lang="en-GB" sz="2000" dirty="0" smtClean="0"/>
              <a:t>Yankee Stadium		    Red Bull Arena		MetLife Stadium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   The Bronx, NY		    Harrison, NJ</a:t>
            </a:r>
            <a:r>
              <a:rPr lang="en-GB" sz="2400" dirty="0" smtClean="0"/>
              <a:t>		</a:t>
            </a:r>
            <a:r>
              <a:rPr lang="en-GB" sz="2100" dirty="0" smtClean="0"/>
              <a:t>East Rutherford, NJ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/>
              <a:t>NY </a:t>
            </a:r>
            <a:r>
              <a:rPr lang="en-GB" sz="2400" dirty="0" smtClean="0"/>
              <a:t>Knicks		</a:t>
            </a:r>
            <a:r>
              <a:rPr lang="cs-CZ" sz="2400" dirty="0" smtClean="0"/>
              <a:t>NY </a:t>
            </a:r>
            <a:r>
              <a:rPr lang="en-GB" sz="2400" dirty="0"/>
              <a:t>Rangers</a:t>
            </a:r>
          </a:p>
          <a:p>
            <a:pPr marL="0" indent="0">
              <a:buNone/>
            </a:pPr>
            <a:r>
              <a:rPr lang="en-GB" sz="2400" dirty="0" smtClean="0"/>
              <a:t>					         </a:t>
            </a:r>
            <a:r>
              <a:rPr lang="en-GB" sz="2100" dirty="0" smtClean="0"/>
              <a:t>Madison Square Garden,</a:t>
            </a:r>
          </a:p>
          <a:p>
            <a:pPr marL="0" indent="0">
              <a:buNone/>
            </a:pPr>
            <a:r>
              <a:rPr lang="en-GB" sz="2100" dirty="0" smtClean="0"/>
              <a:t>					           Manhattan, NY</a:t>
            </a:r>
          </a:p>
        </p:txBody>
      </p:sp>
      <p:pic>
        <p:nvPicPr>
          <p:cNvPr id="4" name="Obrázek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25144"/>
            <a:ext cx="952996" cy="753654"/>
          </a:xfrm>
          <a:prstGeom prst="rect">
            <a:avLst/>
          </a:prstGeom>
        </p:spPr>
      </p:pic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421" y="4697748"/>
            <a:ext cx="9715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735354"/>
            <a:ext cx="965512" cy="743444"/>
          </a:xfrm>
          <a:prstGeom prst="rect">
            <a:avLst/>
          </a:prstGeom>
        </p:spPr>
      </p:pic>
      <p:pic>
        <p:nvPicPr>
          <p:cNvPr id="6" name="Obrázek 5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661248"/>
            <a:ext cx="803266" cy="770840"/>
          </a:xfrm>
          <a:prstGeom prst="rect">
            <a:avLst/>
          </a:prstGeom>
        </p:spPr>
      </p:pic>
      <p:pic>
        <p:nvPicPr>
          <p:cNvPr id="7" name="Obrázek 6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661248"/>
            <a:ext cx="1284734" cy="770840"/>
          </a:xfrm>
          <a:prstGeom prst="rect">
            <a:avLst/>
          </a:prstGeom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395536" y="836712"/>
            <a:ext cx="8280920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Museum Mile</a:t>
            </a:r>
          </a:p>
          <a:p>
            <a:pPr lvl="1"/>
            <a:r>
              <a:rPr lang="en-GB" sz="2000" dirty="0" smtClean="0"/>
              <a:t>section of 5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Avenue from 82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to 105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Street, 10 museums</a:t>
            </a:r>
            <a:endParaRPr lang="en-GB" sz="2000" dirty="0"/>
          </a:p>
          <a:p>
            <a:r>
              <a:rPr lang="en-GB" sz="2400" dirty="0" smtClean="0"/>
              <a:t>Broadway</a:t>
            </a:r>
          </a:p>
          <a:p>
            <a:pPr lvl="1"/>
            <a:r>
              <a:rPr lang="en-GB" sz="2000" dirty="0" smtClean="0"/>
              <a:t>choose from many musicals, plays or other shows</a:t>
            </a:r>
          </a:p>
          <a:p>
            <a:r>
              <a:rPr lang="en-GB" sz="2400" dirty="0" smtClean="0"/>
              <a:t>Shopping</a:t>
            </a:r>
          </a:p>
          <a:p>
            <a:pPr lvl="1"/>
            <a:r>
              <a:rPr lang="en-GB" sz="2000" dirty="0" smtClean="0"/>
              <a:t>watch Sex and the City to get the hottest shopping tips</a:t>
            </a:r>
          </a:p>
        </p:txBody>
      </p:sp>
      <p:pic>
        <p:nvPicPr>
          <p:cNvPr id="8" name="Obrázek 7">
            <a:hlinkClick r:id="rId12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226" y="1700808"/>
            <a:ext cx="1379215" cy="2043043"/>
          </a:xfrm>
          <a:prstGeom prst="rect">
            <a:avLst/>
          </a:prstGeom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594668" y="3455819"/>
            <a:ext cx="659315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Do you prefer sports?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2629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94668" y="116632"/>
            <a:ext cx="8092132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Which landmark is not in NYC?</a:t>
            </a:r>
            <a:endParaRPr lang="en-GB" sz="3600" dirty="0"/>
          </a:p>
        </p:txBody>
      </p:sp>
      <p:pic>
        <p:nvPicPr>
          <p:cNvPr id="3" name="Obrázek 2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61" y="1242794"/>
            <a:ext cx="2635744" cy="1976808"/>
          </a:xfrm>
          <a:prstGeom prst="rect">
            <a:avLst/>
          </a:prstGeom>
        </p:spPr>
      </p:pic>
      <p:pic>
        <p:nvPicPr>
          <p:cNvPr id="4" name="Obrázek 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7" y="4228033"/>
            <a:ext cx="2341420" cy="1756064"/>
          </a:xfrm>
          <a:prstGeom prst="rect">
            <a:avLst/>
          </a:prstGeom>
        </p:spPr>
      </p:pic>
      <p:pic>
        <p:nvPicPr>
          <p:cNvPr id="5" name="Obrázek 4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8" y="968343"/>
            <a:ext cx="1894285" cy="2525713"/>
          </a:xfrm>
          <a:prstGeom prst="rect">
            <a:avLst/>
          </a:prstGeom>
        </p:spPr>
      </p:pic>
      <p:pic>
        <p:nvPicPr>
          <p:cNvPr id="6" name="Obrázek 5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61" y="4228033"/>
            <a:ext cx="2635744" cy="1756064"/>
          </a:xfrm>
          <a:prstGeom prst="rect">
            <a:avLst/>
          </a:prstGeom>
        </p:spPr>
      </p:pic>
      <p:pic>
        <p:nvPicPr>
          <p:cNvPr id="7" name="Obrázek 6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3" y="4228033"/>
            <a:ext cx="2341418" cy="1756064"/>
          </a:xfrm>
          <a:prstGeom prst="rect">
            <a:avLst/>
          </a:prstGeom>
        </p:spPr>
      </p:pic>
      <p:pic>
        <p:nvPicPr>
          <p:cNvPr id="8" name="Obrázek 7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68342"/>
            <a:ext cx="1770163" cy="25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3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3645</TotalTime>
  <Words>512</Words>
  <Application>Microsoft Office PowerPoint</Application>
  <PresentationFormat>Předvádění na obrazovce (4:3)</PresentationFormat>
  <Paragraphs>110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Motiv systému Office</vt:lpstr>
      <vt:lpstr>1_Motiv systému Office</vt:lpstr>
      <vt:lpstr>New York City</vt:lpstr>
      <vt:lpstr>What do you imagine when you hear NYC?</vt:lpstr>
      <vt:lpstr>Prezentace aplikace PowerPoint</vt:lpstr>
      <vt:lpstr>Getting around Manhattan</vt:lpstr>
      <vt:lpstr>What to see in Manhattan?</vt:lpstr>
      <vt:lpstr>What to see in Manhattan?</vt:lpstr>
      <vt:lpstr>What to see in Manhattan?</vt:lpstr>
      <vt:lpstr>Rainy Days?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Traveling around</dc:title>
  <dc:creator>kolda</dc:creator>
  <cp:lastModifiedBy>kolda</cp:lastModifiedBy>
  <cp:revision>98</cp:revision>
  <dcterms:created xsi:type="dcterms:W3CDTF">2012-12-11T17:23:35Z</dcterms:created>
  <dcterms:modified xsi:type="dcterms:W3CDTF">2013-10-16T20:08:37Z</dcterms:modified>
</cp:coreProperties>
</file>