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8" r:id="rId3"/>
    <p:sldId id="256" r:id="rId4"/>
    <p:sldId id="260" r:id="rId5"/>
    <p:sldId id="273" r:id="rId6"/>
    <p:sldId id="274" r:id="rId7"/>
    <p:sldId id="268" r:id="rId8"/>
    <p:sldId id="275" r:id="rId9"/>
    <p:sldId id="277" r:id="rId10"/>
    <p:sldId id="276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96627D3C-9E91-4DB2-82A8-3B662B5F8388}">
          <p14:sldIdLst>
            <p14:sldId id="258"/>
          </p14:sldIdLst>
        </p14:section>
        <p14:section name="Výchozí oddíl" id="{D7FD0BD5-EDBA-43F2-92A7-7C74C2A4BC95}">
          <p14:sldIdLst>
            <p14:sldId id="256"/>
            <p14:sldId id="260"/>
            <p14:sldId id="273"/>
            <p14:sldId id="274"/>
            <p14:sldId id="268"/>
            <p14:sldId id="275"/>
            <p14:sldId id="277"/>
            <p14:sldId id="276"/>
            <p14:sldId id="26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588" autoAdjust="0"/>
  </p:normalViewPr>
  <p:slideViewPr>
    <p:cSldViewPr>
      <p:cViewPr varScale="1">
        <p:scale>
          <a:sx n="73" d="100"/>
          <a:sy n="73" d="100"/>
        </p:scale>
        <p:origin x="-1074" y="-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A2FB4-E256-4E6A-910F-C8C0872034E0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DBFA5-CFD5-4B10-BB66-8F36BFDDDAE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3970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5DC172C-BBAD-4F27-9707-A625072BF4D6}" type="slidenum">
              <a:rPr lang="cs-CZ">
                <a:solidFill>
                  <a:prstClr val="white"/>
                </a:solidFill>
              </a:rPr>
              <a:pPr/>
              <a:t>1</a:t>
            </a:fld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defTabSz="39386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cs-CZ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63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2" y="4343231"/>
            <a:ext cx="5482656" cy="41110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0211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377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583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712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E4FAF31-D125-4F81-8B03-08F2F8D22A3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6263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D60DC2F-195B-4071-B4E4-1986F8627D5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2834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E74CE52-6354-43CA-85F6-6087B07608C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0498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3943350" cy="455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52950" y="1604963"/>
            <a:ext cx="3944938" cy="455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EBCD012-3BCB-4364-82D3-F57E6AA64FF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5888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E0A9F2E-8935-4A42-8419-A2094F7D7F6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9955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5C92143-3B8B-4D72-B9DF-69DCCE71353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9217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6CC0B95-51BE-4E58-9D11-29E43761064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6863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5FEB2A9-25C8-4189-B2D0-241BAFB0F74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4484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0734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91ED016-EF53-4A77-8B1A-FA2E7C7B789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0828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13C97D4-D0AE-4910-A991-F078AF5792E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6007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488113" y="1604963"/>
            <a:ext cx="2009775" cy="45593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5878513" cy="45593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D4F7C6C-A125-4D43-BDFF-F27DF7E3B17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4300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6050" cy="14636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-11798300" y="-11798300"/>
            <a:ext cx="11793537" cy="11793537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-11798300" y="-11798300"/>
            <a:ext cx="11793537" cy="11793537"/>
          </a:xfrm>
        </p:spPr>
        <p:txBody>
          <a:bodyPr/>
          <a:lstStyle>
            <a:lvl1pPr>
              <a:defRPr/>
            </a:lvl1pPr>
          </a:lstStyle>
          <a:p>
            <a:fld id="{F72F68DD-3058-4426-8157-8FA7C4905C3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9055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9562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560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3748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6670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3344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4599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8184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870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6605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-11798300" y="-11798300"/>
            <a:ext cx="11793537" cy="1179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cs-CZ">
                <a:latin typeface="Arial" charset="0"/>
              </a:rPr>
              <a:t>21.10.2012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cs-CZ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-11798300" y="-11798300"/>
            <a:ext cx="11793537" cy="1179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B0E65FEC-A7D1-4F61-BF68-ED86CFBA1912}" type="slidenum">
              <a:rPr lang="cs-CZ">
                <a:latin typeface="Arial" charset="0"/>
              </a:rPr>
              <a:pPr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‹#›</a:t>
            </a:fld>
            <a:endParaRPr lang="cs-CZ"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040688" cy="455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  <p:extLst>
      <p:ext uri="{BB962C8B-B14F-4D97-AF65-F5344CB8AC3E}">
        <p14:creationId xmlns:p14="http://schemas.microsoft.com/office/powerpoint/2010/main" val="69504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/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Lincoln_Memorial_(Lincoln_tall).jpg" TargetMode="External"/><Relationship Id="rId13" Type="http://schemas.openxmlformats.org/officeDocument/2006/relationships/hyperlink" Target="http://www.visitphilly.com/history/philadelphia/independence-hall/" TargetMode="External"/><Relationship Id="rId18" Type="http://schemas.openxmlformats.org/officeDocument/2006/relationships/hyperlink" Target="http://www.thefreedomtrail.org/" TargetMode="External"/><Relationship Id="rId3" Type="http://schemas.openxmlformats.org/officeDocument/2006/relationships/hyperlink" Target="http://commons.wikimedia.org/wiki/File:US_capitol_building.jpg" TargetMode="External"/><Relationship Id="rId7" Type="http://schemas.openxmlformats.org/officeDocument/2006/relationships/hyperlink" Target="http://commons.wikimedia.org/wiki/File:WashMonument_WhiteHouse.jpg" TargetMode="External"/><Relationship Id="rId12" Type="http://schemas.openxmlformats.org/officeDocument/2006/relationships/hyperlink" Target="http://commons.wikimedia.org/wiki/File:9.26.06IndependenceHallByLuigiNovi.jpg" TargetMode="External"/><Relationship Id="rId17" Type="http://schemas.openxmlformats.org/officeDocument/2006/relationships/hyperlink" Target="http://commons.wikimedia.org/wiki/File:Boston_downtown_skyline.jpg" TargetMode="External"/><Relationship Id="rId2" Type="http://schemas.openxmlformats.org/officeDocument/2006/relationships/hyperlink" Target="http://commons.wikimedia.org/wiki/File:I-95.svg" TargetMode="External"/><Relationship Id="rId16" Type="http://schemas.openxmlformats.org/officeDocument/2006/relationships/hyperlink" Target="http://commons.wikimedia.org/wiki/File:North_End,_Boston.jpg" TargetMode="External"/><Relationship Id="rId20" Type="http://schemas.openxmlformats.org/officeDocument/2006/relationships/hyperlink" Target="http://commons.wikimedia.org/wiki/File:Liberty_Bell,_Independence_Hall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Spring-arlington-cemetery_-_Virginia_-_ForestWander.jpg?uselang=cs" TargetMode="External"/><Relationship Id="rId11" Type="http://schemas.openxmlformats.org/officeDocument/2006/relationships/hyperlink" Target="http://commons.wikimedia.org/wiki/File:LibertyBell.jpg" TargetMode="External"/><Relationship Id="rId5" Type="http://schemas.openxmlformats.org/officeDocument/2006/relationships/hyperlink" Target="http://commons.wikimedia.org/wiki/File:US_Supreme_Court_(35650678).jpg" TargetMode="External"/><Relationship Id="rId15" Type="http://schemas.openxmlformats.org/officeDocument/2006/relationships/hyperlink" Target="http://en.wikipedia.org/wiki/Boston" TargetMode="External"/><Relationship Id="rId10" Type="http://schemas.openxmlformats.org/officeDocument/2006/relationships/hyperlink" Target="http://commons.wikimedia.org/wiki/File:GardenStreetBridgeSchuylkillRiverSkylinePhiladelphiaPennsylvania.jpg" TargetMode="External"/><Relationship Id="rId19" Type="http://schemas.openxmlformats.org/officeDocument/2006/relationships/hyperlink" Target="http://www.walktothesea.com/" TargetMode="External"/><Relationship Id="rId4" Type="http://schemas.openxmlformats.org/officeDocument/2006/relationships/hyperlink" Target="http://commons.wikimedia.org/wiki/File:White_House_06.02.08.jpg" TargetMode="External"/><Relationship Id="rId9" Type="http://schemas.openxmlformats.org/officeDocument/2006/relationships/hyperlink" Target="http://commons.wikimedia.org/wiki/File:Lincorn_Memorial_Scenery.JPG" TargetMode="External"/><Relationship Id="rId14" Type="http://schemas.openxmlformats.org/officeDocument/2006/relationships/hyperlink" Target="http://www.cityofboston.gov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I-95.sv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g"/><Relationship Id="rId2" Type="http://schemas.openxmlformats.org/officeDocument/2006/relationships/hyperlink" Target="http://commons.wikimedia.org/wiki/File:US_capitol_building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US_Supreme_Court_(35650678).jpg" TargetMode="External"/><Relationship Id="rId5" Type="http://schemas.openxmlformats.org/officeDocument/2006/relationships/image" Target="../media/image6.jpg"/><Relationship Id="rId4" Type="http://schemas.openxmlformats.org/officeDocument/2006/relationships/hyperlink" Target="http://commons.wikimedia.org/wiki/File:White_House_06.02.08.jp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Lincorn_Memorial_Scenery.JPG" TargetMode="External"/><Relationship Id="rId3" Type="http://schemas.openxmlformats.org/officeDocument/2006/relationships/image" Target="../media/image8.jpg"/><Relationship Id="rId7" Type="http://schemas.openxmlformats.org/officeDocument/2006/relationships/image" Target="../media/image10.jpg"/><Relationship Id="rId2" Type="http://schemas.openxmlformats.org/officeDocument/2006/relationships/hyperlink" Target="http://commons.wikimedia.org/wiki/File:Spring-arlington-cemetery_-_Virginia_-_ForestWander.jpg?uselang=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Lincoln_Memorial_(Lincoln_tall).jpg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commons.wikimedia.org/wiki/File:WashMonument_WhiteHouse.jpg" TargetMode="External"/><Relationship Id="rId9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commons.wikimedia.org/wiki/File:GardenStreetBridgeSchuylkillRiverSkylinePhiladelphiaPennsylvania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://commons.wikimedia.org/wiki/File:LibertyBell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hyperlink" Target="http://commons.wikimedia.org/wiki/File:9.26.06IndependenceHallByLuigiNovi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://commons.wikimedia.org/wiki/File:North_End,_Boston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hyperlink" Target="http://commons.wikimedia.org/wiki/File:Boston_downtown_skyline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://commons.wikimedia.org/wiki/File:Liberty_Bell,_Independence_Hall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668463"/>
            <a:ext cx="7772400" cy="639762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 dirty="0" smtClean="0"/>
              <a:t>Interstate 95 North</a:t>
            </a:r>
            <a:endParaRPr lang="en-GB" sz="3600" b="1" dirty="0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60363" y="6207125"/>
            <a:ext cx="842486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cs-CZ" sz="2400" dirty="0">
                <a:solidFill>
                  <a:srgbClr val="FFFFFF"/>
                </a:solidFill>
                <a:latin typeface="Calibri" charset="0"/>
              </a:rPr>
              <a:t>Gymnázium a Jazyková škola s právem státní jazykové zkoušky Zlín</a:t>
            </a: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727075" y="2347913"/>
            <a:ext cx="7669213" cy="1587"/>
          </a:xfrm>
          <a:prstGeom prst="line">
            <a:avLst/>
          </a:prstGeom>
          <a:noFill/>
          <a:ln w="28440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cs-CZ" dirty="0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512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115223"/>
              </p:ext>
            </p:extLst>
          </p:nvPr>
        </p:nvGraphicFramePr>
        <p:xfrm>
          <a:off x="728663" y="2492375"/>
          <a:ext cx="7667625" cy="3831168"/>
        </p:xfrm>
        <a:graphic>
          <a:graphicData uri="http://schemas.openxmlformats.org/drawingml/2006/table">
            <a:tbl>
              <a:tblPr/>
              <a:tblGrid>
                <a:gridCol w="2465387"/>
                <a:gridCol w="5202238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Tematická oblast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 Angličtina: </a:t>
                      </a:r>
                      <a:r>
                        <a:rPr kumimoji="0" lang="en-GB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The</a:t>
                      </a: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 USA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Datum vytvoření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7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.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3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. 2013</a:t>
                      </a:r>
                    </a:p>
                  </a:txBody>
                  <a:tcPr marT="188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Ročník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2. - 4., sexta – oktáva, úroveň 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B1+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Lucida Sans Unicode" charset="0"/>
                        <a:cs typeface="Lucida Sans Unicode" charset="0"/>
                      </a:endParaRPr>
                    </a:p>
                  </a:txBody>
                  <a:tcPr marT="188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8461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Stručný obsah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Přehledné seznámení s </a:t>
                      </a:r>
                      <a:r>
                        <a:rPr kumimoji="0" lang="cs-CZ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městy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 </a:t>
                      </a:r>
                      <a:r>
                        <a:rPr kumimoji="0" lang="cs-CZ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severovýchodu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 USA+ zajímavosti a praktické tipy na cesty.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marT="188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8461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Způsob využití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Jednotlivé stránky přinášejí základní informace o městech na 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severovýchodě USA 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spolu s obrazovými stimuly. V závěru kontrolní úkol a odpovědi.</a:t>
                      </a:r>
                    </a:p>
                  </a:txBody>
                  <a:tcPr marT="188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Autor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Tomáš Kolenovský</a:t>
                      </a:r>
                    </a:p>
                  </a:txBody>
                  <a:tcPr marT="188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Kód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VY_22_INOVACE_02_AKLN0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88913"/>
            <a:ext cx="7743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27075" y="6393026"/>
            <a:ext cx="7669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Poznámka: prezentace je plně funkční při použití programu Microsoft PowerPoint 2010 a vyšší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60691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04664"/>
            <a:ext cx="8424936" cy="576064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Links</a:t>
            </a:r>
          </a:p>
          <a:p>
            <a:pPr marL="0" indent="0">
              <a:buNone/>
            </a:pPr>
            <a:r>
              <a:rPr lang="en-GB" sz="1600" dirty="0">
                <a:hlinkClick r:id="rId2"/>
              </a:rPr>
              <a:t>http://</a:t>
            </a:r>
            <a:r>
              <a:rPr lang="en-GB" sz="1600" dirty="0" smtClean="0">
                <a:hlinkClick r:id="rId2"/>
              </a:rPr>
              <a:t>commons.wikimedia.org/wiki/File:I-95.svg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3"/>
              </a:rPr>
              <a:t>http</a:t>
            </a:r>
            <a:r>
              <a:rPr lang="en-GB" sz="1600" dirty="0">
                <a:hlinkClick r:id="rId3"/>
              </a:rPr>
              <a:t>://</a:t>
            </a:r>
            <a:r>
              <a:rPr lang="en-GB" sz="1600" dirty="0" smtClean="0">
                <a:hlinkClick r:id="rId3"/>
              </a:rPr>
              <a:t>commons.wikimedia.org/wiki/File:US_capitol_building.jpg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4"/>
              </a:rPr>
              <a:t>http</a:t>
            </a:r>
            <a:r>
              <a:rPr lang="en-GB" sz="1600" dirty="0">
                <a:hlinkClick r:id="rId4"/>
              </a:rPr>
              <a:t>://</a:t>
            </a:r>
            <a:r>
              <a:rPr lang="en-GB" sz="1600" dirty="0" smtClean="0">
                <a:hlinkClick r:id="rId4"/>
              </a:rPr>
              <a:t>commons.wikimedia.org/wiki/File:White_House_06.02.08.jpg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5"/>
              </a:rPr>
              <a:t>http</a:t>
            </a:r>
            <a:r>
              <a:rPr lang="en-GB" sz="1600" dirty="0">
                <a:hlinkClick r:id="rId5"/>
              </a:rPr>
              <a:t>://commons.wikimedia.org/wiki/File:US_Supreme_Court_%</a:t>
            </a:r>
            <a:r>
              <a:rPr lang="en-GB" sz="1600" dirty="0" smtClean="0">
                <a:hlinkClick r:id="rId5"/>
              </a:rPr>
              <a:t>2835650678%29.jpg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6"/>
              </a:rPr>
              <a:t>http</a:t>
            </a:r>
            <a:r>
              <a:rPr lang="en-GB" sz="1600" dirty="0">
                <a:hlinkClick r:id="rId6"/>
              </a:rPr>
              <a:t>://commons.wikimedia.org/wiki/File:Spring-arlington-cemetery_-_Virginia_-_ForestWander.jpg?uselang=cs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7"/>
              </a:rPr>
              <a:t>http</a:t>
            </a:r>
            <a:r>
              <a:rPr lang="en-GB" sz="1600" dirty="0">
                <a:hlinkClick r:id="rId7"/>
              </a:rPr>
              <a:t>://</a:t>
            </a:r>
            <a:r>
              <a:rPr lang="en-GB" sz="1600" dirty="0" smtClean="0">
                <a:hlinkClick r:id="rId7"/>
              </a:rPr>
              <a:t>commons.wikimedia.org/wiki/File:WashMonument_WhiteHouse.jpg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8"/>
              </a:rPr>
              <a:t>http</a:t>
            </a:r>
            <a:r>
              <a:rPr lang="en-GB" sz="1600" dirty="0">
                <a:hlinkClick r:id="rId8"/>
              </a:rPr>
              <a:t>://commons.wikimedia.org/wiki/File:Lincoln_Memorial_%</a:t>
            </a:r>
            <a:r>
              <a:rPr lang="en-GB" sz="1600" dirty="0" smtClean="0">
                <a:hlinkClick r:id="rId8"/>
              </a:rPr>
              <a:t>28Lincoln_tall%29.jpg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9"/>
              </a:rPr>
              <a:t>http</a:t>
            </a:r>
            <a:r>
              <a:rPr lang="en-GB" sz="1600" dirty="0">
                <a:hlinkClick r:id="rId9"/>
              </a:rPr>
              <a:t>://</a:t>
            </a:r>
            <a:r>
              <a:rPr lang="en-GB" sz="1600" dirty="0" smtClean="0">
                <a:hlinkClick r:id="rId9"/>
              </a:rPr>
              <a:t>commons.wikimedia.org/wiki/File:Lincorn_Memorial_Scenery.JPG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10"/>
              </a:rPr>
              <a:t>http</a:t>
            </a:r>
            <a:r>
              <a:rPr lang="en-GB" sz="1600" dirty="0">
                <a:hlinkClick r:id="rId10"/>
              </a:rPr>
              <a:t>://</a:t>
            </a:r>
            <a:r>
              <a:rPr lang="en-GB" sz="1600" dirty="0" smtClean="0">
                <a:hlinkClick r:id="rId10"/>
              </a:rPr>
              <a:t>commons.wikimedia.org/wiki/File:GardenStreetBridgeSchuylkillRiverSkylinePhiladelphiaPennsylvania.jpg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11"/>
              </a:rPr>
              <a:t>http</a:t>
            </a:r>
            <a:r>
              <a:rPr lang="en-GB" sz="1600" dirty="0">
                <a:hlinkClick r:id="rId11"/>
              </a:rPr>
              <a:t>://</a:t>
            </a:r>
            <a:r>
              <a:rPr lang="en-GB" sz="1600" dirty="0" smtClean="0">
                <a:hlinkClick r:id="rId11"/>
              </a:rPr>
              <a:t>commons.wikimedia.org/wiki/File:LibertyBell.jpg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12"/>
              </a:rPr>
              <a:t>http</a:t>
            </a:r>
            <a:r>
              <a:rPr lang="en-GB" sz="1600" dirty="0">
                <a:hlinkClick r:id="rId12"/>
              </a:rPr>
              <a:t>://</a:t>
            </a:r>
            <a:r>
              <a:rPr lang="en-GB" sz="1600" dirty="0" smtClean="0">
                <a:hlinkClick r:id="rId12"/>
              </a:rPr>
              <a:t>commons.wikimedia.org/wiki/File:9.26.06IndependenceHallByLuigiNovi.jpg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13"/>
              </a:rPr>
              <a:t>http</a:t>
            </a:r>
            <a:r>
              <a:rPr lang="en-GB" sz="1600" dirty="0">
                <a:hlinkClick r:id="rId13"/>
              </a:rPr>
              <a:t>://www.visitphilly.com/history/philadelphia/independence-hall</a:t>
            </a:r>
            <a:r>
              <a:rPr lang="en-GB" sz="1600" dirty="0" smtClean="0">
                <a:hlinkClick r:id="rId13"/>
              </a:rPr>
              <a:t>/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14"/>
              </a:rPr>
              <a:t>http</a:t>
            </a:r>
            <a:r>
              <a:rPr lang="en-GB" sz="1600" dirty="0">
                <a:hlinkClick r:id="rId14"/>
              </a:rPr>
              <a:t>://</a:t>
            </a:r>
            <a:r>
              <a:rPr lang="en-GB" sz="1600" dirty="0" smtClean="0">
                <a:hlinkClick r:id="rId14"/>
              </a:rPr>
              <a:t>www.cityofboston.gov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15"/>
              </a:rPr>
              <a:t>http</a:t>
            </a:r>
            <a:r>
              <a:rPr lang="en-GB" sz="1600" dirty="0">
                <a:hlinkClick r:id="rId15"/>
              </a:rPr>
              <a:t>://</a:t>
            </a:r>
            <a:r>
              <a:rPr lang="en-GB" sz="1600" dirty="0" smtClean="0">
                <a:hlinkClick r:id="rId15"/>
              </a:rPr>
              <a:t>en.wikipedia.org/wiki/Boston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16"/>
              </a:rPr>
              <a:t>http</a:t>
            </a:r>
            <a:r>
              <a:rPr lang="en-GB" sz="1600" dirty="0">
                <a:hlinkClick r:id="rId16"/>
              </a:rPr>
              <a:t>://commons.wikimedia.org/wiki/File:North_End,_</a:t>
            </a:r>
            <a:r>
              <a:rPr lang="en-GB" sz="1600" dirty="0" smtClean="0">
                <a:hlinkClick r:id="rId16"/>
              </a:rPr>
              <a:t>Boston.jpg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17"/>
              </a:rPr>
              <a:t>http</a:t>
            </a:r>
            <a:r>
              <a:rPr lang="en-GB" sz="1600" dirty="0">
                <a:hlinkClick r:id="rId17"/>
              </a:rPr>
              <a:t>://</a:t>
            </a:r>
            <a:r>
              <a:rPr lang="en-GB" sz="1600" dirty="0" smtClean="0">
                <a:hlinkClick r:id="rId17"/>
              </a:rPr>
              <a:t>commons.wikimedia.org/wiki/File:Boston_downtown_skyline.jpg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18"/>
              </a:rPr>
              <a:t>http</a:t>
            </a:r>
            <a:r>
              <a:rPr lang="en-GB" sz="1600" dirty="0">
                <a:hlinkClick r:id="rId18"/>
              </a:rPr>
              <a:t>://</a:t>
            </a:r>
            <a:r>
              <a:rPr lang="en-GB" sz="1600" dirty="0" smtClean="0">
                <a:hlinkClick r:id="rId18"/>
              </a:rPr>
              <a:t>www.thefreedomtrail.org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19"/>
              </a:rPr>
              <a:t>http</a:t>
            </a:r>
            <a:r>
              <a:rPr lang="en-GB" sz="1600" dirty="0">
                <a:hlinkClick r:id="rId19"/>
              </a:rPr>
              <a:t>://www.walktothesea.com</a:t>
            </a:r>
            <a:r>
              <a:rPr lang="en-GB" sz="1600" dirty="0" smtClean="0">
                <a:hlinkClick r:id="rId19"/>
              </a:rPr>
              <a:t>/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20"/>
              </a:rPr>
              <a:t>http</a:t>
            </a:r>
            <a:r>
              <a:rPr lang="en-GB" sz="1600" dirty="0">
                <a:hlinkClick r:id="rId20"/>
              </a:rPr>
              <a:t>://commons.wikimedia.org/wiki/File:Liberty_Bell,_</a:t>
            </a:r>
            <a:r>
              <a:rPr lang="en-GB" sz="1600" dirty="0" smtClean="0">
                <a:hlinkClick r:id="rId20"/>
              </a:rPr>
              <a:t>Independence_Hall.jpg</a:t>
            </a:r>
            <a:endParaRPr lang="en-GB" sz="1600" dirty="0" smtClean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04774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1080120"/>
          </a:xfrm>
        </p:spPr>
        <p:txBody>
          <a:bodyPr>
            <a:normAutofit/>
          </a:bodyPr>
          <a:lstStyle/>
          <a:p>
            <a:r>
              <a:rPr lang="en-GB" dirty="0" smtClean="0"/>
              <a:t>Interstate I 95 </a:t>
            </a:r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089532" y="1556793"/>
            <a:ext cx="7226883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smtClean="0"/>
              <a:t>“Interstates” are high-speed highways in the USA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GB" sz="2400" dirty="0" smtClean="0"/>
              <a:t>major freeways have one or two-digit numbers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GB" sz="2400" dirty="0" smtClean="0"/>
              <a:t>odd numbers run north-south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GB" sz="2400" dirty="0" smtClean="0"/>
              <a:t>even numbers from east to west</a:t>
            </a:r>
          </a:p>
          <a:p>
            <a:pPr algn="l"/>
            <a:endParaRPr lang="en-GB" sz="24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212977"/>
            <a:ext cx="5112568" cy="3195355"/>
          </a:xfrm>
          <a:prstGeom prst="rect">
            <a:avLst/>
          </a:prstGeom>
        </p:spPr>
      </p:pic>
      <p:pic>
        <p:nvPicPr>
          <p:cNvPr id="4" name="Obrázek 3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04664"/>
            <a:ext cx="911879" cy="91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11560" y="332655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What is the most important city in the USA?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23528" y="1700808"/>
            <a:ext cx="8496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the capital of the United States</a:t>
            </a:r>
            <a:endParaRPr lang="cs-CZ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founded in 1791 and named in honour of George Washington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independent district, not a part of any U.S. state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home of the Congress, President and Supreme Court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407574" y="980728"/>
            <a:ext cx="4328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Washington D. C.</a:t>
            </a:r>
          </a:p>
        </p:txBody>
      </p:sp>
      <p:pic>
        <p:nvPicPr>
          <p:cNvPr id="2" name="Obrázek 1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34419"/>
            <a:ext cx="2679861" cy="1993147"/>
          </a:xfrm>
          <a:prstGeom prst="rect">
            <a:avLst/>
          </a:prstGeom>
        </p:spPr>
      </p:pic>
      <p:pic>
        <p:nvPicPr>
          <p:cNvPr id="4" name="Obrázek 3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233" y="4234418"/>
            <a:ext cx="2657531" cy="1993148"/>
          </a:xfrm>
          <a:prstGeom prst="rect">
            <a:avLst/>
          </a:prstGeom>
        </p:spPr>
      </p:pic>
      <p:pic>
        <p:nvPicPr>
          <p:cNvPr id="8" name="Obrázek 7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234418"/>
            <a:ext cx="2657531" cy="1993148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285676" y="3560465"/>
            <a:ext cx="2645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U.S. Capitol</a:t>
            </a:r>
            <a:endParaRPr lang="cs-CZ" sz="2400" b="1" dirty="0" smtClean="0"/>
          </a:p>
        </p:txBody>
      </p:sp>
      <p:sp>
        <p:nvSpPr>
          <p:cNvPr id="10" name="TextovéPole 9"/>
          <p:cNvSpPr txBox="1"/>
          <p:nvPr/>
        </p:nvSpPr>
        <p:spPr>
          <a:xfrm>
            <a:off x="3259009" y="3581400"/>
            <a:ext cx="2645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The White House</a:t>
            </a:r>
            <a:endParaRPr lang="cs-CZ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56465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GB" sz="2800" dirty="0" smtClean="0"/>
              <a:t>There are many world-famous sights</a:t>
            </a:r>
            <a:endParaRPr lang="en-GB" sz="28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419872" y="1124744"/>
            <a:ext cx="4968552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400" dirty="0" smtClean="0"/>
              <a:t>Arlington National Cemetery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</a:rPr>
              <a:t>typical for its white headstones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</a:rPr>
              <a:t>more than 285 000 honoured dead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10095" y="2992726"/>
            <a:ext cx="5643367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2400" dirty="0"/>
              <a:t>Washington </a:t>
            </a:r>
            <a:r>
              <a:rPr lang="en-GB" sz="2400" dirty="0" smtClean="0"/>
              <a:t>Monument</a:t>
            </a:r>
            <a:endParaRPr lang="en-GB" sz="2400" dirty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built to commemorate G. Washington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 smtClean="0"/>
              <a:t>the world’s tallest stone structure (169m)</a:t>
            </a:r>
            <a:endParaRPr lang="en-GB" sz="2400" dirty="0"/>
          </a:p>
        </p:txBody>
      </p:sp>
      <p:pic>
        <p:nvPicPr>
          <p:cNvPr id="6" name="Obrázek 5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28" y="980728"/>
            <a:ext cx="2699792" cy="1798736"/>
          </a:xfrm>
          <a:prstGeom prst="rect">
            <a:avLst/>
          </a:prstGeom>
        </p:spPr>
      </p:pic>
      <p:pic>
        <p:nvPicPr>
          <p:cNvPr id="7" name="Obrázek 6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462" y="2472805"/>
            <a:ext cx="2988302" cy="1946132"/>
          </a:xfrm>
          <a:prstGeom prst="rect">
            <a:avLst/>
          </a:prstGeom>
        </p:spPr>
      </p:pic>
      <p:pic>
        <p:nvPicPr>
          <p:cNvPr id="9" name="Obrázek 8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896" y="4340788"/>
            <a:ext cx="1698712" cy="2337676"/>
          </a:xfrm>
          <a:prstGeom prst="rect">
            <a:avLst/>
          </a:prstGeom>
        </p:spPr>
      </p:pic>
      <p:pic>
        <p:nvPicPr>
          <p:cNvPr id="10" name="Obrázek 9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20571"/>
            <a:ext cx="1779662" cy="2372883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4052257" y="4929336"/>
            <a:ext cx="4840194" cy="1749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2400" dirty="0" smtClean="0"/>
              <a:t>Lincoln Memorial</a:t>
            </a:r>
            <a:endParaRPr lang="en-GB" sz="2400" dirty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built to </a:t>
            </a:r>
            <a:r>
              <a:rPr lang="en-GB" sz="2400" dirty="0" smtClean="0"/>
              <a:t>honour 16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U.S. President</a:t>
            </a:r>
            <a:endParaRPr lang="en-GB" sz="2400" dirty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 smtClean="0"/>
              <a:t>located across from Washington Monument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1711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/>
              <a:t>For more history drive I 95 north to reach</a:t>
            </a:r>
            <a:endParaRPr lang="en-GB" sz="2800" dirty="0"/>
          </a:p>
        </p:txBody>
      </p:sp>
      <p:sp>
        <p:nvSpPr>
          <p:cNvPr id="7" name="Obdélník 6"/>
          <p:cNvSpPr/>
          <p:nvPr/>
        </p:nvSpPr>
        <p:spPr>
          <a:xfrm>
            <a:off x="464544" y="2055626"/>
            <a:ext cx="828392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</a:rPr>
              <a:t>founded in 1682 by William Penn as capital of Pennsylvania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</a:rPr>
              <a:t>the largest city and busiest port in British America, today the fifth most populous city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64543" y="1099694"/>
            <a:ext cx="8283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GB" sz="2800" b="1" dirty="0" smtClean="0"/>
              <a:t>Philadelphia</a:t>
            </a:r>
            <a:r>
              <a:rPr lang="en-GB" sz="2400" b="1" dirty="0" smtClean="0"/>
              <a:t> </a:t>
            </a:r>
            <a:r>
              <a:rPr lang="en-GB" sz="2400" dirty="0" smtClean="0"/>
              <a:t>(nicknamed Philly)</a:t>
            </a:r>
            <a:endParaRPr lang="en-GB" sz="2800" b="1" dirty="0" smtClean="0"/>
          </a:p>
        </p:txBody>
      </p:sp>
      <p:pic>
        <p:nvPicPr>
          <p:cNvPr id="6" name="Obrázek 5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72" y="3501008"/>
            <a:ext cx="7821263" cy="1869664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385716" y="5733256"/>
            <a:ext cx="8283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</a:rPr>
              <a:t>home to many national historical sites</a:t>
            </a:r>
          </a:p>
        </p:txBody>
      </p:sp>
    </p:spTree>
    <p:extLst>
      <p:ext uri="{BB962C8B-B14F-4D97-AF65-F5344CB8AC3E}">
        <p14:creationId xmlns:p14="http://schemas.microsoft.com/office/powerpoint/2010/main" val="35853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332656"/>
            <a:ext cx="8064896" cy="2548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Liberty Bell</a:t>
            </a:r>
          </a:p>
          <a:p>
            <a:r>
              <a:rPr lang="en-GB" sz="2400" dirty="0" smtClean="0"/>
              <a:t>a symbol of American independence</a:t>
            </a:r>
          </a:p>
          <a:p>
            <a:r>
              <a:rPr lang="en-GB" sz="2400" dirty="0" smtClean="0"/>
              <a:t>made in 1752 in London</a:t>
            </a:r>
          </a:p>
          <a:p>
            <a:r>
              <a:rPr lang="en-GB" sz="2400" dirty="0" smtClean="0"/>
              <a:t>first cracked soon after arrival in Philadelphia</a:t>
            </a:r>
          </a:p>
          <a:p>
            <a:r>
              <a:rPr lang="en-GB" sz="2400" dirty="0" smtClean="0"/>
              <a:t>it was repaired but cracked again in 1846</a:t>
            </a:r>
          </a:p>
          <a:p>
            <a:endParaRPr lang="en-GB" sz="2400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86396" y="5805264"/>
            <a:ext cx="806489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…and many more like Valley Forge National Park, National Constitution </a:t>
            </a:r>
            <a:r>
              <a:rPr lang="en-GB" sz="2000" dirty="0" err="1" smtClean="0"/>
              <a:t>Center</a:t>
            </a:r>
            <a:r>
              <a:rPr lang="en-GB" sz="2000" dirty="0" smtClean="0"/>
              <a:t>, Independence Seaport Museum...</a:t>
            </a:r>
            <a:endParaRPr lang="en-GB" sz="2000" b="1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771800" y="2926532"/>
            <a:ext cx="5976664" cy="27712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/>
              <a:t>Independence Hall</a:t>
            </a:r>
          </a:p>
          <a:p>
            <a:r>
              <a:rPr lang="en-GB" sz="2600" dirty="0" smtClean="0"/>
              <a:t>U.S. Constitution and Declaration of Independence were adopted here</a:t>
            </a:r>
          </a:p>
          <a:p>
            <a:r>
              <a:rPr lang="en-GB" sz="2600" dirty="0" smtClean="0"/>
              <a:t>listed as a World Heritage Site</a:t>
            </a:r>
          </a:p>
          <a:p>
            <a:r>
              <a:rPr lang="en-GB" sz="2600" dirty="0" smtClean="0"/>
              <a:t>first home of the Liberty Bell</a:t>
            </a:r>
            <a:endParaRPr lang="cs-CZ" sz="2600" dirty="0" smtClean="0"/>
          </a:p>
          <a:p>
            <a:r>
              <a:rPr lang="en-GB" sz="2600" dirty="0" smtClean="0"/>
              <a:t>you can see the original inkstand used to sign the Declaration</a:t>
            </a:r>
          </a:p>
          <a:p>
            <a:pPr marL="0" indent="0">
              <a:buNone/>
            </a:pPr>
            <a:endParaRPr lang="en-GB" sz="2600" dirty="0"/>
          </a:p>
        </p:txBody>
      </p:sp>
      <p:pic>
        <p:nvPicPr>
          <p:cNvPr id="5" name="Obrázek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60648"/>
            <a:ext cx="1641139" cy="2917039"/>
          </a:xfrm>
          <a:prstGeom prst="rect">
            <a:avLst/>
          </a:prstGeom>
        </p:spPr>
      </p:pic>
      <p:pic>
        <p:nvPicPr>
          <p:cNvPr id="9" name="Obrázek 8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2844800"/>
            <a:ext cx="2139702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52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332656"/>
            <a:ext cx="8155756" cy="9361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/>
              <a:t>Even more history? </a:t>
            </a:r>
            <a:r>
              <a:rPr lang="en-GB" sz="2400" dirty="0" smtClean="0"/>
              <a:t>Take I 95 north again, spend other        6 hours driving and get to</a:t>
            </a:r>
            <a:endParaRPr lang="en-GB" b="1" dirty="0" smtClean="0"/>
          </a:p>
          <a:p>
            <a:endParaRPr lang="en-GB" sz="2400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0" y="3498585"/>
            <a:ext cx="9144000" cy="576064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200" dirty="0" smtClean="0">
                <a:solidFill>
                  <a:schemeClr val="accent6">
                    <a:lumMod val="50000"/>
                  </a:schemeClr>
                </a:solidFill>
              </a:rPr>
              <a:t>Boston Massacre, Boston Tea Party, Battle of Bunker Hill, Siege of Boston</a:t>
            </a:r>
            <a:endParaRPr lang="en-GB" sz="2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96752"/>
            <a:ext cx="4968552" cy="24482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 dirty="0" smtClean="0"/>
              <a:t>Boston</a:t>
            </a:r>
          </a:p>
          <a:p>
            <a:r>
              <a:rPr lang="en-GB" sz="2400" dirty="0" smtClean="0"/>
              <a:t>the capital of Massachusetts, founded in 1630 by Puritan colonists</a:t>
            </a:r>
          </a:p>
          <a:p>
            <a:r>
              <a:rPr lang="en-GB" sz="2400" dirty="0" smtClean="0"/>
              <a:t>place of several important events of the American Revolution</a:t>
            </a:r>
            <a:r>
              <a:rPr lang="en-GB" sz="2600" dirty="0" smtClean="0"/>
              <a:t>, e.g. </a:t>
            </a:r>
            <a:r>
              <a:rPr lang="en-GB" sz="2400" b="1" dirty="0" smtClean="0"/>
              <a:t>...?</a:t>
            </a:r>
            <a:endParaRPr lang="en-GB" sz="2600" dirty="0" smtClean="0"/>
          </a:p>
          <a:p>
            <a:pPr marL="0" indent="0">
              <a:buNone/>
            </a:pPr>
            <a:endParaRPr lang="en-GB" sz="2600" dirty="0"/>
          </a:p>
        </p:txBody>
      </p:sp>
      <p:pic>
        <p:nvPicPr>
          <p:cNvPr id="4" name="Obrázek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356" y="1700808"/>
            <a:ext cx="3699384" cy="1784953"/>
          </a:xfrm>
          <a:prstGeom prst="rect">
            <a:avLst/>
          </a:prstGeom>
        </p:spPr>
      </p:pic>
      <p:pic>
        <p:nvPicPr>
          <p:cNvPr id="6" name="Obrázek 5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74649"/>
            <a:ext cx="3256424" cy="2492161"/>
          </a:xfrm>
          <a:prstGeom prst="rect">
            <a:avLst/>
          </a:prstGeom>
        </p:spPr>
      </p:pic>
      <p:sp>
        <p:nvSpPr>
          <p:cNvPr id="10" name="Zástupný symbol pro obsah 2"/>
          <p:cNvSpPr txBox="1">
            <a:spLocks/>
          </p:cNvSpPr>
          <p:nvPr/>
        </p:nvSpPr>
        <p:spPr>
          <a:xfrm>
            <a:off x="3843164" y="4159068"/>
            <a:ext cx="4647604" cy="26023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 smtClean="0"/>
              <a:t>today the economic and cultural centre of New England</a:t>
            </a:r>
            <a:endParaRPr lang="en-GB" sz="2600" dirty="0"/>
          </a:p>
          <a:p>
            <a:r>
              <a:rPr lang="en-GB" sz="2600" dirty="0" smtClean="0"/>
              <a:t>a city of </a:t>
            </a:r>
            <a:r>
              <a:rPr lang="en-GB" sz="2600" dirty="0" err="1" smtClean="0"/>
              <a:t>neighborhoods</a:t>
            </a:r>
            <a:r>
              <a:rPr lang="en-GB" sz="2600" dirty="0" smtClean="0"/>
              <a:t> </a:t>
            </a:r>
            <a:r>
              <a:rPr lang="en-GB" sz="2000" dirty="0" smtClean="0"/>
              <a:t>(with its own personality and distinct appeal)</a:t>
            </a:r>
          </a:p>
          <a:p>
            <a:r>
              <a:rPr lang="en-GB" sz="2600" dirty="0" smtClean="0"/>
              <a:t>a city of many “Firsts” </a:t>
            </a:r>
            <a:r>
              <a:rPr lang="en-GB" sz="2000" dirty="0" smtClean="0"/>
              <a:t>(first public secondary school, first newspaper, first subway…</a:t>
            </a:r>
          </a:p>
          <a:p>
            <a:pPr marL="0" indent="0">
              <a:buNone/>
            </a:pPr>
            <a:r>
              <a:rPr lang="en-GB" sz="1600" dirty="0"/>
              <a:t> </a:t>
            </a:r>
            <a:r>
              <a:rPr lang="en-GB" sz="1600" dirty="0" smtClean="0"/>
              <a:t>       for more of them go to</a:t>
            </a:r>
          </a:p>
          <a:p>
            <a:pPr marL="0" indent="0" algn="ctr">
              <a:buNone/>
            </a:pPr>
            <a:r>
              <a:rPr lang="en-GB" sz="1600" dirty="0"/>
              <a:t>http://www.cityofboston.gov/visitors/about/Firsts.asp</a:t>
            </a: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88346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332656"/>
            <a:ext cx="8352928" cy="8640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And what to see? </a:t>
            </a:r>
          </a:p>
          <a:p>
            <a:pPr marL="0" indent="0">
              <a:buNone/>
            </a:pPr>
            <a:r>
              <a:rPr lang="en-GB" sz="2600" dirty="0" smtClean="0"/>
              <a:t>Hard to say as there are so many places…, but try</a:t>
            </a:r>
            <a:endParaRPr lang="en-GB" sz="2600" b="1" dirty="0" smtClean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96752"/>
            <a:ext cx="8568952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 smtClean="0"/>
              <a:t>The Freedom Trail</a:t>
            </a:r>
          </a:p>
          <a:p>
            <a:r>
              <a:rPr lang="en-GB" sz="2400" dirty="0" smtClean="0"/>
              <a:t>16 historically significant sites located along a 2,5 mile urban walking trail</a:t>
            </a:r>
          </a:p>
          <a:p>
            <a:pPr marL="0" indent="0">
              <a:buNone/>
            </a:pPr>
            <a:endParaRPr lang="en-GB" sz="2600" dirty="0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251520" y="2420888"/>
            <a:ext cx="8568952" cy="15841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 smtClean="0"/>
              <a:t>Emerald Necklace</a:t>
            </a:r>
          </a:p>
          <a:p>
            <a:r>
              <a:rPr lang="en-GB" sz="2400" dirty="0" smtClean="0"/>
              <a:t>a chain of nine parks linked by parkways and waterways</a:t>
            </a:r>
          </a:p>
          <a:p>
            <a:r>
              <a:rPr lang="en-GB" sz="2400" dirty="0" smtClean="0"/>
              <a:t>connects the Boston Common, the oldest American park, to Franklin Park</a:t>
            </a:r>
          </a:p>
          <a:p>
            <a:pPr marL="0" indent="0">
              <a:buNone/>
            </a:pPr>
            <a:endParaRPr lang="en-GB" sz="2600" dirty="0"/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268164" y="4009628"/>
            <a:ext cx="8568952" cy="1363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 smtClean="0"/>
              <a:t>Walk to the Sea</a:t>
            </a:r>
          </a:p>
          <a:p>
            <a:r>
              <a:rPr lang="en-GB" sz="2400" dirty="0" smtClean="0"/>
              <a:t>experience the remarkable transformation of a small hilly peninsula into a great modern City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376176" y="5373216"/>
            <a:ext cx="8352928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400" b="1" dirty="0" smtClean="0"/>
              <a:t>A lot of walking? </a:t>
            </a:r>
          </a:p>
          <a:p>
            <a:pPr marL="0" indent="0">
              <a:buFont typeface="Arial" pitchFamily="34" charset="0"/>
              <a:buNone/>
            </a:pPr>
            <a:r>
              <a:rPr lang="en-GB" sz="2400" dirty="0" smtClean="0"/>
              <a:t>Nice change after sitting in a car for so long, isn’t it?</a:t>
            </a:r>
          </a:p>
          <a:p>
            <a:pPr marL="0" indent="0">
              <a:buFont typeface="Arial" pitchFamily="34" charset="0"/>
              <a:buNone/>
            </a:pPr>
            <a:endParaRPr lang="en-GB" sz="2600" b="1" dirty="0" smtClean="0"/>
          </a:p>
        </p:txBody>
      </p:sp>
    </p:spTree>
    <p:extLst>
      <p:ext uri="{BB962C8B-B14F-4D97-AF65-F5344CB8AC3E}">
        <p14:creationId xmlns:p14="http://schemas.microsoft.com/office/powerpoint/2010/main" val="338828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332656"/>
            <a:ext cx="8155756" cy="720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 smtClean="0"/>
              <a:t>Does the Liberty Bell still ring?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756472" y="1256408"/>
            <a:ext cx="3490605" cy="1759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 dirty="0" smtClean="0"/>
              <a:t>NO!</a:t>
            </a:r>
          </a:p>
          <a:p>
            <a:pPr marL="0" indent="0" algn="ctr">
              <a:buNone/>
            </a:pPr>
            <a:endParaRPr lang="en-GB" b="1" dirty="0" smtClean="0"/>
          </a:p>
          <a:p>
            <a:pPr marL="0" indent="0" algn="ctr">
              <a:buNone/>
            </a:pPr>
            <a:r>
              <a:rPr lang="en-GB" b="1" dirty="0" smtClean="0"/>
              <a:t>Why not</a:t>
            </a:r>
            <a:r>
              <a:rPr lang="en-GB" sz="2600" dirty="0" smtClean="0"/>
              <a:t>?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83569" y="6309320"/>
            <a:ext cx="7636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Note: In some cases American English is used to preserve terminology and some other aspects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Obrázek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060848"/>
            <a:ext cx="3024336" cy="4032448"/>
          </a:xfrm>
          <a:prstGeom prst="rect">
            <a:avLst/>
          </a:prstGeom>
        </p:spPr>
      </p:pic>
      <p:sp>
        <p:nvSpPr>
          <p:cNvPr id="11" name="Zástupný symbol pro obsah 2"/>
          <p:cNvSpPr txBox="1">
            <a:spLocks/>
          </p:cNvSpPr>
          <p:nvPr/>
        </p:nvSpPr>
        <p:spPr>
          <a:xfrm>
            <a:off x="272196" y="3343816"/>
            <a:ext cx="4968552" cy="1466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600" dirty="0" smtClean="0"/>
              <a:t>It is cracked and displayed in</a:t>
            </a:r>
          </a:p>
          <a:p>
            <a:pPr marL="0" indent="0" algn="ctr">
              <a:buNone/>
            </a:pPr>
            <a:r>
              <a:rPr lang="en-GB" sz="2600" b="1" dirty="0" smtClean="0"/>
              <a:t>The Liberty Bell </a:t>
            </a:r>
            <a:r>
              <a:rPr lang="en-GB" sz="2600" b="1" dirty="0" err="1" smtClean="0"/>
              <a:t>Center</a:t>
            </a:r>
            <a:r>
              <a:rPr lang="en-GB" sz="2600" b="1" dirty="0" smtClean="0"/>
              <a:t> </a:t>
            </a:r>
            <a:endParaRPr lang="en-GB" sz="2600" b="1" dirty="0"/>
          </a:p>
        </p:txBody>
      </p:sp>
    </p:spTree>
    <p:extLst>
      <p:ext uri="{BB962C8B-B14F-4D97-AF65-F5344CB8AC3E}">
        <p14:creationId xmlns:p14="http://schemas.microsoft.com/office/powerpoint/2010/main" val="400883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Calibri"/>
        <a:ea typeface="Lucida Sans Unicode"/>
        <a:cs typeface="Lucida Sans Unicode"/>
      </a:majorFont>
      <a:minorFont>
        <a:latin typeface="Calibri"/>
        <a:ea typeface="Lucida Sans Unicode"/>
        <a:cs typeface="Lucida Sans Unicode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14790</TotalTime>
  <Words>676</Words>
  <Application>Microsoft Office PowerPoint</Application>
  <PresentationFormat>Předvádění na obrazovce (4:3)</PresentationFormat>
  <Paragraphs>105</Paragraphs>
  <Slides>10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2" baseType="lpstr">
      <vt:lpstr>Motiv systému Office</vt:lpstr>
      <vt:lpstr>1_Motiv systému Office</vt:lpstr>
      <vt:lpstr>Interstate 95 North</vt:lpstr>
      <vt:lpstr>Interstate I 95 </vt:lpstr>
      <vt:lpstr>Prezentace aplikace PowerPoint</vt:lpstr>
      <vt:lpstr>There are many world-famous sights</vt:lpstr>
      <vt:lpstr>For more history drive I 95 north to reach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Traveling around</dc:title>
  <dc:creator>kolda</dc:creator>
  <cp:lastModifiedBy>kolda</cp:lastModifiedBy>
  <cp:revision>192</cp:revision>
  <dcterms:created xsi:type="dcterms:W3CDTF">2012-12-11T17:23:35Z</dcterms:created>
  <dcterms:modified xsi:type="dcterms:W3CDTF">2013-10-16T20:14:55Z</dcterms:modified>
</cp:coreProperties>
</file>