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56" r:id="rId4"/>
    <p:sldId id="260" r:id="rId5"/>
    <p:sldId id="275" r:id="rId6"/>
    <p:sldId id="276" r:id="rId7"/>
    <p:sldId id="277" r:id="rId8"/>
    <p:sldId id="278" r:id="rId9"/>
    <p:sldId id="279" r:id="rId10"/>
    <p:sldId id="268" r:id="rId11"/>
    <p:sldId id="280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96627D3C-9E91-4DB2-82A8-3B662B5F8388}">
          <p14:sldIdLst>
            <p14:sldId id="258"/>
          </p14:sldIdLst>
        </p14:section>
        <p14:section name="Výchozí oddíl" id="{D7FD0BD5-EDBA-43F2-92A7-7C74C2A4BC95}">
          <p14:sldIdLst>
            <p14:sldId id="256"/>
            <p14:sldId id="260"/>
            <p14:sldId id="275"/>
            <p14:sldId id="276"/>
            <p14:sldId id="277"/>
            <p14:sldId id="278"/>
            <p14:sldId id="279"/>
            <p14:sldId id="268"/>
            <p14:sldId id="280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88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A2FB4-E256-4E6A-910F-C8C0872034E0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BFA5-CFD5-4B10-BB66-8F36BFDDDAE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7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C172C-BBAD-4F27-9707-A625072BF4D6}" type="slidenum">
              <a:rPr lang="cs-CZ">
                <a:solidFill>
                  <a:prstClr val="white"/>
                </a:solidFill>
              </a:rPr>
              <a:pPr/>
              <a:t>1</a:t>
            </a:fld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defTabSz="39386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82656" cy="4111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21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3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5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1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4FAF31-D125-4F81-8B03-08F2F8D22A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26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0DC2F-195B-4071-B4E4-1986F8627D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3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74CE52-6354-43CA-85F6-6087B07608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9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33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52950" y="1604963"/>
            <a:ext cx="3944938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BCD012-3BCB-4364-82D3-F57E6AA64F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88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0A9F2E-8935-4A42-8419-A2094F7D7F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95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C92143-3B8B-4D72-B9DF-69DCCE71353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2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CC0B95-51BE-4E58-9D11-29E4376106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6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FEB2A9-25C8-4189-B2D0-241BAFB0F74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4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734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D016-EF53-4A77-8B1A-FA2E7C7B78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82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3C97D4-D0AE-4910-A991-F078AF5792E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0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88113" y="1604963"/>
            <a:ext cx="2009775" cy="45593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5878513" cy="45593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4F7C6C-A125-4D43-BDFF-F27DF7E3B1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6050" cy="14636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21.10.2012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-11798300" y="-11798300"/>
            <a:ext cx="11793537" cy="11793537"/>
          </a:xfrm>
        </p:spPr>
        <p:txBody>
          <a:bodyPr/>
          <a:lstStyle>
            <a:lvl1pPr>
              <a:defRPr/>
            </a:lvl1pPr>
          </a:lstStyle>
          <a:p>
            <a:fld id="{F72F68DD-3058-4426-8157-8FA7C4905C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7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67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4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FE0C-151D-4858-A16A-2890BDE9E0F9}" type="datetimeFigureOut">
              <a:rPr lang="cs-CZ" smtClean="0"/>
              <a:pPr/>
              <a:t>16.10.2013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8812-6A48-48CA-9D65-E4EF84856A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0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>
                <a:latin typeface="Arial" charset="0"/>
              </a:rPr>
              <a:t>21.10.2012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-11798300" y="-11798300"/>
            <a:ext cx="11793537" cy="1179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B0E65FEC-A7D1-4F61-BF68-ED86CFBA1912}" type="slidenum">
              <a:rPr lang="cs-CZ">
                <a:latin typeface="Arial" charset="0"/>
              </a:rPr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cs-CZ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068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950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commons.wikimedia.org/wiki/File:Zulu2007H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thoustontexas.com/things-to-do/" TargetMode="External"/><Relationship Id="rId13" Type="http://schemas.openxmlformats.org/officeDocument/2006/relationships/hyperlink" Target="http://visitphoenix.com/about-phoenix/index.aspx" TargetMode="External"/><Relationship Id="rId18" Type="http://schemas.openxmlformats.org/officeDocument/2006/relationships/hyperlink" Target="http://commons.wikimedia.org/wiki/File:Rodeo_drive,_03.JPG" TargetMode="External"/><Relationship Id="rId3" Type="http://schemas.openxmlformats.org/officeDocument/2006/relationships/hyperlink" Target="http://commons.wikimedia.org/wiki/File:NewOrleansPanoramic.jpg" TargetMode="External"/><Relationship Id="rId21" Type="http://schemas.openxmlformats.org/officeDocument/2006/relationships/hyperlink" Target="http://commons.wikimedia.org/wiki/File:Hollywood_Walk_of_Fame_(7960322318).jpg" TargetMode="External"/><Relationship Id="rId7" Type="http://schemas.openxmlformats.org/officeDocument/2006/relationships/hyperlink" Target="http://commons.wikimedia.org/wiki/File:Up_Royal_St_Anne_2012.jpg" TargetMode="External"/><Relationship Id="rId12" Type="http://schemas.openxmlformats.org/officeDocument/2006/relationships/hyperlink" Target="http://visitelpaso.com/visitors/to_do/1-attractions/sections" TargetMode="External"/><Relationship Id="rId17" Type="http://schemas.openxmlformats.org/officeDocument/2006/relationships/hyperlink" Target="http://commons.wikimedia.org/wiki/File:John_Lautner_Segel_House.jpg" TargetMode="External"/><Relationship Id="rId2" Type="http://schemas.openxmlformats.org/officeDocument/2006/relationships/hyperlink" Target="http://commons.wikimedia.org/wiki/File:I-10.svg" TargetMode="External"/><Relationship Id="rId16" Type="http://schemas.openxmlformats.org/officeDocument/2006/relationships/hyperlink" Target="http://img.csfd.cz/files/images/film/posters/000/075/75928_d371f1.jpg?h180" TargetMode="External"/><Relationship Id="rId20" Type="http://schemas.openxmlformats.org/officeDocument/2006/relationships/hyperlink" Target="http://commons.wikimedia.org/wiki/File:Hollywood-Sign-cropp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ltaner.jpg" TargetMode="External"/><Relationship Id="rId11" Type="http://schemas.openxmlformats.org/officeDocument/2006/relationships/hyperlink" Target="http://commons.wikimedia.org/wiki/File:ZZ_Top_Live.jpg" TargetMode="External"/><Relationship Id="rId5" Type="http://schemas.openxmlformats.org/officeDocument/2006/relationships/hyperlink" Target="http://www.neworleansonline.com/" TargetMode="External"/><Relationship Id="rId15" Type="http://schemas.openxmlformats.org/officeDocument/2006/relationships/hyperlink" Target="http://www.latourist.com/index.php?page=most-popular" TargetMode="External"/><Relationship Id="rId23" Type="http://schemas.openxmlformats.org/officeDocument/2006/relationships/hyperlink" Target="http://commons.wikimedia.org/wiki/File:Zulu2007H.jpg" TargetMode="External"/><Relationship Id="rId10" Type="http://schemas.openxmlformats.org/officeDocument/2006/relationships/hyperlink" Target="http://commons.wikimedia.org/wiki/File:Mission_control_center.jpg" TargetMode="External"/><Relationship Id="rId19" Type="http://schemas.openxmlformats.org/officeDocument/2006/relationships/hyperlink" Target="http://commons.wikimedia.org/wiki/File:Sex_Pistols_at_the_Roxy,_2007-10-26.jpg" TargetMode="External"/><Relationship Id="rId4" Type="http://schemas.openxmlformats.org/officeDocument/2006/relationships/hyperlink" Target="http://en.wikipedia.org/wiki/New_Orleans" TargetMode="External"/><Relationship Id="rId9" Type="http://schemas.openxmlformats.org/officeDocument/2006/relationships/hyperlink" Target="http://commons.wikimedia.org/wiki/File:Challenger_Ferry_Flight_Flyover_of_Lyndon_B._Johnson_Space_Center.jpg" TargetMode="External"/><Relationship Id="rId14" Type="http://schemas.openxmlformats.org/officeDocument/2006/relationships/hyperlink" Target="http://commons.wikimedia.org/wiki/File:Saguaro_01.jpg" TargetMode="External"/><Relationship Id="rId22" Type="http://schemas.openxmlformats.org/officeDocument/2006/relationships/hyperlink" Target="http://commons.wikimedia.org/wiki/File:Universal_Studios_Uniglob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-10.sv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commons.wikimedia.org/wiki/File:NewOrleansPanoramic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mmons.wikimedia.org/wiki/File:Altan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orleansonline.com/neworleans/festivals/festivals.html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commons.wikimedia.org/wiki/File:Up_Royal_St_Anne_201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hyperlink" Target="http://commons.wikimedia.org/wiki/File:Challenger_Ferry_Flight_Flyover_of_Lyndon_B._Johnson_Space_Cent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ZZ_Top_Live.jpg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://commons.wikimedia.org/wiki/File:Mission_control_cente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ommons.wikimedia.org/wiki/File:Saguaro_0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ex_Pistols_at_the_Roxy,_2007-10-26.jpg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14.jpeg"/><Relationship Id="rId2" Type="http://schemas.openxmlformats.org/officeDocument/2006/relationships/hyperlink" Target="http://img.csfd.cz/files/images/film/posters/000/075/75928_d371f1.jpg?h1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Rodeo_drive,_03.JPG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commons.wikimedia.org/wiki/File:John_Lautner_Segel_House.jpg" TargetMode="Externa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ollywood_Walk_of_Fame_(7960322318)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://commons.wikimedia.org/wiki/File:Universal_Studios_Uniglobe.jpg" TargetMode="Externa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668463"/>
            <a:ext cx="7772400" cy="6397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dirty="0" smtClean="0"/>
              <a:t>Interstate </a:t>
            </a:r>
            <a:r>
              <a:rPr lang="cs-CZ" sz="3600" b="1" dirty="0" smtClean="0"/>
              <a:t>10</a:t>
            </a:r>
            <a:endParaRPr lang="en-GB" sz="36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363" y="6207125"/>
            <a:ext cx="842486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sz="2400" dirty="0">
                <a:solidFill>
                  <a:srgbClr val="FFFFFF"/>
                </a:solidFill>
                <a:latin typeface="Calibri" charset="0"/>
              </a:rPr>
              <a:t>Gymnázium a Jazyková škola s právem státní jazykové zkoušky Zlín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27075" y="2347913"/>
            <a:ext cx="7669213" cy="1587"/>
          </a:xfrm>
          <a:prstGeom prst="line">
            <a:avLst/>
          </a:prstGeom>
          <a:noFill/>
          <a:ln w="28440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26344"/>
              </p:ext>
            </p:extLst>
          </p:nvPr>
        </p:nvGraphicFramePr>
        <p:xfrm>
          <a:off x="728663" y="2492375"/>
          <a:ext cx="7667625" cy="3822913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Tematická oblast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Angličtina: </a:t>
                      </a:r>
                      <a:r>
                        <a:rPr kumimoji="0" lang="en-GB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The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 USA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Datum vytvoření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8. 3. 2013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Ročník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2. - 4., sexta – oktáva, úroveň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B1+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Stručný obsah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Přehledné seznámení s jihem USA+ zajímavosti a praktické tipy na cesty.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charset="0"/>
                        <a:cs typeface="Lucida Sans Unicode" charset="0"/>
                      </a:endParaRP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Způsob využití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Jednotlivé stránky přinášejí základní informace o městech a místech na jihu USA spolu s obrazovými stimuly. V závěru kontrolní úkol a odpověď.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Autor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Tomáš Kolenovský</a:t>
                      </a:r>
                    </a:p>
                  </a:txBody>
                  <a:tcPr marT="188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Lucida Sans Unicode" charset="0"/>
                          <a:cs typeface="Lucida Sans Unicode" charset="0"/>
                        </a:rPr>
                        <a:t>Kód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VY_22_INOVACE_02_AKLN10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7075" y="6393026"/>
            <a:ext cx="766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Poznámka: prezentace je plně funkční při použití programu Microsoft PowerPoint 2010 a vyšší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069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304" y="26064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is Mardi Gras 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28800"/>
            <a:ext cx="6696744" cy="41044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Famous beach in Los Angeles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Famous festival in New Orleans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Famous French meal</a:t>
            </a:r>
            <a:endParaRPr lang="en-GB" sz="2800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3563888" cy="26729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2649" y="6533204"/>
            <a:ext cx="774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Note: In some cases American English is used to preserve terminology and some other aspects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76064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Links</a:t>
            </a:r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commons.wikimedia.org/wiki/File:I-10.svg</a:t>
            </a:r>
            <a:endParaRPr lang="en-GB" sz="1600" dirty="0"/>
          </a:p>
          <a:p>
            <a:pPr marL="0" indent="0">
              <a:buNone/>
            </a:pP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commons.wikimedia.org/wiki/File:NewOrleansPanoramic.jpg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en.wikipedia.org/wiki/New_Orleans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5"/>
              </a:rPr>
              <a:t>http</a:t>
            </a:r>
            <a:r>
              <a:rPr lang="en-GB" sz="1600" dirty="0">
                <a:hlinkClick r:id="rId5"/>
              </a:rPr>
              <a:t>://</a:t>
            </a:r>
            <a:r>
              <a:rPr lang="en-GB" sz="1600" dirty="0" smtClean="0">
                <a:hlinkClick r:id="rId5"/>
              </a:rPr>
              <a:t>www.neworleansonline.com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6"/>
              </a:rPr>
              <a:t>http</a:t>
            </a:r>
            <a:r>
              <a:rPr lang="en-GB" sz="1600" dirty="0">
                <a:hlinkClick r:id="rId6"/>
              </a:rPr>
              <a:t>://</a:t>
            </a:r>
            <a:r>
              <a:rPr lang="en-GB" sz="1600" dirty="0" smtClean="0">
                <a:hlinkClick r:id="rId6"/>
              </a:rPr>
              <a:t>commons.wikimedia.org/wiki/File:Altaner.jpg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7"/>
              </a:rPr>
              <a:t>http</a:t>
            </a:r>
            <a:r>
              <a:rPr lang="en-GB" sz="1600" dirty="0">
                <a:hlinkClick r:id="rId7"/>
              </a:rPr>
              <a:t>://</a:t>
            </a:r>
            <a:r>
              <a:rPr lang="en-GB" sz="1600" dirty="0" smtClean="0">
                <a:hlinkClick r:id="rId7"/>
              </a:rPr>
              <a:t>commons.wikimedia.org/wiki/File:Up_Royal_St_Anne_2012.jpg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8"/>
              </a:rPr>
              <a:t>http</a:t>
            </a:r>
            <a:r>
              <a:rPr lang="en-GB" sz="1600" dirty="0">
                <a:hlinkClick r:id="rId8"/>
              </a:rPr>
              <a:t>://www.visithoustontexas.com/things-to-do</a:t>
            </a:r>
            <a:r>
              <a:rPr lang="en-GB" sz="1600" dirty="0" smtClean="0">
                <a:hlinkClick r:id="rId8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9"/>
              </a:rPr>
              <a:t>http</a:t>
            </a:r>
            <a:r>
              <a:rPr lang="en-GB" sz="1600" dirty="0">
                <a:hlinkClick r:id="rId9"/>
              </a:rPr>
              <a:t>://commons.wikimedia.org/wiki/File:Challenger_Ferry_Flight_Flyover_of_Lyndon_B._</a:t>
            </a:r>
            <a:r>
              <a:rPr lang="en-GB" sz="1600" dirty="0" smtClean="0">
                <a:hlinkClick r:id="rId9"/>
              </a:rPr>
              <a:t>Johnson_Space_Center.jpg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0"/>
              </a:rPr>
              <a:t>http</a:t>
            </a:r>
            <a:r>
              <a:rPr lang="en-GB" sz="1600" dirty="0">
                <a:hlinkClick r:id="rId10"/>
              </a:rPr>
              <a:t>://</a:t>
            </a:r>
            <a:r>
              <a:rPr lang="en-GB" sz="1600" dirty="0" smtClean="0">
                <a:hlinkClick r:id="rId10"/>
              </a:rPr>
              <a:t>commons.wikimedia.org/wiki/File:Mission_control_center.jpg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1"/>
              </a:rPr>
              <a:t>http</a:t>
            </a:r>
            <a:r>
              <a:rPr lang="en-GB" sz="1600" dirty="0">
                <a:hlinkClick r:id="rId11"/>
              </a:rPr>
              <a:t>://</a:t>
            </a:r>
            <a:r>
              <a:rPr lang="en-GB" sz="1600" dirty="0" smtClean="0">
                <a:hlinkClick r:id="rId11"/>
              </a:rPr>
              <a:t>commons.wikimedia.org/wiki/File:ZZ_Top_Live.jpg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2"/>
              </a:rPr>
              <a:t>http</a:t>
            </a:r>
            <a:r>
              <a:rPr lang="en-GB" sz="1600" dirty="0">
                <a:hlinkClick r:id="rId12"/>
              </a:rPr>
              <a:t>://</a:t>
            </a:r>
            <a:r>
              <a:rPr lang="en-GB" sz="1600" dirty="0" smtClean="0">
                <a:hlinkClick r:id="rId12"/>
              </a:rPr>
              <a:t>visitelpaso.com/visitors/to_do/1-attractions/sections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3"/>
              </a:rPr>
              <a:t>http</a:t>
            </a:r>
            <a:r>
              <a:rPr lang="en-GB" sz="1600" dirty="0">
                <a:hlinkClick r:id="rId13"/>
              </a:rPr>
              <a:t>://</a:t>
            </a:r>
            <a:r>
              <a:rPr lang="en-GB" sz="1600" dirty="0" smtClean="0">
                <a:hlinkClick r:id="rId13"/>
              </a:rPr>
              <a:t>visitphoenix.com/about-phoenix/index.aspx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4"/>
              </a:rPr>
              <a:t>http</a:t>
            </a:r>
            <a:r>
              <a:rPr lang="en-GB" sz="1600" dirty="0">
                <a:hlinkClick r:id="rId14"/>
              </a:rPr>
              <a:t>://</a:t>
            </a:r>
            <a:r>
              <a:rPr lang="en-GB" sz="1600" dirty="0" smtClean="0">
                <a:hlinkClick r:id="rId14"/>
              </a:rPr>
              <a:t>commons.wikimedia.org/wiki/File:Saguaro_01.jpg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5"/>
              </a:rPr>
              <a:t>http</a:t>
            </a:r>
            <a:r>
              <a:rPr lang="en-GB" sz="1600" dirty="0">
                <a:hlinkClick r:id="rId15"/>
              </a:rPr>
              <a:t>://</a:t>
            </a:r>
            <a:r>
              <a:rPr lang="en-GB" sz="1600" dirty="0" smtClean="0">
                <a:hlinkClick r:id="rId15"/>
              </a:rPr>
              <a:t>www.latourist.com/index.php?page=most-popular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6"/>
              </a:rPr>
              <a:t>http</a:t>
            </a:r>
            <a:r>
              <a:rPr lang="en-GB" sz="1600" dirty="0">
                <a:hlinkClick r:id="rId16"/>
              </a:rPr>
              <a:t>://</a:t>
            </a:r>
            <a:r>
              <a:rPr lang="en-GB" sz="1600" dirty="0" smtClean="0">
                <a:hlinkClick r:id="rId16"/>
              </a:rPr>
              <a:t>img.csfd.cz/files/images/film/posters/000/075/75928_d371f1.jpg?h180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7"/>
              </a:rPr>
              <a:t>http</a:t>
            </a:r>
            <a:r>
              <a:rPr lang="en-GB" sz="1600" dirty="0">
                <a:hlinkClick r:id="rId17"/>
              </a:rPr>
              <a:t>://</a:t>
            </a:r>
            <a:r>
              <a:rPr lang="en-GB" sz="1600" dirty="0" smtClean="0">
                <a:hlinkClick r:id="rId17"/>
              </a:rPr>
              <a:t>commons.wikimedia.org/wiki/File:John_Lautner_Segel_House.jpg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8"/>
              </a:rPr>
              <a:t>http</a:t>
            </a:r>
            <a:r>
              <a:rPr lang="en-GB" sz="1600" dirty="0">
                <a:hlinkClick r:id="rId18"/>
              </a:rPr>
              <a:t>://commons.wikimedia.org/wiki/File:Rodeo_drive,_</a:t>
            </a:r>
            <a:r>
              <a:rPr lang="en-GB" sz="1600" dirty="0" smtClean="0">
                <a:hlinkClick r:id="rId18"/>
              </a:rPr>
              <a:t>03.JPG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19"/>
              </a:rPr>
              <a:t>http</a:t>
            </a:r>
            <a:r>
              <a:rPr lang="en-GB" sz="1600" dirty="0">
                <a:hlinkClick r:id="rId19"/>
              </a:rPr>
              <a:t>://commons.wikimedia.org/wiki/File:Sex_Pistols_at_the_Roxy,_</a:t>
            </a:r>
            <a:r>
              <a:rPr lang="en-GB" sz="1600" dirty="0" smtClean="0">
                <a:hlinkClick r:id="rId19"/>
              </a:rPr>
              <a:t>2007-10-26.jpg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0"/>
              </a:rPr>
              <a:t>http</a:t>
            </a:r>
            <a:r>
              <a:rPr lang="en-GB" sz="1600" dirty="0">
                <a:hlinkClick r:id="rId20"/>
              </a:rPr>
              <a:t>://</a:t>
            </a:r>
            <a:r>
              <a:rPr lang="en-GB" sz="1600" dirty="0" smtClean="0">
                <a:hlinkClick r:id="rId20"/>
              </a:rPr>
              <a:t>commons.wikimedia.org/wiki/File:Hollywood-Sign-cropped.jpg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1"/>
              </a:rPr>
              <a:t>http</a:t>
            </a:r>
            <a:r>
              <a:rPr lang="en-GB" sz="1600" dirty="0">
                <a:hlinkClick r:id="rId21"/>
              </a:rPr>
              <a:t>://commons.wikimedia.org/wiki/File:Hollywood_Walk_of_Fame_%</a:t>
            </a:r>
            <a:r>
              <a:rPr lang="en-GB" sz="1600" dirty="0" smtClean="0">
                <a:hlinkClick r:id="rId21"/>
              </a:rPr>
              <a:t>287960322318%29.jpg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2"/>
              </a:rPr>
              <a:t>http</a:t>
            </a:r>
            <a:r>
              <a:rPr lang="en-GB" sz="1600" dirty="0">
                <a:hlinkClick r:id="rId22"/>
              </a:rPr>
              <a:t>://</a:t>
            </a:r>
            <a:r>
              <a:rPr lang="en-GB" sz="1600" dirty="0" smtClean="0">
                <a:hlinkClick r:id="rId22"/>
              </a:rPr>
              <a:t>commons.wikimedia.org/wiki/File:Universal_Studios_Uniglobe.jpg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smtClean="0">
                <a:hlinkClick r:id="rId23"/>
              </a:rPr>
              <a:t>http</a:t>
            </a:r>
            <a:r>
              <a:rPr lang="en-GB" sz="1600">
                <a:hlinkClick r:id="rId23"/>
              </a:rPr>
              <a:t>://</a:t>
            </a:r>
            <a:r>
              <a:rPr lang="en-GB" sz="1600" smtClean="0">
                <a:hlinkClick r:id="rId23"/>
              </a:rPr>
              <a:t>commons.wikimedia.org/wiki/File:Zulu2007H.jpg</a:t>
            </a:r>
            <a:endParaRPr lang="en-GB" sz="1600" smtClean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7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80120"/>
          </a:xfrm>
        </p:spPr>
        <p:txBody>
          <a:bodyPr>
            <a:normAutofit/>
          </a:bodyPr>
          <a:lstStyle/>
          <a:p>
            <a:r>
              <a:rPr lang="en-GB" dirty="0" smtClean="0"/>
              <a:t>Interstate I </a:t>
            </a:r>
            <a:r>
              <a:rPr lang="cs-CZ" dirty="0" smtClean="0"/>
              <a:t>10</a:t>
            </a:r>
            <a:r>
              <a:rPr lang="en-GB" dirty="0" smtClean="0"/>
              <a:t>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89532" y="1556793"/>
            <a:ext cx="7226883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“Interstates” are high-speed highways in the USA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major freeways have one or two-digit numbers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odd numbers run north-south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400" dirty="0" smtClean="0"/>
              <a:t>even numbers from east to west</a:t>
            </a:r>
          </a:p>
          <a:p>
            <a:pPr algn="l"/>
            <a:endParaRPr lang="en-GB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7"/>
            <a:ext cx="5112568" cy="3195355"/>
          </a:xfrm>
          <a:prstGeom prst="rect">
            <a:avLst/>
          </a:prstGeom>
        </p:spPr>
      </p:pic>
      <p:pic>
        <p:nvPicPr>
          <p:cNvPr id="4" name="Obrázek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54" y="404664"/>
            <a:ext cx="985292" cy="9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58" y="332655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If you want</a:t>
            </a:r>
            <a:r>
              <a:rPr lang="cs-CZ" sz="2800" dirty="0" smtClean="0"/>
              <a:t> to </a:t>
            </a:r>
            <a:r>
              <a:rPr lang="en-GB" sz="2800" dirty="0" smtClean="0"/>
              <a:t>experience</a:t>
            </a:r>
            <a:r>
              <a:rPr lang="cs-CZ" sz="2800" dirty="0" smtClean="0"/>
              <a:t> </a:t>
            </a:r>
            <a:r>
              <a:rPr lang="en-GB" sz="2800" dirty="0" smtClean="0"/>
              <a:t>something</a:t>
            </a:r>
            <a:r>
              <a:rPr lang="cs-CZ" sz="2800" dirty="0" smtClean="0"/>
              <a:t> not </a:t>
            </a:r>
            <a:r>
              <a:rPr lang="en-GB" sz="2800" dirty="0" smtClean="0"/>
              <a:t>American</a:t>
            </a:r>
            <a:r>
              <a:rPr lang="cs-CZ" sz="2800" dirty="0" smtClean="0"/>
              <a:t>, </a:t>
            </a:r>
            <a:r>
              <a:rPr lang="en-GB" sz="2800" dirty="0" smtClean="0"/>
              <a:t>take</a:t>
            </a:r>
            <a:r>
              <a:rPr lang="cs-CZ" sz="2800" dirty="0" smtClean="0"/>
              <a:t> </a:t>
            </a:r>
            <a:r>
              <a:rPr lang="en-GB" sz="2800" dirty="0" smtClean="0"/>
              <a:t>I 10 and start in</a:t>
            </a:r>
            <a:r>
              <a:rPr lang="cs-CZ" sz="2800" dirty="0" smtClean="0"/>
              <a:t>…</a:t>
            </a:r>
            <a:endParaRPr lang="en-GB" sz="28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17560" y="1460104"/>
            <a:ext cx="84969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New Orleans</a:t>
            </a:r>
            <a:endParaRPr lang="en-GB" sz="2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largest city in Louisiana, named after a city in France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/>
              <a:t>founded by French, later controlled by Spanish, in 1803 sold by Napoleon to the United </a:t>
            </a:r>
            <a:r>
              <a:rPr lang="en-GB" sz="2400" dirty="0" smtClean="0"/>
              <a:t>States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 unique melting pot of culture, food and music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3536" y="5661248"/>
            <a:ext cx="810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birthplace of jazz and the Festival Capital of the </a:t>
            </a:r>
            <a:r>
              <a:rPr lang="en-GB" sz="2400" dirty="0" smtClean="0"/>
              <a:t>World</a:t>
            </a:r>
            <a:endParaRPr lang="en-GB" sz="2400" dirty="0"/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4" y="3586078"/>
            <a:ext cx="8701034" cy="18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58" y="33265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And what to see there?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7560" y="980332"/>
            <a:ext cx="4974519" cy="240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French Quarter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oldest </a:t>
            </a:r>
            <a:r>
              <a:rPr lang="en-GB" sz="2400" dirty="0" err="1" smtClean="0"/>
              <a:t>neighborhood</a:t>
            </a:r>
            <a:r>
              <a:rPr lang="en-GB" sz="2400" dirty="0" smtClean="0"/>
              <a:t> and cultural centre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architectural mix of Spanish, French and American styles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full of bars, jazz and eccentricities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3222355" cy="2416766"/>
          </a:xfrm>
          <a:prstGeom prst="rect">
            <a:avLst/>
          </a:prstGeom>
        </p:spPr>
      </p:pic>
      <p:pic>
        <p:nvPicPr>
          <p:cNvPr id="4" name="Obrázek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" y="3645024"/>
            <a:ext cx="3227851" cy="24208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95936" y="3649464"/>
            <a:ext cx="49745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Mardi Gras </a:t>
            </a:r>
            <a:r>
              <a:rPr lang="en-GB" sz="2400" dirty="0" smtClean="0"/>
              <a:t>(or any other festival)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meaning “Fat Tuesday”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47 days before Easter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big parades and celebrations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there are several different festivals each month, for full list go to</a:t>
            </a:r>
          </a:p>
          <a:p>
            <a:r>
              <a:rPr lang="en-GB" sz="1600" dirty="0">
                <a:hlinkClick r:id="rId6"/>
              </a:rPr>
              <a:t>http://www.neworleansonline.com/neworleans/festivals/festivals.html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4864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58" y="33265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When you sober up go west to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3260" y="855875"/>
            <a:ext cx="8502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Houston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largest city in Texas, the fourth-largest in the USA (more than 2.1 mil. people)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famous for its Space </a:t>
            </a:r>
            <a:r>
              <a:rPr lang="en-GB" sz="2400" dirty="0" err="1" smtClean="0"/>
              <a:t>Center</a:t>
            </a:r>
            <a:r>
              <a:rPr lang="en-GB" sz="2400" dirty="0" smtClean="0"/>
              <a:t> Houston and ZZ Top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7560" y="5128478"/>
            <a:ext cx="8506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San Antonio</a:t>
            </a: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second-largest city in Texas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worth visiting for its River Walk and The Alamo</a:t>
            </a:r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6" y="2611549"/>
            <a:ext cx="2304258" cy="2304258"/>
          </a:xfrm>
          <a:prstGeom prst="rect">
            <a:avLst/>
          </a:prstGeom>
        </p:spPr>
      </p:pic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74" y="3021840"/>
            <a:ext cx="2842727" cy="1893967"/>
          </a:xfrm>
          <a:prstGeom prst="rect">
            <a:avLst/>
          </a:prstGeom>
        </p:spPr>
      </p:pic>
      <p:pic>
        <p:nvPicPr>
          <p:cNvPr id="9" name="Obrázek 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11548"/>
            <a:ext cx="3172376" cy="23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58" y="33265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Keep going west </a:t>
            </a:r>
            <a:r>
              <a:rPr lang="en-GB" sz="2400" dirty="0" smtClean="0"/>
              <a:t>(for about 8.5 hours) </a:t>
            </a:r>
            <a:r>
              <a:rPr lang="en-GB" sz="2800" dirty="0" smtClean="0"/>
              <a:t>to reach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7560" y="980333"/>
            <a:ext cx="8502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El Paso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border between Texas, New Mexico and Mexico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El Paso-Juarez is the largest international </a:t>
            </a:r>
            <a:r>
              <a:rPr lang="en-GB" sz="2400" dirty="0" err="1" smtClean="0"/>
              <a:t>metroplex</a:t>
            </a:r>
            <a:r>
              <a:rPr lang="en-GB" sz="2400" dirty="0" smtClean="0"/>
              <a:t> in the world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explored by the Spanish as early as 1598, it is full of history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or enjoy the nature in one of many parks while hiking, biking, climbing or horseback riding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7560" y="4005064"/>
            <a:ext cx="61266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Phoenix</a:t>
            </a:r>
            <a:endParaRPr lang="en-GB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capital and largest city of Arizona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yet you can find real cowboys, rugged mountains and cartoon-like cactuses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located in the Sonoran Desert, one of the wettest and greenest deserts in the USA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16588" y="33502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6 more hours in the car and you get to </a:t>
            </a:r>
          </a:p>
        </p:txBody>
      </p:sp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25" y="4005064"/>
            <a:ext cx="192367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58" y="332655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Still have a lack of water?</a:t>
            </a:r>
          </a:p>
          <a:p>
            <a:pPr algn="ctr"/>
            <a:r>
              <a:rPr lang="en-GB" sz="2800" dirty="0" smtClean="0"/>
              <a:t>Survive 5.5 more hours of driving to arrive at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17559" y="1306606"/>
            <a:ext cx="8286887" cy="12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Los Angeles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choose any of its beautiful beaches to refresh yourself in cool water of the Pacific Ocean </a:t>
            </a:r>
            <a:r>
              <a:rPr lang="en-GB" sz="2000" dirty="0" smtClean="0"/>
              <a:t>(to see what it is like in advance, watch…)</a:t>
            </a:r>
            <a:endParaRPr lang="en-GB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7560" y="2576066"/>
            <a:ext cx="6630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Then you can start your search for film stars</a:t>
            </a:r>
          </a:p>
        </p:txBody>
      </p:sp>
      <p:pic>
        <p:nvPicPr>
          <p:cNvPr id="3" name="Obrázek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18" y="2576066"/>
            <a:ext cx="1411029" cy="20482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17560" y="3037731"/>
            <a:ext cx="6630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along the coast from Santa Monica to Malibu where some of them have their beach houses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Beverly Hills, top luxury destination in L.A.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West Hollywood in Sunset Blvd, with many famous clubs and restaurants</a:t>
            </a:r>
          </a:p>
        </p:txBody>
      </p:sp>
      <p:pic>
        <p:nvPicPr>
          <p:cNvPr id="4" name="Obrázek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5" y="4990663"/>
            <a:ext cx="2736748" cy="1554473"/>
          </a:xfrm>
          <a:prstGeom prst="rect">
            <a:avLst/>
          </a:prstGeom>
        </p:spPr>
      </p:pic>
      <p:pic>
        <p:nvPicPr>
          <p:cNvPr id="10" name="Obrázek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76723"/>
            <a:ext cx="2091217" cy="1568413"/>
          </a:xfrm>
          <a:prstGeom prst="rect">
            <a:avLst/>
          </a:prstGeom>
        </p:spPr>
      </p:pic>
      <p:pic>
        <p:nvPicPr>
          <p:cNvPr id="11" name="Obrázek 10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89" y="4990663"/>
            <a:ext cx="2072630" cy="15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5536" y="332655"/>
            <a:ext cx="835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Or forget the stars and enjoy the famous places…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3020" y="948546"/>
            <a:ext cx="4974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Hollywood and Hollywood sign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visible from various places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synonym for movie industry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in reality not that glamorous</a:t>
            </a:r>
            <a:endParaRPr lang="en-GB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85" y="1066108"/>
            <a:ext cx="2791592" cy="1521418"/>
          </a:xfrm>
          <a:prstGeom prst="rect">
            <a:avLst/>
          </a:prstGeom>
        </p:spPr>
      </p:pic>
      <p:pic>
        <p:nvPicPr>
          <p:cNvPr id="7" name="Obrázek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7" y="2587526"/>
            <a:ext cx="1524000" cy="2286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195737" y="2628240"/>
            <a:ext cx="43204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Walk of Fame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a tribute to over 2000 artists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first star was placed in 1960</a:t>
            </a:r>
          </a:p>
        </p:txBody>
      </p:sp>
      <p:pic>
        <p:nvPicPr>
          <p:cNvPr id="13" name="Obrázek 1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5" y="3256012"/>
            <a:ext cx="2091547" cy="189599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195737" y="3890124"/>
            <a:ext cx="44611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Universal Studios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the world-famous movie studio and theme park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57437" y="5373216"/>
            <a:ext cx="835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Griffith Observatory, Santa Monica Pier, Venice Beach, Rodeo Drive, LA Zoo, many interesting buildings, museums…</a:t>
            </a:r>
          </a:p>
        </p:txBody>
      </p:sp>
    </p:spTree>
    <p:extLst>
      <p:ext uri="{BB962C8B-B14F-4D97-AF65-F5344CB8AC3E}">
        <p14:creationId xmlns:p14="http://schemas.microsoft.com/office/powerpoint/2010/main" val="20901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304" y="26064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is Mardi Gras ?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28800"/>
            <a:ext cx="6696744" cy="41044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Famous beach in Los Angeles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Famous festival in New Orleans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Famous French meal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0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721</Words>
  <Application>Microsoft Office PowerPoint</Application>
  <PresentationFormat>Předvádění na obrazovce (4:3)</PresentationFormat>
  <Paragraphs>113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systému Office</vt:lpstr>
      <vt:lpstr>1_Motiv systému Office</vt:lpstr>
      <vt:lpstr>Interstate 10</vt:lpstr>
      <vt:lpstr>Interstate I 10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What is Mardi Gras ?</vt:lpstr>
      <vt:lpstr>What is Mardi Gras 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around</dc:title>
  <dc:creator>kolda</dc:creator>
  <cp:lastModifiedBy>kolda</cp:lastModifiedBy>
  <cp:revision>181</cp:revision>
  <dcterms:created xsi:type="dcterms:W3CDTF">2012-12-11T17:23:35Z</dcterms:created>
  <dcterms:modified xsi:type="dcterms:W3CDTF">2013-10-16T20:06:09Z</dcterms:modified>
</cp:coreProperties>
</file>