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52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0BD8A3-0DFD-4147-9350-65B563B0FB87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992AFD-D093-4B11-B4C7-06D3DDB79AA2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8209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DAE86D53-35AB-4DDF-AA70-31AB908438F6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2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331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8989" cy="3428152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1454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B1ACE423-D423-4D8B-BA97-4461ECD171BF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3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433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4340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3689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14F07FE9-60ED-406D-8ACF-9206EE7429B0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4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5363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37589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E793A63D-71EE-4114-9F86-6B5141FCF150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5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6387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6388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2674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9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>
              <a:buFont typeface="Times New Roman" pitchFamily="18" charset="0"/>
              <a:buNone/>
            </a:pPr>
            <a:fld id="{FACBDC47-499A-4A91-8D07-2E739E9F809A}" type="slidenum">
              <a:rPr lang="cs-CZ" smtClean="0">
                <a:latin typeface="Times New Roman" pitchFamily="18" charset="0"/>
                <a:cs typeface="Lucida Sans Unicode" pitchFamily="34" charset="0"/>
              </a:rPr>
              <a:pPr>
                <a:buFont typeface="Times New Roman" pitchFamily="18" charset="0"/>
                <a:buNone/>
              </a:pPr>
              <a:t>6</a:t>
            </a:fld>
            <a:endParaRPr lang="cs-CZ" smtClean="0">
              <a:latin typeface="Times New Roman" pitchFamily="18" charset="0"/>
              <a:cs typeface="Lucida Sans Unicode" pitchFamily="34" charset="0"/>
            </a:endParaRPr>
          </a:p>
        </p:txBody>
      </p:sp>
      <p:sp>
        <p:nvSpPr>
          <p:cNvPr id="17411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2051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52DB8F84-1B74-432F-9932-F3F84A5AA221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7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031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204550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605377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006204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407032" indent="-200414" defTabSz="393869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392477" algn="l"/>
                <a:tab pos="786346" algn="l"/>
                <a:tab pos="1180214" algn="l"/>
                <a:tab pos="1574082" algn="l"/>
                <a:tab pos="1967950" algn="l"/>
                <a:tab pos="2361819" algn="l"/>
                <a:tab pos="2755687" algn="l"/>
                <a:tab pos="3149556" algn="l"/>
                <a:tab pos="3543424" algn="l"/>
                <a:tab pos="3937293" algn="l"/>
                <a:tab pos="4331161" algn="l"/>
                <a:tab pos="4725030" algn="l"/>
                <a:tab pos="5118898" algn="l"/>
                <a:tab pos="5512767" algn="l"/>
                <a:tab pos="5906635" algn="l"/>
                <a:tab pos="6300504" algn="l"/>
                <a:tab pos="6694372" algn="l"/>
                <a:tab pos="7088240" algn="l"/>
                <a:tab pos="7482108" algn="l"/>
                <a:tab pos="7875977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>
              <a:buFont typeface="Times New Roman" pitchFamily="18" charset="0"/>
              <a:buNone/>
            </a:pPr>
            <a:fld id="{614B56B6-D043-4108-92A2-F61BC9E7590F}" type="slidenum">
              <a:rPr lang="cs-CZ" smtClean="0">
                <a:solidFill>
                  <a:srgbClr val="000000"/>
                </a:solidFill>
                <a:latin typeface="Times New Roman" pitchFamily="18" charset="0"/>
              </a:rPr>
              <a:pPr eaLnBrk="1">
                <a:buFont typeface="Times New Roman" pitchFamily="18" charset="0"/>
                <a:buNone/>
              </a:pPr>
              <a:t>8</a:t>
            </a:fld>
            <a:endParaRPr lang="cs-CZ" smtClean="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19459" name="Text Box 1"/>
          <p:cNvSpPr txBox="1">
            <a:spLocks noChangeArrowheads="1"/>
          </p:cNvSpPr>
          <p:nvPr/>
        </p:nvSpPr>
        <p:spPr bwMode="auto">
          <a:xfrm>
            <a:off x="1003786" y="695134"/>
            <a:ext cx="4847549" cy="3426794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lIns="80165" tIns="40083" rIns="80165" bIns="40083" anchor="ctr"/>
          <a:lstStyle/>
          <a:p>
            <a:endParaRPr lang="cs-CZ"/>
          </a:p>
        </p:txBody>
      </p:sp>
      <p:sp>
        <p:nvSpPr>
          <p:cNvPr id="19460" name="Rectangle 2"/>
          <p:cNvSpPr>
            <a:spLocks noGrp="1" noChangeArrowheads="1"/>
          </p:cNvSpPr>
          <p:nvPr>
            <p:ph type="body"/>
          </p:nvPr>
        </p:nvSpPr>
        <p:spPr>
          <a:xfrm>
            <a:off x="685512" y="4343231"/>
            <a:ext cx="5482656" cy="4111066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cs-CZ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44011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pPr/>
              <a:t>27. 8. 2013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office.microsoft.com/cs-cz/images/results.aspx?qu=pets&amp;ex=1&amp;origin=FX010132103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pPr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cs-CZ" sz="3600" b="1" dirty="0" smtClean="0"/>
              <a:t>Zvířata (</a:t>
            </a:r>
            <a:r>
              <a:rPr lang="cs-CZ" sz="3600" b="1" dirty="0" err="1" smtClean="0"/>
              <a:t>animals</a:t>
            </a:r>
            <a:r>
              <a:rPr lang="cs-CZ" sz="3600" b="1" dirty="0" smtClean="0"/>
              <a:t>, </a:t>
            </a:r>
            <a:r>
              <a:rPr lang="cs-CZ" sz="3600" b="1" dirty="0" err="1" smtClean="0"/>
              <a:t>pets</a:t>
            </a:r>
            <a:r>
              <a:rPr lang="cs-CZ" sz="3600" b="1" dirty="0" smtClean="0"/>
              <a:t>) B2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Tabulk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425520"/>
              </p:ext>
            </p:extLst>
          </p:nvPr>
        </p:nvGraphicFramePr>
        <p:xfrm>
          <a:off x="729020" y="2492896"/>
          <a:ext cx="7666515" cy="33883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 </a:t>
                      </a:r>
                      <a:r>
                        <a:rPr lang="cs-CZ" dirty="0" smtClean="0"/>
                        <a:t>Maturitní </a:t>
                      </a:r>
                      <a:r>
                        <a:rPr lang="cs-CZ" smtClean="0"/>
                        <a:t>ústní zkouška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13. 10.</a:t>
                      </a:r>
                      <a:r>
                        <a:rPr lang="cs-CZ" baseline="0" dirty="0" smtClean="0"/>
                        <a:t> 2012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4.,</a:t>
                      </a:r>
                      <a:r>
                        <a:rPr lang="cs-CZ" baseline="0" dirty="0" smtClean="0"/>
                        <a:t> oktáva, úroveň B2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Vhodné jako doplněk k ústní části</a:t>
                      </a:r>
                      <a:r>
                        <a:rPr lang="cs-CZ" baseline="0" dirty="0" smtClean="0"/>
                        <a:t> MZ – praktická forma nácviku částí 1, 2 a 4 zadání maturitního úkolu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Pomáhá</a:t>
                      </a:r>
                      <a:r>
                        <a:rPr lang="cs-CZ" baseline="0" dirty="0" smtClean="0"/>
                        <a:t> nacvičit a upevnit strategie nutné ke zvládnutí ústní MZ a poskytuje podpůrnou slovní zásobu k tématu a vhodné komunikační obraty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Jiřina </a:t>
                      </a:r>
                      <a:r>
                        <a:rPr lang="cs-CZ" dirty="0" err="1" smtClean="0"/>
                        <a:t>Juříčková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VY_22_INOVACE_03_AJUR21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13. 10. 2012</a:t>
            </a:r>
            <a:endParaRPr lang="cs-CZ" dirty="0"/>
          </a:p>
        </p:txBody>
      </p:sp>
      <p:sp>
        <p:nvSpPr>
          <p:cNvPr id="4099" name="Rectangle 1"/>
          <p:cNvSpPr>
            <a:spLocks noChangeArrowheads="1"/>
          </p:cNvSpPr>
          <p:nvPr/>
        </p:nvSpPr>
        <p:spPr bwMode="auto">
          <a:xfrm>
            <a:off x="685800" y="1773238"/>
            <a:ext cx="7772400" cy="566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smtClean="0"/>
              <a:t>Topic</a:t>
            </a:r>
            <a:r>
              <a:rPr lang="cs-CZ" sz="3200" b="1" smtClean="0"/>
              <a:t>: ANIMALS, PETS</a:t>
            </a:r>
            <a:br>
              <a:rPr lang="cs-CZ" sz="3200" b="1" smtClean="0"/>
            </a:br>
            <a:r>
              <a:rPr lang="cs-CZ" sz="3200" b="1" smtClean="0"/>
              <a:t>Part 1: </a:t>
            </a:r>
            <a:r>
              <a:rPr lang="en-GB" sz="3200" b="1" smtClean="0"/>
              <a:t>Questions</a:t>
            </a:r>
          </a:p>
        </p:txBody>
      </p:sp>
      <p:sp>
        <p:nvSpPr>
          <p:cNvPr id="4101" name="Text Box 3"/>
          <p:cNvSpPr txBox="1">
            <a:spLocks noChangeArrowheads="1"/>
          </p:cNvSpPr>
          <p:nvPr/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410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11163" y="1979613"/>
            <a:ext cx="8228012" cy="4164012"/>
          </a:xfrm>
          <a:ln w="108000">
            <a:solidFill>
              <a:srgbClr val="800000"/>
            </a:solidFill>
            <a:prstDash val="dashDot"/>
          </a:ln>
        </p:spPr>
        <p:txBody>
          <a:bodyPr lIns="144000" tIns="99000" rIns="144000" bIns="99000"/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smtClean="0">
                <a:latin typeface="Arial Rounded MT Bold"/>
              </a:rPr>
              <a:t>Why do you think people love animals</a:t>
            </a:r>
            <a:r>
              <a:rPr lang="cs-CZ" sz="280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smtClean="0">
                <a:latin typeface="Arial Rounded MT Bold"/>
              </a:rPr>
              <a:t>What are the positives of the men – animal relationship</a:t>
            </a:r>
            <a:r>
              <a:rPr lang="en-GB" sz="2800" smtClean="0"/>
              <a:t>? </a:t>
            </a:r>
            <a:r>
              <a:rPr lang="en-GB" sz="2800" b="1" smtClean="0">
                <a:latin typeface="Arial Rounded MT Bold"/>
              </a:rPr>
              <a:t>Can you see any negative aspects</a:t>
            </a:r>
            <a:r>
              <a:rPr lang="en-GB" sz="280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smtClean="0">
                <a:latin typeface="Arial Rounded MT Bold"/>
              </a:rPr>
              <a:t>Do you think animals and people are good at working together</a:t>
            </a:r>
            <a:r>
              <a:rPr lang="cs-CZ" sz="280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smtClean="0">
                <a:latin typeface="Arial Rounded MT Bold"/>
              </a:rPr>
              <a:t>What do you think about keeping animals in Zoos</a:t>
            </a:r>
            <a:r>
              <a:rPr lang="cs-CZ" sz="2800" smtClean="0"/>
              <a:t>?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13. 10. 2012</a:t>
            </a:r>
            <a:endParaRPr lang="cs-CZ" dirty="0"/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smtClean="0"/>
              <a:t>Topic</a:t>
            </a:r>
            <a:r>
              <a:rPr lang="cs-CZ" sz="3200" b="1" smtClean="0"/>
              <a:t>: </a:t>
            </a:r>
            <a:r>
              <a:rPr lang="en-US" sz="3200" b="1" smtClean="0"/>
              <a:t>ANIMALS, PETS</a:t>
            </a:r>
            <a:r>
              <a:rPr lang="cs-CZ" sz="3200" b="1" smtClean="0"/>
              <a:t/>
            </a:r>
            <a:br>
              <a:rPr lang="cs-CZ" sz="3200" b="1" smtClean="0"/>
            </a:br>
            <a:r>
              <a:rPr lang="cs-CZ" sz="3200" b="1" smtClean="0"/>
              <a:t>Part 1: </a:t>
            </a:r>
            <a:r>
              <a:rPr lang="en-GB" sz="3200" b="1" smtClean="0"/>
              <a:t>Questions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979613"/>
            <a:ext cx="8228013" cy="3779837"/>
          </a:xfrm>
          <a:ln w="72000">
            <a:solidFill>
              <a:srgbClr val="800000"/>
            </a:solidFill>
            <a:prstDash val="dashDot"/>
          </a:ln>
        </p:spPr>
        <p:txBody>
          <a:bodyPr lIns="126000" tIns="81000" rIns="126000" bIns="81000"/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smtClean="0">
                <a:latin typeface="Arial Rounded MT Bold"/>
              </a:rPr>
              <a:t>Do you think pets are important in people`s lives</a:t>
            </a:r>
            <a:r>
              <a:rPr lang="cs-CZ" sz="280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800" b="1" smtClean="0">
                <a:latin typeface="Arial Rounded MT Bold"/>
              </a:rPr>
              <a:t>Do you think people spoil their pets</a:t>
            </a:r>
            <a:r>
              <a:rPr lang="cs-CZ" sz="280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800" b="1" smtClean="0">
                <a:latin typeface="Arial Rounded MT Bold"/>
              </a:rPr>
              <a:t>Have you got a pet at home</a:t>
            </a:r>
            <a:r>
              <a:rPr lang="cs-CZ" sz="2800" smtClean="0"/>
              <a:t>?</a:t>
            </a:r>
            <a:r>
              <a:rPr lang="en-US" sz="2800" smtClean="0"/>
              <a:t> </a:t>
            </a:r>
            <a:r>
              <a:rPr lang="en-US" sz="2800" b="1" smtClean="0">
                <a:latin typeface="Arial Rounded MT Bold"/>
              </a:rPr>
              <a:t>What</a:t>
            </a:r>
            <a:r>
              <a:rPr lang="en-US" sz="2800" smtClean="0"/>
              <a:t>? </a:t>
            </a:r>
            <a:r>
              <a:rPr lang="en-US" sz="2800" b="1" smtClean="0">
                <a:latin typeface="Arial Rounded MT Bold"/>
              </a:rPr>
              <a:t>Why</a:t>
            </a:r>
            <a:r>
              <a:rPr lang="en-US" sz="2800" smtClean="0"/>
              <a:t>?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800" b="1" smtClean="0">
                <a:latin typeface="Arial Rounded MT Bold"/>
              </a:rPr>
              <a:t>Which animal is the best one to buy for children as a pet</a:t>
            </a:r>
            <a:r>
              <a:rPr lang="en-US" sz="2800" smtClean="0"/>
              <a:t>?</a:t>
            </a:r>
            <a:endParaRPr lang="cs-CZ" sz="2800" smtClean="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7920038" y="360363"/>
            <a:ext cx="900112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1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4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13. 10. 2012</a:t>
            </a:r>
            <a:endParaRPr lang="cs-CZ" dirty="0"/>
          </a:p>
        </p:txBody>
      </p:sp>
      <p:sp>
        <p:nvSpPr>
          <p:cNvPr id="614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8013" cy="1457325"/>
          </a:xfrm>
        </p:spPr>
        <p:txBody>
          <a:bodyPr/>
          <a:lstStyle/>
          <a:p>
            <a:pPr eaLnBrk="1" hangingPunct="1">
              <a:tabLst>
                <a:tab pos="0" algn="l"/>
                <a:tab pos="444500" algn="l"/>
                <a:tab pos="893763" algn="l"/>
                <a:tab pos="1343025" algn="l"/>
                <a:tab pos="1792288" algn="l"/>
                <a:tab pos="2241550" algn="l"/>
                <a:tab pos="2690813" algn="l"/>
                <a:tab pos="3140075" algn="l"/>
                <a:tab pos="3589338" algn="l"/>
                <a:tab pos="4038600" algn="l"/>
                <a:tab pos="4487863" algn="l"/>
                <a:tab pos="4937125" algn="l"/>
                <a:tab pos="5389563" algn="l"/>
                <a:tab pos="5835650" algn="l"/>
                <a:tab pos="6284913" algn="l"/>
                <a:tab pos="6734175" algn="l"/>
                <a:tab pos="7183438" algn="l"/>
                <a:tab pos="7632700" algn="l"/>
                <a:tab pos="8081963" algn="l"/>
                <a:tab pos="8531225" algn="l"/>
                <a:tab pos="8980488" algn="l"/>
                <a:tab pos="8982075" algn="l"/>
                <a:tab pos="9431338" algn="l"/>
                <a:tab pos="9880600" algn="l"/>
                <a:tab pos="10329863" algn="l"/>
                <a:tab pos="10779125" algn="l"/>
                <a:tab pos="10780713" algn="l"/>
              </a:tabLst>
            </a:pPr>
            <a:r>
              <a:rPr lang="en-GB" sz="3200" b="1" smtClean="0"/>
              <a:t>Topic</a:t>
            </a:r>
            <a:r>
              <a:rPr lang="cs-CZ" sz="3200" b="1" smtClean="0"/>
              <a:t>: </a:t>
            </a:r>
            <a:r>
              <a:rPr lang="en-US" sz="3200" b="1" smtClean="0"/>
              <a:t>ANIMALS, PETS</a:t>
            </a:r>
            <a:r>
              <a:rPr lang="cs-CZ" sz="3200" b="1" smtClean="0"/>
              <a:t/>
            </a:r>
            <a:br>
              <a:rPr lang="cs-CZ" sz="3200" b="1" smtClean="0"/>
            </a:br>
            <a:r>
              <a:rPr lang="cs-CZ" sz="3200" b="1" smtClean="0"/>
              <a:t>Part 2: </a:t>
            </a:r>
            <a:r>
              <a:rPr lang="en-GB" sz="3200" b="1" smtClean="0"/>
              <a:t>Task</a:t>
            </a:r>
            <a:r>
              <a:rPr lang="cs-CZ" sz="3200" b="1" smtClean="0"/>
              <a:t> 1: </a:t>
            </a:r>
            <a:r>
              <a:rPr lang="en-GB" sz="2600" b="1" smtClean="0"/>
              <a:t>Compare</a:t>
            </a:r>
            <a:r>
              <a:rPr lang="en-GB" sz="2400" b="1" smtClean="0"/>
              <a:t> and contrast the photos in detail   and consider the following points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994275" y="1979613"/>
            <a:ext cx="3644900" cy="3779837"/>
          </a:xfrm>
          <a:ln w="36000">
            <a:solidFill>
              <a:srgbClr val="2300DC"/>
            </a:solidFill>
          </a:ln>
        </p:spPr>
        <p:txBody>
          <a:bodyPr lIns="108000" tIns="63000" rIns="108000" bIns="63000"/>
          <a:lstStyle/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smtClean="0"/>
              <a:t>Location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US" sz="2600" smtClean="0"/>
              <a:t>Animals</a:t>
            </a:r>
            <a:endParaRPr lang="cs-CZ" sz="2600" smtClean="0"/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smtClean="0"/>
              <a:t>Activities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smtClean="0"/>
              <a:t>Atmosphere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smtClean="0"/>
              <a:t>Advantages - disadvantages</a:t>
            </a:r>
          </a:p>
          <a:p>
            <a:pPr marL="681038" indent="-681038" eaLnBrk="1" hangingPunct="1">
              <a:tabLst>
                <a:tab pos="681038" algn="l"/>
                <a:tab pos="785813" algn="l"/>
                <a:tab pos="1235075" algn="l"/>
                <a:tab pos="1684338" algn="l"/>
                <a:tab pos="2133600" algn="l"/>
                <a:tab pos="2582863" algn="l"/>
                <a:tab pos="3032125" algn="l"/>
                <a:tab pos="3481388" algn="l"/>
                <a:tab pos="3930650" algn="l"/>
                <a:tab pos="4379913" algn="l"/>
                <a:tab pos="4829175" algn="l"/>
                <a:tab pos="5278438" algn="l"/>
                <a:tab pos="5727700" algn="l"/>
                <a:tab pos="6176963" algn="l"/>
                <a:tab pos="6626225" algn="l"/>
                <a:tab pos="7075488" algn="l"/>
                <a:tab pos="7524750" algn="l"/>
                <a:tab pos="7974013" algn="l"/>
                <a:tab pos="8423275" algn="l"/>
                <a:tab pos="8872538" algn="l"/>
                <a:tab pos="9321800" algn="l"/>
              </a:tabLst>
            </a:pPr>
            <a:r>
              <a:rPr lang="en-GB" sz="2600" smtClean="0"/>
              <a:t>Other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pic>
        <p:nvPicPr>
          <p:cNvPr id="6150" name="Picture 7" descr="C:\Users\ucitel\AppData\Local\Microsoft\Windows\Temporary Internet Files\Content.IE5\5XHB1D26\MP90031684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3" y="1857375"/>
            <a:ext cx="3657600" cy="2408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8" descr="C:\Users\ucitel\AppData\Local\Microsoft\Windows\Temporary Internet Files\Content.IE5\8S1EF7SN\MP900425298[1]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643063" y="4071938"/>
            <a:ext cx="3017837" cy="2414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13. 10. 2012</a:t>
            </a:r>
            <a:endParaRPr lang="cs-CZ" dirty="0"/>
          </a:p>
        </p:txBody>
      </p:sp>
      <p:sp>
        <p:nvSpPr>
          <p:cNvPr id="717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101600"/>
            <a:ext cx="8228013" cy="1489075"/>
          </a:xfrm>
        </p:spPr>
        <p:txBody>
          <a:bodyPr/>
          <a:lstStyle/>
          <a:p>
            <a:pPr eaLnBrk="1" hangingPunct="1">
              <a:tabLst>
                <a:tab pos="0" algn="l"/>
                <a:tab pos="446088" algn="l"/>
                <a:tab pos="895350" algn="l"/>
                <a:tab pos="1344613" algn="l"/>
                <a:tab pos="1793875" algn="l"/>
                <a:tab pos="2243138" algn="l"/>
                <a:tab pos="2692400" algn="l"/>
                <a:tab pos="3141663" algn="l"/>
                <a:tab pos="3590925" algn="l"/>
                <a:tab pos="4040188" algn="l"/>
                <a:tab pos="4489450" algn="l"/>
                <a:tab pos="4938713" algn="l"/>
                <a:tab pos="5389563" algn="l"/>
                <a:tab pos="5837238" algn="l"/>
                <a:tab pos="6286500" algn="l"/>
                <a:tab pos="6735763" algn="l"/>
                <a:tab pos="7185025" algn="l"/>
                <a:tab pos="7634288" algn="l"/>
                <a:tab pos="8083550" algn="l"/>
                <a:tab pos="8532813" algn="l"/>
                <a:tab pos="8982075" algn="l"/>
                <a:tab pos="8983663" algn="l"/>
                <a:tab pos="9432925" algn="l"/>
                <a:tab pos="9882188" algn="l"/>
                <a:tab pos="10331450" algn="l"/>
                <a:tab pos="1078071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 smtClean="0"/>
              <a:t>ANIMALS, PETS</a:t>
            </a:r>
            <a:r>
              <a:rPr lang="cs-CZ" sz="3200" b="1" dirty="0" smtClean="0"/>
              <a:t/>
            </a:r>
            <a:br>
              <a:rPr lang="cs-CZ" sz="3200" b="1" dirty="0" smtClean="0"/>
            </a:br>
            <a:r>
              <a:rPr lang="cs-CZ" sz="3200" b="1" dirty="0" smtClean="0"/>
              <a:t>Part 2: </a:t>
            </a:r>
            <a:r>
              <a:rPr lang="en-GB" sz="3200" b="1" dirty="0" smtClean="0"/>
              <a:t>Task 2: </a:t>
            </a:r>
            <a:r>
              <a:rPr lang="en-GB" sz="2600" b="1" dirty="0" smtClean="0"/>
              <a:t>Express and justify your opinion on the 					   following statements:</a:t>
            </a: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8625" y="1857375"/>
            <a:ext cx="8228013" cy="4122738"/>
          </a:xfrm>
          <a:gradFill rotWithShape="0">
            <a:gsLst>
              <a:gs pos="0">
                <a:srgbClr val="FFFFFF"/>
              </a:gs>
              <a:gs pos="100000">
                <a:srgbClr val="E6FF00"/>
              </a:gs>
            </a:gsLst>
            <a:path path="shape">
              <a:fillToRect l="50000" t="50000" r="50000" b="50000"/>
            </a:path>
          </a:gradFill>
          <a:ln w="9360">
            <a:solidFill>
              <a:srgbClr val="008000"/>
            </a:solidFill>
            <a:prstDash val="sysDot"/>
          </a:ln>
        </p:spPr>
        <p:txBody>
          <a:bodyPr/>
          <a:lstStyle/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US" sz="2800" b="1" smtClean="0">
                <a:latin typeface="Arial Rounded MT Bold"/>
              </a:rPr>
              <a:t>Scientists should be allowed to experiment on living animals in order to find cures for human diseases</a:t>
            </a:r>
            <a:r>
              <a:rPr lang="cs-CZ" sz="2600" smtClean="0"/>
              <a:t>.</a:t>
            </a:r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US" sz="2800" b="1" smtClean="0">
                <a:latin typeface="Arial Rounded MT Bold"/>
              </a:rPr>
              <a:t>In zoos animals are kept in unnatural conditions and that is why zoos should be banned</a:t>
            </a:r>
            <a:r>
              <a:rPr lang="cs-CZ" sz="2600" smtClean="0"/>
              <a:t>.</a:t>
            </a:r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r>
              <a:rPr lang="en-US" sz="2800" b="1" smtClean="0">
                <a:latin typeface="Arial Rounded MT Bold"/>
              </a:rPr>
              <a:t>“Ecotourism” helps to protect wildlife</a:t>
            </a:r>
            <a:r>
              <a:rPr lang="cs-CZ" sz="2600" smtClean="0"/>
              <a:t>.</a:t>
            </a:r>
          </a:p>
          <a:p>
            <a:pPr marL="682625" indent="-681038" eaLnBrk="1" hangingPunct="1">
              <a:buSzPct val="45000"/>
              <a:buFont typeface="Wingdings" pitchFamily="2" charset="2"/>
              <a:buChar char=""/>
              <a:tabLst>
                <a:tab pos="682625" algn="l"/>
                <a:tab pos="787400" algn="l"/>
                <a:tab pos="1236663" algn="l"/>
                <a:tab pos="1685925" algn="l"/>
                <a:tab pos="2135188" algn="l"/>
                <a:tab pos="2584450" algn="l"/>
                <a:tab pos="3033713" algn="l"/>
                <a:tab pos="3482975" algn="l"/>
                <a:tab pos="3932238" algn="l"/>
                <a:tab pos="4381500" algn="l"/>
                <a:tab pos="4830763" algn="l"/>
                <a:tab pos="5280025" algn="l"/>
                <a:tab pos="5729288" algn="l"/>
                <a:tab pos="6178550" algn="l"/>
                <a:tab pos="6627813" algn="l"/>
                <a:tab pos="7077075" algn="l"/>
                <a:tab pos="7526338" algn="l"/>
                <a:tab pos="7975600" algn="l"/>
                <a:tab pos="8424863" algn="l"/>
                <a:tab pos="8874125" algn="l"/>
                <a:tab pos="9323388" algn="l"/>
              </a:tabLst>
            </a:pPr>
            <a:endParaRPr lang="cs-CZ" sz="2600" smtClean="0"/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785786" y="4214818"/>
            <a:ext cx="7358114" cy="207170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13. 10. 2012</a:t>
            </a:r>
            <a:endParaRPr lang="cs-CZ" dirty="0"/>
          </a:p>
        </p:txBody>
      </p:sp>
      <p:sp>
        <p:nvSpPr>
          <p:cNvPr id="8195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8013" cy="1141412"/>
          </a:xfrm>
        </p:spPr>
        <p:txBody>
          <a:bodyPr>
            <a:normAutofit/>
          </a:bodyPr>
          <a:lstStyle/>
          <a:p>
            <a: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dirty="0" smtClean="0"/>
              <a:t>Topic</a:t>
            </a:r>
            <a:r>
              <a:rPr lang="cs-CZ" sz="3200" b="1" dirty="0" smtClean="0"/>
              <a:t>: </a:t>
            </a:r>
            <a:r>
              <a:rPr lang="en-US" sz="3200" b="1" dirty="0"/>
              <a:t>ANIMALS, PETS</a:t>
            </a:r>
            <a:r>
              <a:rPr lang="cs-CZ" sz="3200" b="1" dirty="0"/>
              <a:t/>
            </a:r>
            <a:br>
              <a:rPr lang="cs-CZ" sz="3200" b="1" dirty="0"/>
            </a:br>
            <a:r>
              <a:rPr lang="cs-CZ" sz="3200" b="1" dirty="0" smtClean="0"/>
              <a:t>Part 4: Role-play</a:t>
            </a:r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8197" name="Text Box 3"/>
          <p:cNvSpPr txBox="1">
            <a:spLocks noChangeArrowheads="1"/>
          </p:cNvSpPr>
          <p:nvPr/>
        </p:nvSpPr>
        <p:spPr bwMode="auto">
          <a:xfrm>
            <a:off x="714374" y="1412776"/>
            <a:ext cx="7559675" cy="2571755"/>
          </a:xfrm>
          <a:prstGeom prst="rect">
            <a:avLst/>
          </a:prstGeom>
          <a:noFill/>
          <a:ln w="36000">
            <a:solidFill>
              <a:srgbClr val="000080"/>
            </a:solidFill>
            <a:round/>
            <a:headEnd/>
            <a:tailEnd/>
          </a:ln>
        </p:spPr>
        <p:txBody>
          <a:bodyPr lIns="108000" tIns="63000" rIns="108000" bIns="63000"/>
          <a:lstStyle/>
          <a:p>
            <a:pPr hangingPunct="1">
              <a:lnSpc>
                <a:spcPct val="100000"/>
              </a:lnSpc>
              <a:spcAft>
                <a:spcPts val="1425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sz="2400" dirty="0" smtClean="0">
                <a:latin typeface="Arial Rounded MT Bold"/>
              </a:rPr>
              <a:t>You have been invited to your friend`s birthday party </a:t>
            </a:r>
            <a:r>
              <a:rPr lang="en-US" sz="2400" dirty="0" smtClean="0">
                <a:solidFill>
                  <a:schemeClr val="tx1"/>
                </a:solidFill>
                <a:latin typeface="Arial Rounded MT Bold"/>
              </a:rPr>
              <a:t>an</a:t>
            </a:r>
            <a:r>
              <a:rPr lang="cs-CZ" sz="2400" dirty="0" smtClean="0">
                <a:solidFill>
                  <a:schemeClr val="tx1"/>
                </a:solidFill>
                <a:latin typeface="Arial Rounded MT Bold"/>
              </a:rPr>
              <a:t>d</a:t>
            </a:r>
            <a:r>
              <a:rPr lang="en-US" sz="2400" dirty="0" smtClean="0">
                <a:solidFill>
                  <a:schemeClr val="tx1"/>
                </a:solidFill>
                <a:latin typeface="Arial Rounded MT Bold"/>
              </a:rPr>
              <a:t> you </a:t>
            </a:r>
            <a:r>
              <a:rPr lang="en-US" sz="2400" dirty="0">
                <a:solidFill>
                  <a:schemeClr val="tx1"/>
                </a:solidFill>
                <a:latin typeface="Arial Rounded MT Bold"/>
              </a:rPr>
              <a:t>would like to buy her a present. You have decided to buy a pet but have not decided what kind of. Discuss advantages and disadvantages of keeping suggested pets and choose the right one for your friend. Consider the following:</a:t>
            </a:r>
            <a:endParaRPr lang="cs-CZ" sz="24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8" name="Text Box 4"/>
          <p:cNvSpPr txBox="1">
            <a:spLocks noChangeArrowheads="1"/>
          </p:cNvSpPr>
          <p:nvPr/>
        </p:nvSpPr>
        <p:spPr bwMode="auto">
          <a:xfrm>
            <a:off x="900113" y="4214813"/>
            <a:ext cx="7461250" cy="2085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marL="1365250" indent="-1360488" hangingPunct="1">
              <a:lnSpc>
                <a:spcPct val="100000"/>
              </a:lnSpc>
              <a:spcAft>
                <a:spcPts val="1425"/>
              </a:spcAft>
              <a:buSzPct val="45000"/>
              <a:buFont typeface="Wingdings" pitchFamily="2" charset="2"/>
              <a:buChar char=""/>
              <a:tabLst>
                <a:tab pos="1365250" algn="l"/>
                <a:tab pos="1812925" algn="l"/>
                <a:tab pos="2262188" algn="l"/>
                <a:tab pos="2711450" algn="l"/>
                <a:tab pos="3160713" algn="l"/>
                <a:tab pos="3609975" algn="l"/>
                <a:tab pos="4059238" algn="l"/>
                <a:tab pos="4508500" algn="l"/>
                <a:tab pos="4957763" algn="l"/>
                <a:tab pos="5407025" algn="l"/>
                <a:tab pos="5856288" algn="l"/>
                <a:tab pos="6305550" algn="l"/>
                <a:tab pos="6754813" algn="l"/>
                <a:tab pos="7204075" algn="l"/>
                <a:tab pos="7653338" algn="l"/>
                <a:tab pos="8102600" algn="l"/>
                <a:tab pos="8551863" algn="l"/>
                <a:tab pos="9001125" algn="l"/>
                <a:tab pos="9450388" algn="l"/>
                <a:tab pos="9899650" algn="l"/>
                <a:tab pos="10348913" algn="l"/>
              </a:tabLst>
            </a:pPr>
            <a:endParaRPr lang="cs-CZ" sz="260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9" name="TextovéPole 7"/>
          <p:cNvSpPr txBox="1">
            <a:spLocks noChangeArrowheads="1"/>
          </p:cNvSpPr>
          <p:nvPr/>
        </p:nvSpPr>
        <p:spPr bwMode="auto">
          <a:xfrm>
            <a:off x="785813" y="4214813"/>
            <a:ext cx="7358062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  <a:latin typeface="Arial Rounded MT Bold"/>
              </a:rPr>
              <a:t>Dog			</a:t>
            </a:r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- </a:t>
            </a:r>
            <a:r>
              <a:rPr lang="en-US" b="1" dirty="0">
                <a:solidFill>
                  <a:schemeClr val="tx1"/>
                </a:solidFill>
                <a:latin typeface="Arial Rounded MT Bold"/>
              </a:rPr>
              <a:t>	</a:t>
            </a:r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time </a:t>
            </a:r>
            <a:r>
              <a:rPr lang="en-US" b="1" dirty="0">
                <a:solidFill>
                  <a:schemeClr val="tx1"/>
                </a:solidFill>
                <a:latin typeface="Arial Rounded MT Bold"/>
              </a:rPr>
              <a:t>to spend with</a:t>
            </a:r>
          </a:p>
          <a:p>
            <a:r>
              <a:rPr lang="en-US" b="1" dirty="0">
                <a:solidFill>
                  <a:schemeClr val="tx1"/>
                </a:solidFill>
                <a:latin typeface="Arial Rounded MT Bold"/>
              </a:rPr>
              <a:t>Mouse			- </a:t>
            </a:r>
            <a:r>
              <a:rPr lang="cs-CZ" b="1" dirty="0" smtClean="0">
                <a:latin typeface="Arial Rounded MT Bold"/>
              </a:rPr>
              <a:t>	</a:t>
            </a:r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food</a:t>
            </a:r>
            <a:endParaRPr lang="en-US" b="1" dirty="0">
              <a:solidFill>
                <a:schemeClr val="tx1"/>
              </a:solidFill>
              <a:latin typeface="Arial Rounded MT Bold"/>
            </a:endParaRPr>
          </a:p>
          <a:p>
            <a:r>
              <a:rPr lang="en-US" b="1" dirty="0">
                <a:solidFill>
                  <a:schemeClr val="tx1"/>
                </a:solidFill>
                <a:latin typeface="Arial Rounded MT Bold"/>
              </a:rPr>
              <a:t>Snake			- 	</a:t>
            </a:r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special </a:t>
            </a:r>
            <a:r>
              <a:rPr lang="en-US" b="1" dirty="0">
                <a:solidFill>
                  <a:schemeClr val="tx1"/>
                </a:solidFill>
                <a:latin typeface="Arial Rounded MT Bold"/>
              </a:rPr>
              <a:t>training</a:t>
            </a:r>
          </a:p>
          <a:p>
            <a:r>
              <a:rPr lang="en-US" b="1" dirty="0">
                <a:solidFill>
                  <a:schemeClr val="tx1"/>
                </a:solidFill>
                <a:latin typeface="Arial Rounded MT Bold"/>
              </a:rPr>
              <a:t>Goldfish		- </a:t>
            </a:r>
            <a:r>
              <a:rPr lang="cs-CZ" b="1" dirty="0" smtClean="0">
                <a:latin typeface="Arial Rounded MT Bold"/>
              </a:rPr>
              <a:t>	</a:t>
            </a:r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going </a:t>
            </a:r>
            <a:r>
              <a:rPr lang="en-US" b="1" dirty="0">
                <a:solidFill>
                  <a:schemeClr val="tx1"/>
                </a:solidFill>
                <a:latin typeface="Arial Rounded MT Bold"/>
              </a:rPr>
              <a:t>for walk</a:t>
            </a:r>
          </a:p>
          <a:p>
            <a:r>
              <a:rPr lang="en-US" b="1" dirty="0">
                <a:solidFill>
                  <a:schemeClr val="tx1"/>
                </a:solidFill>
                <a:latin typeface="Arial Rounded MT Bold"/>
              </a:rPr>
              <a:t>Cat			- </a:t>
            </a:r>
            <a:r>
              <a:rPr lang="cs-CZ" b="1" dirty="0" smtClean="0">
                <a:solidFill>
                  <a:schemeClr val="tx1"/>
                </a:solidFill>
                <a:latin typeface="Arial Rounded MT Bold"/>
              </a:rPr>
              <a:t>	</a:t>
            </a:r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illnesses</a:t>
            </a:r>
            <a:endParaRPr lang="en-US" b="1" dirty="0">
              <a:solidFill>
                <a:schemeClr val="tx1"/>
              </a:solidFill>
              <a:latin typeface="Arial Rounded MT Bold"/>
            </a:endParaRPr>
          </a:p>
          <a:p>
            <a:r>
              <a:rPr lang="en-US" b="1" dirty="0">
                <a:solidFill>
                  <a:schemeClr val="tx1"/>
                </a:solidFill>
                <a:latin typeface="Arial Rounded MT Bold"/>
              </a:rPr>
              <a:t>Turtle 			- 	</a:t>
            </a:r>
            <a:r>
              <a:rPr lang="en-US" b="1" dirty="0" smtClean="0">
                <a:solidFill>
                  <a:schemeClr val="tx1"/>
                </a:solidFill>
                <a:latin typeface="Arial Rounded MT Bold"/>
              </a:rPr>
              <a:t>equipment</a:t>
            </a:r>
            <a:endParaRPr lang="cs-CZ" b="1" dirty="0">
              <a:solidFill>
                <a:schemeClr val="tx1"/>
              </a:solidFill>
              <a:latin typeface="Arial Rounded MT Bold"/>
            </a:endParaRPr>
          </a:p>
          <a:p>
            <a:endParaRPr lang="cs-CZ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13. 10. 2012</a:t>
            </a:r>
            <a:endParaRPr lang="cs-CZ" dirty="0"/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3200" b="1" smtClean="0"/>
              <a:t>Topic: ANIMALS, PETS</a:t>
            </a:r>
            <a:br>
              <a:rPr lang="en-GB" sz="3200" b="1" smtClean="0"/>
            </a:br>
            <a:r>
              <a:rPr lang="en-GB" sz="3200" b="1" smtClean="0"/>
              <a:t>Vocabulary </a:t>
            </a:r>
            <a:r>
              <a:rPr lang="cs-CZ" sz="3200" b="1" smtClean="0"/>
              <a:t>bank: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84188" y="1411288"/>
            <a:ext cx="4014787" cy="4916487"/>
          </a:xfrm>
          <a:gradFill rotWithShape="0">
            <a:gsLst>
              <a:gs pos="0">
                <a:srgbClr val="0000FF"/>
              </a:gs>
              <a:gs pos="100000">
                <a:srgbClr val="E6E6FF">
                  <a:alpha val="50000"/>
                </a:srgbClr>
              </a:gs>
            </a:gsLst>
            <a:path path="shape">
              <a:fillToRect l="50000" t="50000" r="50000" b="50000"/>
            </a:path>
          </a:gradFill>
        </p:spPr>
        <p:txBody>
          <a:bodyPr>
            <a:normAutofit/>
          </a:bodyPr>
          <a:lstStyle/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wilderness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natural habitat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endangered species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to treat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to experiment on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to suffer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to roam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animal conservation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unnatural conditions</a:t>
            </a:r>
          </a:p>
          <a:p>
            <a:pPr eaLnBrk="1" hangingPunct="1">
              <a:lnSpc>
                <a:spcPct val="100000"/>
              </a:lnSpc>
              <a:buFont typeface="Times New Roman" pitchFamily="18" charset="0"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GB" sz="2400" b="1" dirty="0" smtClean="0">
                <a:latin typeface="Arial Rounded MT Bold" pitchFamily="34" charset="0"/>
              </a:rPr>
              <a:t>regulations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7740650" y="179388"/>
            <a:ext cx="900113" cy="539750"/>
          </a:xfrm>
          <a:prstGeom prst="rect">
            <a:avLst/>
          </a:prstGeom>
          <a:solidFill>
            <a:srgbClr val="280099"/>
          </a:solidFill>
          <a:ln w="9360">
            <a:solidFill>
              <a:srgbClr val="000000"/>
            </a:solidFill>
            <a:round/>
            <a:headEnd/>
            <a:tailEnd/>
          </a:ln>
          <a:effectLst>
            <a:outerShdw dist="152735" dir="2700000" algn="ctr" rotWithShape="0">
              <a:srgbClr val="DC2300"/>
            </a:outerShdw>
          </a:effectLst>
        </p:spPr>
        <p:txBody>
          <a:bodyPr wrap="none" lIns="90000" tIns="45000" rIns="90000" bIns="45000" anchor="ctr"/>
          <a:lstStyle/>
          <a:p>
            <a:pPr algn="ctr">
              <a:buFont typeface="Times New Roman" pitchFamily="16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cs-CZ">
                <a:solidFill>
                  <a:srgbClr val="FFFFFF"/>
                </a:solidFill>
                <a:latin typeface="Arial" charset="0"/>
                <a:cs typeface="Lucida Sans Unicode" charset="0"/>
              </a:rPr>
              <a:t>B2</a:t>
            </a:r>
          </a:p>
        </p:txBody>
      </p:sp>
      <p:sp>
        <p:nvSpPr>
          <p:cNvPr id="9222" name="Text Box 4"/>
          <p:cNvSpPr txBox="1">
            <a:spLocks noChangeArrowheads="1"/>
          </p:cNvSpPr>
          <p:nvPr/>
        </p:nvSpPr>
        <p:spPr bwMode="auto">
          <a:xfrm>
            <a:off x="4774656" y="1433742"/>
            <a:ext cx="4014787" cy="4916487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FF0000">
                  <a:alpha val="64998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5000" rIns="90000" bIns="4500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bg1"/>
                </a:solidFill>
                <a:latin typeface="Arial" pitchFamily="34" charset="0"/>
                <a:cs typeface="Lucida Sans Unicode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fur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to spoil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attitude t</a:t>
            </a:r>
            <a:r>
              <a:rPr lang="cs-CZ" sz="2400" b="1" dirty="0" smtClean="0">
                <a:solidFill>
                  <a:srgbClr val="000000"/>
                </a:solidFill>
                <a:latin typeface="Arial Rounded MT Bold" pitchFamily="34" charset="0"/>
              </a:rPr>
              <a:t>o</a:t>
            </a:r>
            <a:endParaRPr lang="cs-CZ" sz="2400" b="1" dirty="0">
              <a:solidFill>
                <a:srgbClr val="000000"/>
              </a:solidFill>
              <a:latin typeface="Arial Rounded MT Bold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cage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pet shop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assistant dog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circus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train, training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to keep</a:t>
            </a:r>
          </a:p>
          <a:p>
            <a:pPr eaLnBrk="1" hangingPunct="1">
              <a:lnSpc>
                <a:spcPct val="100000"/>
              </a:lnSpc>
              <a:spcBef>
                <a:spcPts val="576"/>
              </a:spcBef>
            </a:pPr>
            <a:r>
              <a:rPr lang="en-GB" sz="2400" b="1" dirty="0" smtClean="0">
                <a:solidFill>
                  <a:srgbClr val="000000"/>
                </a:solidFill>
                <a:latin typeface="Arial Rounded MT Bold" pitchFamily="34" charset="0"/>
              </a:rPr>
              <a:t>to hunt for</a:t>
            </a:r>
            <a:endParaRPr lang="en-GB" sz="2400" b="1" dirty="0">
              <a:solidFill>
                <a:srgbClr val="000000"/>
              </a:solidFill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26273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cs-CZ" dirty="0" smtClean="0"/>
              <a:t>13. </a:t>
            </a:r>
            <a:r>
              <a:rPr lang="cs-CZ" smtClean="0"/>
              <a:t>10. 2012</a:t>
            </a:r>
            <a:endParaRPr lang="cs-CZ" dirty="0"/>
          </a:p>
        </p:txBody>
      </p:sp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30188"/>
            <a:ext cx="8228013" cy="1231900"/>
          </a:xfrm>
        </p:spPr>
        <p:txBody>
          <a:bodyPr/>
          <a:lstStyle/>
          <a:p>
            <a:pPr eaLnBrk="1" hangingPunct="1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cs-CZ" sz="3200" b="1" dirty="0" smtClean="0"/>
              <a:t>Zdroje: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8013" cy="4614863"/>
          </a:xfrm>
        </p:spPr>
        <p:txBody>
          <a:bodyPr/>
          <a:lstStyle/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cs-CZ" sz="2400" dirty="0">
                <a:solidFill>
                  <a:srgbClr val="CCCCFF"/>
                </a:solidFill>
                <a:hlinkClick r:id="rId3"/>
              </a:rPr>
              <a:t>http://office.microsoft.com/cs-cz/images/results.aspx?qu=pets&amp;ex=1&amp;origin=FX010132103#ai:MP900316840|</a:t>
            </a:r>
            <a:endParaRPr lang="cs-CZ" sz="2400" dirty="0">
              <a:solidFill>
                <a:srgbClr val="CCCCFF"/>
              </a:solidFill>
            </a:endParaRPr>
          </a:p>
          <a:p>
            <a:pPr marL="684213" indent="-682625">
              <a:buSzPct val="45000"/>
              <a:buFont typeface="Wingdings" pitchFamily="2" charset="2"/>
              <a:buChar char=""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r>
              <a:rPr lang="cs-CZ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http://office.microsoft.com/cs-cz/images/results.aspx?qu=wild+animals&amp;ex=1#ai:MP900425298|</a:t>
            </a:r>
          </a:p>
          <a:p>
            <a:pPr marL="684213" indent="-682625" eaLnBrk="1" hangingPunct="1">
              <a:buClrTx/>
              <a:buSzTx/>
              <a:buFontTx/>
              <a:buNone/>
              <a:tabLst>
                <a:tab pos="6842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</a:pPr>
            <a:endParaRPr lang="cs-CZ" sz="2400" dirty="0" smtClean="0">
              <a:solidFill>
                <a:srgbClr val="CCCC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7774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</TotalTime>
  <Words>417</Words>
  <Application>Microsoft Office PowerPoint</Application>
  <PresentationFormat>Předvádění na obrazovce (4:3)</PresentationFormat>
  <Paragraphs>89</Paragraphs>
  <Slides>8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5" baseType="lpstr">
      <vt:lpstr>Arial</vt:lpstr>
      <vt:lpstr>Arial Rounded MT Bold</vt:lpstr>
      <vt:lpstr>Calibri</vt:lpstr>
      <vt:lpstr>Lucida Sans Unicode</vt:lpstr>
      <vt:lpstr>Times New Roman</vt:lpstr>
      <vt:lpstr>Wingdings</vt:lpstr>
      <vt:lpstr>Motiv systému Office</vt:lpstr>
      <vt:lpstr>Zvířata (animals, pets) B2</vt:lpstr>
      <vt:lpstr>Topic: ANIMALS, PETS Part 1: Questions</vt:lpstr>
      <vt:lpstr>Topic: ANIMALS, PETS Part 1: Questions</vt:lpstr>
      <vt:lpstr>Topic: ANIMALS, PETS Part 2: Task 1: Compare and contrast the photos in detail   and consider the following points</vt:lpstr>
      <vt:lpstr>Topic: ANIMALS, PETS Part 2: Task 2: Express and justify your opinion on the         following statements:</vt:lpstr>
      <vt:lpstr>Topic: ANIMALS, PETS Part 4: Role-play</vt:lpstr>
      <vt:lpstr>Topic: ANIMALS, PETS Vocabulary bank:</vt:lpstr>
      <vt:lpstr>Zdroje: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Mikláš, Michal</cp:lastModifiedBy>
  <cp:revision>42</cp:revision>
  <dcterms:created xsi:type="dcterms:W3CDTF">2012-06-18T15:15:37Z</dcterms:created>
  <dcterms:modified xsi:type="dcterms:W3CDTF">2013-08-27T09:24:49Z</dcterms:modified>
</cp:coreProperties>
</file>