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BD8A3-0DFD-4147-9350-65B563B0FB87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92AFD-D093-4B11-B4C7-06D3DDB79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20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AE86D53-35AB-4DDF-AA70-31AB908438F6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06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1ACE423-D423-4D8B-BA97-4461ECD171BF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154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4F07FE9-60ED-406D-8ACF-9206EE7429B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9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93A63D-71EE-4114-9F86-6B5141FCF15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33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ACBDC47-499A-4A91-8D07-2E739E9F809A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54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2DB8F84-1B74-432F-9932-F3F84A5AA221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893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614B56B6-D043-4108-92A2-F61BC9E7590F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3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meals&amp;ex=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en-GB" sz="3600" b="1" dirty="0"/>
              <a:t>J</a:t>
            </a:r>
            <a:r>
              <a:rPr lang="cs-CZ" sz="3600" b="1" dirty="0" err="1"/>
              <a:t>ídlo</a:t>
            </a:r>
            <a:r>
              <a:rPr lang="cs-CZ" sz="3600" b="1" dirty="0"/>
              <a:t> </a:t>
            </a:r>
            <a:r>
              <a:rPr lang="en-GB" sz="3600" b="1" dirty="0"/>
              <a:t>(Food, Meals</a:t>
            </a:r>
            <a:r>
              <a:rPr lang="cs-CZ" sz="3600" b="1" dirty="0"/>
              <a:t>) </a:t>
            </a:r>
            <a:r>
              <a:rPr lang="cs-CZ" sz="3600" b="1" dirty="0" smtClean="0"/>
              <a:t>B2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963046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 </a:t>
                      </a:r>
                      <a:r>
                        <a:rPr lang="cs-CZ" sz="1800" b="1" smtClean="0"/>
                        <a:t>Angličtina: ústní zkouška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1. 11.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noProof="0" dirty="0" smtClean="0"/>
                        <a:t>septima</a:t>
                      </a:r>
                      <a:r>
                        <a:rPr lang="en-US" baseline="0" dirty="0" smtClean="0"/>
                        <a:t>, </a:t>
                      </a:r>
                      <a:r>
                        <a:rPr lang="cs-CZ" baseline="0" noProof="0" dirty="0" smtClean="0"/>
                        <a:t>oktáva, </a:t>
                      </a:r>
                      <a:r>
                        <a:rPr lang="cs-CZ" baseline="0" dirty="0" smtClean="0"/>
                        <a:t>úroveň B2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Vhodné jako doplněk k ústní části</a:t>
                      </a:r>
                      <a:r>
                        <a:rPr lang="cs-CZ" baseline="0" dirty="0" smtClean="0"/>
                        <a:t> MZ – praktická forma nácviku částí 1, 2 a 4 zadání maturitního úkolu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Pomáhá</a:t>
                      </a:r>
                      <a:r>
                        <a:rPr lang="cs-CZ" baseline="0" dirty="0" smtClean="0"/>
                        <a:t> nacvičit a upevnit strategie nutné ke zvládnutí ústní MZ a poskytuje podpůrnou slovní zásobu k tématu a vhodné komunikační obraty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Jiřina </a:t>
                      </a:r>
                      <a:r>
                        <a:rPr lang="cs-CZ" dirty="0" err="1" smtClean="0"/>
                        <a:t>Juříčková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VY_22_INOVACE_03_AJUR23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Food, Meals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11163" y="1979613"/>
            <a:ext cx="8228012" cy="4164012"/>
          </a:xfrm>
          <a:ln w="108000">
            <a:solidFill>
              <a:srgbClr val="800000"/>
            </a:solidFill>
            <a:prstDash val="dashDot"/>
          </a:ln>
        </p:spPr>
        <p:txBody>
          <a:bodyPr lIns="144000" tIns="99000" rIns="144000" bIns="99000">
            <a:normAutofit/>
          </a:bodyPr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What does a healthy diet mean in your opinion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Would you say that you have a healthy diet</a:t>
            </a:r>
            <a:r>
              <a:rPr lang="en-GB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What could you do to improve your diet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What are the two meanings of the word “diet”</a:t>
            </a:r>
            <a:r>
              <a:rPr lang="cs-CZ" sz="2800" dirty="0" smtClean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Food, Meals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979613"/>
            <a:ext cx="8228013" cy="3779837"/>
          </a:xfrm>
          <a:ln w="72000">
            <a:solidFill>
              <a:srgbClr val="800000"/>
            </a:solidFill>
            <a:prstDash val="dashDot"/>
          </a:ln>
        </p:spPr>
        <p:txBody>
          <a:bodyPr lIns="126000" tIns="81000" rIns="126000" bIns="81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What are the best ways of cooking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dirty="0" smtClean="0">
                <a:latin typeface="Arial Rounded MT Bold"/>
              </a:rPr>
              <a:t>How often do you eat out</a:t>
            </a:r>
            <a:r>
              <a:rPr lang="cs-CZ" sz="2800" dirty="0" smtClean="0"/>
              <a:t>?</a:t>
            </a:r>
            <a:r>
              <a:rPr lang="en-US" sz="2800" dirty="0" smtClean="0"/>
              <a:t> </a:t>
            </a:r>
            <a:r>
              <a:rPr lang="en-US" sz="2800" b="1" dirty="0" smtClean="0"/>
              <a:t>On what occasions</a:t>
            </a:r>
            <a:r>
              <a:rPr lang="en-US" sz="2800" dirty="0" smtClean="0"/>
              <a:t>?</a:t>
            </a:r>
            <a:endParaRPr lang="cs-CZ" sz="2800" dirty="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b="1" dirty="0" smtClean="0">
                <a:latin typeface="Arial Rounded MT Bold"/>
              </a:rPr>
              <a:t>What meals can you prepare</a:t>
            </a:r>
            <a:r>
              <a:rPr lang="en-US" sz="2800" dirty="0" smtClean="0"/>
              <a:t>? </a:t>
            </a:r>
            <a:r>
              <a:rPr lang="en-US" sz="2800" b="1" dirty="0" smtClean="0"/>
              <a:t>Which one is your </a:t>
            </a:r>
            <a:r>
              <a:rPr lang="en-GB" sz="2800" b="1" dirty="0" smtClean="0"/>
              <a:t>favourite</a:t>
            </a:r>
            <a:r>
              <a:rPr lang="en-US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b="1" dirty="0" smtClean="0">
                <a:latin typeface="Arial Rounded MT Bold"/>
              </a:rPr>
              <a:t>Do you prepare traditional Czech cuisine at home</a:t>
            </a:r>
            <a:r>
              <a:rPr lang="en-US" sz="2800" dirty="0" smtClean="0"/>
              <a:t>?</a:t>
            </a:r>
            <a:endParaRPr lang="cs-CZ" sz="2800" dirty="0" smtClean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dědečci,fotografie,jídla,lidé,muži,oslavy,potraviny,rodiny,sušenky,svátky,táhnutí,Vánoce,vánoční bonbóny,vnoučata,žen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46"/>
            <a:ext cx="33813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8013" cy="1457325"/>
          </a:xfrm>
        </p:spPr>
        <p:txBody>
          <a:bodyPr/>
          <a:lstStyle/>
          <a:p>
            <a:pPr eaLnBrk="1" hangingPunct="1"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9563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Food, Meals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</a:t>
            </a:r>
            <a:r>
              <a:rPr lang="cs-CZ" sz="3200" b="1" dirty="0" smtClean="0"/>
              <a:t> 1: </a:t>
            </a:r>
            <a:r>
              <a:rPr lang="en-GB" sz="2600" b="1" dirty="0" smtClean="0"/>
              <a:t>Compare</a:t>
            </a:r>
            <a:r>
              <a:rPr lang="en-GB" sz="2400" b="1" dirty="0" smtClean="0"/>
              <a:t> and contrast the photos in detail   and consider the following points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76056" y="1988841"/>
            <a:ext cx="3644900" cy="3131988"/>
          </a:xfrm>
          <a:ln w="36000">
            <a:solidFill>
              <a:srgbClr val="2300DC"/>
            </a:solidFill>
          </a:ln>
        </p:spPr>
        <p:txBody>
          <a:bodyPr lIns="108000" tIns="63000" rIns="108000" bIns="63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Place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600" dirty="0" smtClean="0"/>
              <a:t>Occasion</a:t>
            </a:r>
            <a:endParaRPr lang="cs-CZ" sz="2600" dirty="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Food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Atmosphere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People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Other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pic>
        <p:nvPicPr>
          <p:cNvPr id="9" name="Picture 9" descr="chlapci,děti,dívky,fotografie,jídla,lidé,matky,muži,otcové,pikniky,potraviny,rodiče,rodiny,stolování,volný čas,výlety,žen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25" y="3786188"/>
            <a:ext cx="2809875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8013" cy="1489075"/>
          </a:xfrm>
        </p:spPr>
        <p:txBody>
          <a:bodyPr/>
          <a:lstStyle/>
          <a:p>
            <a:pPr eaLnBrk="1" hangingPunct="1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Food Meals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 2: </a:t>
            </a:r>
            <a:r>
              <a:rPr lang="en-GB" sz="2600" b="1" dirty="0" smtClean="0"/>
              <a:t>Express and justify your opinion on the 					   following statements: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857375"/>
            <a:ext cx="8228013" cy="4122738"/>
          </a:xfrm>
          <a:gradFill rotWithShape="0">
            <a:gsLst>
              <a:gs pos="0">
                <a:srgbClr val="FFFFFF"/>
              </a:gs>
              <a:gs pos="100000">
                <a:srgbClr val="E6FF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8000"/>
            </a:solidFill>
            <a:prstDash val="sysDot"/>
          </a:ln>
        </p:spPr>
        <p:txBody>
          <a:bodyPr/>
          <a:lstStyle/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dirty="0" smtClean="0">
                <a:latin typeface="Arial Rounded MT Bold"/>
              </a:rPr>
              <a:t>We should eat a lot of different types of food</a:t>
            </a:r>
            <a:r>
              <a:rPr lang="cs-CZ" sz="2600" dirty="0" smtClean="0"/>
              <a:t>.</a:t>
            </a:r>
            <a:r>
              <a:rPr lang="en-US" sz="2600" dirty="0" smtClean="0"/>
              <a:t> </a:t>
            </a:r>
            <a:r>
              <a:rPr lang="en-US" sz="2800" b="1" dirty="0" smtClean="0">
                <a:latin typeface="Arial Rounded MT Bold"/>
              </a:rPr>
              <a:t>We should not avoid sugar and fat</a:t>
            </a:r>
            <a:r>
              <a:rPr lang="en-US" sz="2600" b="1" dirty="0" smtClean="0"/>
              <a:t>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dirty="0" smtClean="0">
                <a:latin typeface="Arial Rounded MT Bold"/>
              </a:rPr>
              <a:t>A balanced diet is important for health and fitness.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dirty="0" smtClean="0">
                <a:latin typeface="Arial Rounded MT Bold"/>
              </a:rPr>
              <a:t>Our eating habits have changed a lot over the last  20 years</a:t>
            </a:r>
            <a:r>
              <a:rPr lang="cs-CZ" sz="2600" dirty="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cs-CZ" sz="2600" dirty="0" smtClean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785786" y="4214818"/>
            <a:ext cx="7358114" cy="157163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Food, Meals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Part 4: Role-play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14374" y="1412776"/>
            <a:ext cx="7559675" cy="2516289"/>
          </a:xfrm>
          <a:prstGeom prst="rect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 lIns="108000" tIns="63000" rIns="108000" bIns="63000"/>
          <a:lstStyle/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 smtClean="0">
                <a:latin typeface="Arial Rounded MT Bold"/>
              </a:rPr>
              <a:t>You are </a:t>
            </a:r>
            <a:r>
              <a:rPr lang="en-GB" sz="2400" dirty="0" smtClean="0">
                <a:latin typeface="Arial Rounded MT Bold"/>
              </a:rPr>
              <a:t>organising</a:t>
            </a:r>
            <a:r>
              <a:rPr lang="en-US" sz="2400" dirty="0" smtClean="0">
                <a:latin typeface="Arial Rounded MT Bold"/>
              </a:rPr>
              <a:t> a party for a group of small children and you also want to prepare some meals. You have to decide what kind of food and drinks would be </a:t>
            </a:r>
            <a:r>
              <a:rPr lang="cs-CZ" sz="2400" dirty="0" err="1" smtClean="0">
                <a:latin typeface="Arial Rounded MT Bold"/>
              </a:rPr>
              <a:t>the</a:t>
            </a:r>
            <a:r>
              <a:rPr lang="cs-CZ" sz="2400" smtClean="0">
                <a:latin typeface="Arial Rounded MT Bold"/>
              </a:rPr>
              <a:t> </a:t>
            </a:r>
            <a:r>
              <a:rPr lang="en-US" sz="2400" smtClean="0">
                <a:latin typeface="Arial Rounded MT Bold"/>
              </a:rPr>
              <a:t>most </a:t>
            </a:r>
            <a:r>
              <a:rPr lang="en-US" sz="2400" dirty="0" smtClean="0">
                <a:latin typeface="Arial Rounded MT Bold"/>
              </a:rPr>
              <a:t>suitable. You also have to plan what to buy, who is going to buy it and where.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 smtClean="0">
                <a:latin typeface="Arial Rounded MT Bold"/>
              </a:rPr>
              <a:t>The following ideas may help you.</a:t>
            </a:r>
          </a:p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783074" y="4048987"/>
            <a:ext cx="7461250" cy="2085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365250" indent="-1360488" hangingPunct="1">
              <a:lnSpc>
                <a:spcPct val="100000"/>
              </a:lnSpc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endParaRPr lang="cs-CZ" sz="2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9" name="TextovéPole 7"/>
          <p:cNvSpPr txBox="1">
            <a:spLocks noChangeArrowheads="1"/>
          </p:cNvSpPr>
          <p:nvPr/>
        </p:nvSpPr>
        <p:spPr bwMode="auto">
          <a:xfrm>
            <a:off x="783074" y="4214818"/>
            <a:ext cx="735806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Cold meals     x     Hot meals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</a:p>
          <a:p>
            <a:r>
              <a:rPr lang="en-US" b="1" dirty="0" smtClean="0">
                <a:latin typeface="Arial Rounded MT Bold"/>
              </a:rPr>
              <a:t>Soft drinks (still     x      fizzy)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  <a:endParaRPr lang="en-US" b="1" dirty="0" smtClean="0">
              <a:solidFill>
                <a:schemeClr val="tx1"/>
              </a:solidFill>
              <a:latin typeface="Arial Rounded MT Bold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Home made food     x      bought from a supermarket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Catering company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Sweets     x     Snacks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Topic: Food, Meals</a:t>
            </a:r>
            <a:br>
              <a:rPr lang="en-GB" sz="3200" b="1" dirty="0" smtClean="0"/>
            </a:br>
            <a:r>
              <a:rPr lang="en-GB" sz="3200" b="1" dirty="0" smtClean="0"/>
              <a:t>Vocabulary </a:t>
            </a:r>
            <a:r>
              <a:rPr lang="cs-CZ" sz="3200" b="1" dirty="0" smtClean="0"/>
              <a:t>bank: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4188" y="1411288"/>
            <a:ext cx="4014787" cy="4916487"/>
          </a:xfrm>
          <a:gradFill rotWithShape="0">
            <a:gsLst>
              <a:gs pos="0">
                <a:srgbClr val="0000FF"/>
              </a:gs>
              <a:gs pos="100000">
                <a:srgbClr val="E6E6FF">
                  <a:alpha val="50000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healthy diet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carbohydrates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proteins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vitamins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fat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fibre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stew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steam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lentils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allergy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4774656" y="1433742"/>
            <a:ext cx="4014787" cy="491648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0000">
                  <a:alpha val="64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balanced diet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eating habits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 Rounded MT Bold" pitchFamily="34" charset="0"/>
              </a:rPr>
              <a:t>home made food</a:t>
            </a:r>
            <a:endParaRPr lang="cs-CZ" sz="2400" b="1" dirty="0">
              <a:solidFill>
                <a:srgbClr val="000000"/>
              </a:solidFill>
              <a:latin typeface="Arial Rounded MT Bold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junk food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eat out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be on a diet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read meat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high in salt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organically grown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become vegetarian</a:t>
            </a:r>
            <a:endParaRPr lang="en-GB" sz="24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627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1. 11</a:t>
            </a:r>
            <a:r>
              <a:rPr lang="cs-CZ" dirty="0" smtClean="0"/>
              <a:t>. 2012</a:t>
            </a:r>
            <a:endParaRPr lang="cs-CZ" dirty="0"/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smtClean="0"/>
              <a:t>Zdroje: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614863"/>
          </a:xfrm>
        </p:spPr>
        <p:txBody>
          <a:bodyPr/>
          <a:lstStyle/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GB" sz="2400" dirty="0" smtClean="0">
                <a:solidFill>
                  <a:srgbClr val="CCCCFF"/>
                </a:solidFill>
                <a:hlinkClick r:id="rId3"/>
              </a:rPr>
              <a:t>http://office.microsoft.com/cs-cz/images/results.aspx?qu=meals&amp;ex=1#ai:MP900422641|</a:t>
            </a:r>
            <a:endParaRPr lang="en-GB" sz="2400" dirty="0" smtClean="0">
              <a:solidFill>
                <a:srgbClr val="CCCCFF"/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http://office.microsoft.com/cs-cz/images/results.aspx?qu=meals&amp;ex=1#ai:MP900422789</a:t>
            </a: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|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8377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416</Words>
  <Application>Microsoft Office PowerPoint</Application>
  <PresentationFormat>Předvádění na obrazovce (4:3)</PresentationFormat>
  <Paragraphs>89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Arial Rounded MT Bold</vt:lpstr>
      <vt:lpstr>Calibri</vt:lpstr>
      <vt:lpstr>Lucida Sans Unicode</vt:lpstr>
      <vt:lpstr>Times New Roman</vt:lpstr>
      <vt:lpstr>Wingdings</vt:lpstr>
      <vt:lpstr>Motiv systému Office</vt:lpstr>
      <vt:lpstr>Jídlo (Food, Meals) B2</vt:lpstr>
      <vt:lpstr>Topic: Food, Meals Part 1: Questions</vt:lpstr>
      <vt:lpstr>Topic: Food, Meals Part 1: Questions</vt:lpstr>
      <vt:lpstr>Topic: Food, Meals Part 2: Task 1: Compare and contrast the photos in detail   and consider the following points</vt:lpstr>
      <vt:lpstr>Topic: Food Meals Part 2: Task 2: Express and justify your opinion on the         following statements:</vt:lpstr>
      <vt:lpstr>Topic: Food, Meals Part 4: Role-play</vt:lpstr>
      <vt:lpstr>Topic: Food, Meals Vocabulary bank:</vt:lpstr>
      <vt:lpstr>Zdroje: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58</cp:revision>
  <dcterms:created xsi:type="dcterms:W3CDTF">2012-06-18T15:15:37Z</dcterms:created>
  <dcterms:modified xsi:type="dcterms:W3CDTF">2013-08-27T09:33:39Z</dcterms:modified>
</cp:coreProperties>
</file>