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0BD8A3-0DFD-4147-9350-65B563B0FB87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992AFD-D093-4B11-B4C7-06D3DDB79AA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8209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DAE86D53-35AB-4DDF-AA70-31AB908438F6}" type="slidenum">
              <a:rPr lang="cs-CZ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</a:t>
            </a:fld>
            <a:endParaRPr lang="cs-CZ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3315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B1ACE423-D423-4D8B-BA97-4461ECD171BF}" type="slidenum">
              <a:rPr lang="cs-CZ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3</a:t>
            </a:fld>
            <a:endParaRPr lang="cs-CZ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14F07FE9-60ED-406D-8ACF-9206EE7429B0}" type="slidenum">
              <a:rPr lang="cs-CZ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4</a:t>
            </a:fld>
            <a:endParaRPr lang="cs-CZ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5363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E793A63D-71EE-4114-9F86-6B5141FCF150}" type="slidenum">
              <a:rPr lang="cs-CZ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5</a:t>
            </a:fld>
            <a:endParaRPr lang="cs-CZ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6387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FACBDC47-499A-4A91-8D07-2E739E9F809A}" type="slidenum">
              <a:rPr lang="cs-CZ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6</a:t>
            </a:fld>
            <a:endParaRPr lang="cs-CZ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7411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52DB8F84-1B74-432F-9932-F3F84A5AA221}" type="slidenum">
              <a:rPr lang="cs-CZ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7</a:t>
            </a:fld>
            <a:endParaRPr 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614B56B6-D043-4108-92A2-F61BC9E7590F}" type="slidenum">
              <a:rPr lang="cs-CZ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8</a:t>
            </a:fld>
            <a:endParaRPr 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24.8.2013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cs-cz/images/results.aspx?qu=environment&amp;ex=1&amp;origin=FX010132103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cs-cz/images/results.aspx?qu=environment&amp;ex=1&amp;origin=FX010132103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cs-CZ" sz="2800" dirty="0"/>
              <a:t>Životní prostředí</a:t>
            </a:r>
            <a:r>
              <a:rPr lang="en-GB" sz="2800" dirty="0"/>
              <a:t> (Environment</a:t>
            </a:r>
            <a:r>
              <a:rPr lang="cs-CZ" sz="2800" dirty="0"/>
              <a:t>) B2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8749613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Angličtina: Maturitní ústní zkouška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2. </a:t>
                      </a:r>
                      <a:r>
                        <a:rPr lang="cs-CZ" dirty="0" smtClean="0"/>
                        <a:t>11.</a:t>
                      </a:r>
                      <a:r>
                        <a:rPr lang="cs-CZ" baseline="0" dirty="0" smtClean="0"/>
                        <a:t>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4.,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noProof="0" dirty="0" smtClean="0"/>
                        <a:t>septima</a:t>
                      </a:r>
                      <a:r>
                        <a:rPr lang="en-US" baseline="0" dirty="0" smtClean="0"/>
                        <a:t>, </a:t>
                      </a:r>
                      <a:r>
                        <a:rPr lang="cs-CZ" baseline="0" noProof="0" dirty="0" smtClean="0"/>
                        <a:t>oktáva, </a:t>
                      </a:r>
                      <a:r>
                        <a:rPr lang="cs-CZ" baseline="0" dirty="0" smtClean="0"/>
                        <a:t>úroveň B2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Vhodné jako doplněk k ústní části</a:t>
                      </a:r>
                      <a:r>
                        <a:rPr lang="cs-CZ" baseline="0" dirty="0" smtClean="0"/>
                        <a:t> MZ – praktická forma nácviku částí 1, 2 a 4 zadání maturitního úkolu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Pomáhá</a:t>
                      </a:r>
                      <a:r>
                        <a:rPr lang="cs-CZ" baseline="0" dirty="0" smtClean="0"/>
                        <a:t> nacvičit a upevnit strategie nutné ke zvládnutí ústní MZ a poskytuje podpůrnou slovní zásobu k tématu a vhodné komunikační obraty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Tomáš Kolenovský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Lucida Sans Unicode" pitchFamily="34" charset="0"/>
                        </a:rPr>
                        <a:t>VY_22_INOVACE_03_AKLN10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1"/>
          <p:cNvSpPr>
            <a:spLocks noChangeArrowheads="1"/>
          </p:cNvSpPr>
          <p:nvPr/>
        </p:nvSpPr>
        <p:spPr bwMode="auto">
          <a:xfrm>
            <a:off x="685800" y="1773238"/>
            <a:ext cx="7772400" cy="566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30188"/>
            <a:ext cx="8228013" cy="1231900"/>
          </a:xfrm>
        </p:spPr>
        <p:txBody>
          <a:bodyPr/>
          <a:lstStyle/>
          <a:p>
            <a:pPr algn="l"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 dirty="0" smtClean="0"/>
              <a:t>Topic</a:t>
            </a:r>
            <a:r>
              <a:rPr lang="cs-CZ" sz="3200" b="1" dirty="0" smtClean="0"/>
              <a:t>: </a:t>
            </a:r>
            <a:r>
              <a:rPr lang="en-US" sz="3200" b="1" dirty="0" smtClean="0"/>
              <a:t>ENVIRONMENT</a:t>
            </a:r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200" b="1" dirty="0" smtClean="0"/>
              <a:t>Part 1: </a:t>
            </a:r>
            <a:r>
              <a:rPr lang="en-GB" sz="3200" b="1" dirty="0" smtClean="0"/>
              <a:t>Questions</a:t>
            </a:r>
          </a:p>
        </p:txBody>
      </p:sp>
      <p:sp>
        <p:nvSpPr>
          <p:cNvPr id="4101" name="Text Box 3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7920038" y="360363"/>
            <a:ext cx="900112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  <p:sp>
        <p:nvSpPr>
          <p:cNvPr id="410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11560" y="1979613"/>
            <a:ext cx="8027614" cy="4164012"/>
          </a:xfrm>
          <a:ln w="57150">
            <a:solidFill>
              <a:srgbClr val="800000"/>
            </a:solidFill>
            <a:prstDash val="dashDot"/>
          </a:ln>
        </p:spPr>
        <p:txBody>
          <a:bodyPr lIns="144000" tIns="99000" rIns="144000" bIns="99000">
            <a:normAutofit/>
          </a:bodyPr>
          <a:lstStyle/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dirty="0" smtClean="0"/>
              <a:t>Why do you think it is important to protect the environment</a:t>
            </a:r>
            <a:r>
              <a:rPr lang="cs-CZ" sz="2800" dirty="0" smtClean="0"/>
              <a:t>?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dirty="0" smtClean="0"/>
              <a:t>What are the benefits of public transport? What are the drawbacks to it?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dirty="0" smtClean="0"/>
              <a:t>What recycling facilities are there in your town</a:t>
            </a:r>
            <a:r>
              <a:rPr lang="cs-CZ" sz="2800" dirty="0" smtClean="0"/>
              <a:t>?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dirty="0" smtClean="0"/>
              <a:t>What could you do personally to protect local environment</a:t>
            </a:r>
            <a:r>
              <a:rPr lang="cs-CZ" sz="2800" dirty="0" smtClean="0"/>
              <a:t>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pPr algn="l"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 dirty="0" smtClean="0"/>
              <a:t>Topic</a:t>
            </a:r>
            <a:r>
              <a:rPr lang="cs-CZ" sz="3200" b="1" dirty="0" smtClean="0"/>
              <a:t>: </a:t>
            </a:r>
            <a:r>
              <a:rPr lang="en-US" sz="3200" b="1" dirty="0" smtClean="0"/>
              <a:t>ENVIRONMENT</a:t>
            </a:r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200" b="1" dirty="0" smtClean="0"/>
              <a:t>Part 1: </a:t>
            </a:r>
            <a:r>
              <a:rPr lang="en-GB" sz="3200" b="1" dirty="0" smtClean="0"/>
              <a:t>Questions</a:t>
            </a: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561" y="1979613"/>
            <a:ext cx="8064896" cy="3779837"/>
          </a:xfrm>
          <a:ln w="57150">
            <a:solidFill>
              <a:srgbClr val="800000"/>
            </a:solidFill>
            <a:prstDash val="dashDot"/>
          </a:ln>
        </p:spPr>
        <p:txBody>
          <a:bodyPr lIns="126000" tIns="81000" rIns="126000" bIns="81000"/>
          <a:lstStyle/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dirty="0" smtClean="0"/>
              <a:t>What are the causes and effects of global warming</a:t>
            </a:r>
            <a:r>
              <a:rPr lang="cs-CZ" sz="2800" dirty="0" smtClean="0"/>
              <a:t>?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dirty="0" smtClean="0"/>
              <a:t>What is the greenhouse effect</a:t>
            </a:r>
            <a:r>
              <a:rPr lang="cs-CZ" sz="2800" dirty="0" smtClean="0"/>
              <a:t>?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US" sz="2800" dirty="0" smtClean="0"/>
              <a:t>What are the main environmental problems in your region?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US" sz="2800" dirty="0" smtClean="0"/>
              <a:t>What do you think the world will be like in 100 years?</a:t>
            </a:r>
            <a:endParaRPr lang="cs-CZ" sz="2800" dirty="0" smtClean="0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7920038" y="360363"/>
            <a:ext cx="900112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415" y="3573016"/>
            <a:ext cx="3095625" cy="309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8013" cy="1457325"/>
          </a:xfrm>
        </p:spPr>
        <p:txBody>
          <a:bodyPr/>
          <a:lstStyle/>
          <a:p>
            <a:pPr algn="l" eaLnBrk="1" hangingPunct="1"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9563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</a:pPr>
            <a:r>
              <a:rPr lang="en-GB" sz="3200" b="1" dirty="0" smtClean="0"/>
              <a:t>Topic</a:t>
            </a:r>
            <a:r>
              <a:rPr lang="cs-CZ" sz="3200" b="1" dirty="0" smtClean="0"/>
              <a:t>: </a:t>
            </a:r>
            <a:r>
              <a:rPr lang="en-US" sz="3200" b="1" dirty="0" smtClean="0"/>
              <a:t>ENVIRONMENT</a:t>
            </a:r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200" b="1" dirty="0" smtClean="0"/>
              <a:t>Part 2: </a:t>
            </a:r>
            <a:r>
              <a:rPr lang="en-GB" sz="3200" b="1" dirty="0" smtClean="0"/>
              <a:t>Task</a:t>
            </a:r>
            <a:r>
              <a:rPr lang="cs-CZ" sz="3200" b="1" dirty="0" smtClean="0"/>
              <a:t> 1: </a:t>
            </a:r>
            <a:r>
              <a:rPr lang="en-GB" sz="2600" b="1" dirty="0" smtClean="0"/>
              <a:t>Compare</a:t>
            </a:r>
            <a:r>
              <a:rPr lang="en-GB" sz="2400" b="1" dirty="0" smtClean="0"/>
              <a:t> and contrast the photos in detail   </a:t>
            </a:r>
            <a:r>
              <a:rPr lang="cs-CZ" sz="2400" b="1" dirty="0" smtClean="0"/>
              <a:t>						   </a:t>
            </a:r>
            <a:r>
              <a:rPr lang="en-GB" sz="2400" b="1" dirty="0" smtClean="0"/>
              <a:t>and consider the following points</a:t>
            </a: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76056" y="1988841"/>
            <a:ext cx="3644900" cy="3131988"/>
          </a:xfrm>
          <a:ln w="36000">
            <a:solidFill>
              <a:srgbClr val="2300DC"/>
            </a:solidFill>
          </a:ln>
        </p:spPr>
        <p:txBody>
          <a:bodyPr lIns="108000" tIns="63000" rIns="108000" bIns="63000"/>
          <a:lstStyle/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600" dirty="0" smtClean="0"/>
              <a:t>Location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US" sz="2600" dirty="0" smtClean="0"/>
              <a:t>Environment</a:t>
            </a:r>
            <a:endParaRPr lang="cs-CZ" sz="2600" dirty="0" smtClean="0"/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600" dirty="0" smtClean="0"/>
              <a:t>Activities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600" dirty="0" smtClean="0"/>
              <a:t>Atmosphere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600" dirty="0" smtClean="0"/>
              <a:t>Effect on people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600" dirty="0" smtClean="0"/>
              <a:t>Other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7740650" y="179388"/>
            <a:ext cx="900113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  <p:pic>
        <p:nvPicPr>
          <p:cNvPr id="1026" name="Picture 2" descr="C:\Documents and Settings\jurickova\Local Settings\Temporary Internet Files\Content.IE5\VCGC34HN\MP900448679[1].jpg">
            <a:hlinkClick r:id="rId3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188" y="1846442"/>
            <a:ext cx="3419872" cy="2275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8013" cy="1489075"/>
          </a:xfrm>
        </p:spPr>
        <p:txBody>
          <a:bodyPr/>
          <a:lstStyle/>
          <a:p>
            <a:pPr algn="l" eaLnBrk="1" hangingPunct="1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en-GB" sz="3200" b="1" dirty="0" smtClean="0"/>
              <a:t>Topic</a:t>
            </a:r>
            <a:r>
              <a:rPr lang="cs-CZ" sz="3200" b="1" dirty="0" smtClean="0"/>
              <a:t>: </a:t>
            </a:r>
            <a:r>
              <a:rPr lang="en-US" sz="3200" b="1" dirty="0" smtClean="0"/>
              <a:t>ENVIRONMENT</a:t>
            </a:r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200" b="1" dirty="0" smtClean="0"/>
              <a:t>Part 2: </a:t>
            </a:r>
            <a:r>
              <a:rPr lang="en-GB" sz="3200" b="1" dirty="0" smtClean="0"/>
              <a:t>Task 2: </a:t>
            </a:r>
            <a:r>
              <a:rPr lang="en-GB" sz="2600" b="1" dirty="0" smtClean="0"/>
              <a:t>Express and justify your opinion on the 					  </a:t>
            </a:r>
            <a:r>
              <a:rPr lang="cs-CZ" sz="2600" b="1" dirty="0" smtClean="0"/>
              <a:t>      </a:t>
            </a:r>
            <a:r>
              <a:rPr lang="en-GB" sz="2600" b="1" dirty="0" smtClean="0"/>
              <a:t> following statements:</a:t>
            </a: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8625" y="1857375"/>
            <a:ext cx="8228013" cy="4122738"/>
          </a:xfrm>
          <a:gradFill rotWithShape="0">
            <a:gsLst>
              <a:gs pos="0">
                <a:srgbClr val="FFFFFF"/>
              </a:gs>
              <a:gs pos="100000">
                <a:srgbClr val="E6FF00"/>
              </a:gs>
            </a:gsLst>
            <a:path path="shape">
              <a:fillToRect l="50000" t="50000" r="50000" b="50000"/>
            </a:path>
          </a:gradFill>
          <a:ln w="9360">
            <a:solidFill>
              <a:srgbClr val="008000"/>
            </a:solidFill>
            <a:prstDash val="sysDot"/>
          </a:ln>
        </p:spPr>
        <p:txBody>
          <a:bodyPr>
            <a:normAutofit/>
          </a:bodyPr>
          <a:lstStyle/>
          <a:p>
            <a:pPr marL="682625" indent="-681038" eaLnBrk="1" hangingPunct="1">
              <a:buSzPct val="45000"/>
              <a:buFont typeface="Wingdings" pitchFamily="2" charset="2"/>
              <a:buChar char=""/>
              <a:tabLst>
                <a:tab pos="6826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en-US" sz="2600" dirty="0" smtClean="0"/>
              <a:t>We ought to stop using cars for unnecessary journeys and use public transport instead</a:t>
            </a:r>
            <a:r>
              <a:rPr lang="cs-CZ" sz="2600" dirty="0" smtClean="0"/>
              <a:t>.</a:t>
            </a:r>
          </a:p>
          <a:p>
            <a:pPr marL="682625" indent="-681038" eaLnBrk="1" hangingPunct="1">
              <a:buSzPct val="45000"/>
              <a:buFont typeface="Wingdings" pitchFamily="2" charset="2"/>
              <a:buChar char=""/>
              <a:tabLst>
                <a:tab pos="6826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en-US" sz="2600" dirty="0" smtClean="0"/>
              <a:t>We should make a serious effort to waste less food.</a:t>
            </a:r>
            <a:endParaRPr lang="cs-CZ" sz="2600" dirty="0" smtClean="0"/>
          </a:p>
          <a:p>
            <a:pPr marL="682625" indent="-681038" eaLnBrk="1" hangingPunct="1">
              <a:buSzPct val="45000"/>
              <a:buFont typeface="Wingdings" pitchFamily="2" charset="2"/>
              <a:buChar char=""/>
              <a:tabLst>
                <a:tab pos="6826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en-US" sz="2600" dirty="0" smtClean="0"/>
              <a:t>People should be encouraged to use alternative sources of energy more</a:t>
            </a:r>
            <a:r>
              <a:rPr lang="cs-CZ" sz="2600" dirty="0" smtClean="0"/>
              <a:t>.</a:t>
            </a:r>
          </a:p>
          <a:p>
            <a:pPr marL="682625" indent="-681038" eaLnBrk="1" hangingPunct="1">
              <a:buSzPct val="45000"/>
              <a:buFont typeface="Wingdings" pitchFamily="2" charset="2"/>
              <a:buChar char=""/>
              <a:tabLst>
                <a:tab pos="6826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en-GB" sz="2600" dirty="0" smtClean="0"/>
              <a:t>Global warming is not a problem.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7740650" y="179388"/>
            <a:ext cx="900113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>
            <a:normAutofit/>
          </a:bodyPr>
          <a:lstStyle/>
          <a:p>
            <a:pPr algn="l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 dirty="0" smtClean="0"/>
              <a:t>Topic</a:t>
            </a:r>
            <a:r>
              <a:rPr lang="cs-CZ" sz="3200" b="1" dirty="0" smtClean="0"/>
              <a:t>: </a:t>
            </a:r>
            <a:r>
              <a:rPr lang="en-US" sz="3200" b="1" dirty="0"/>
              <a:t>E</a:t>
            </a:r>
            <a:r>
              <a:rPr lang="en-US" sz="3200" b="1" dirty="0" smtClean="0"/>
              <a:t>NVIRONMENT</a:t>
            </a:r>
            <a:r>
              <a:rPr lang="cs-CZ" sz="3200" b="1" dirty="0"/>
              <a:t/>
            </a:r>
            <a:br>
              <a:rPr lang="cs-CZ" sz="3200" b="1" dirty="0"/>
            </a:br>
            <a:r>
              <a:rPr lang="cs-CZ" sz="3200" b="1" dirty="0" smtClean="0"/>
              <a:t>Part 4: Role-play</a:t>
            </a: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7740650" y="179388"/>
            <a:ext cx="900113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714374" y="1412777"/>
            <a:ext cx="7559675" cy="2016224"/>
          </a:xfrm>
          <a:prstGeom prst="rect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 lIns="108000" tIns="63000" rIns="108000" bIns="63000"/>
          <a:lstStyle/>
          <a:p>
            <a:pPr hangingPunct="1">
              <a:lnSpc>
                <a:spcPct val="100000"/>
              </a:lnSpc>
              <a:spcAft>
                <a:spcPts val="1425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 dirty="0" smtClean="0"/>
              <a:t>You have been asked to prepare a lecture about “The</a:t>
            </a:r>
            <a:r>
              <a:rPr lang="en-US" sz="2400" dirty="0" smtClean="0">
                <a:solidFill>
                  <a:schemeClr val="tx1"/>
                </a:solidFill>
              </a:rPr>
              <a:t> bright future for people and the environment”. Discuss </a:t>
            </a:r>
            <a:r>
              <a:rPr lang="en-US" sz="2400" dirty="0">
                <a:solidFill>
                  <a:schemeClr val="tx1"/>
                </a:solidFill>
              </a:rPr>
              <a:t>advantages and disadvantages of </a:t>
            </a:r>
            <a:r>
              <a:rPr lang="en-US" sz="2400" dirty="0" smtClean="0">
                <a:solidFill>
                  <a:schemeClr val="tx1"/>
                </a:solidFill>
              </a:rPr>
              <a:t>suggested things which can improve the environment and choose 2 most practical and effective. Consider </a:t>
            </a:r>
            <a:r>
              <a:rPr lang="en-US" sz="2400" dirty="0">
                <a:solidFill>
                  <a:schemeClr val="tx1"/>
                </a:solidFill>
              </a:rPr>
              <a:t>the following: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8198" name="Text Box 4"/>
          <p:cNvSpPr txBox="1">
            <a:spLocks noChangeArrowheads="1"/>
          </p:cNvSpPr>
          <p:nvPr/>
        </p:nvSpPr>
        <p:spPr bwMode="auto">
          <a:xfrm>
            <a:off x="783074" y="4048987"/>
            <a:ext cx="7461250" cy="2085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marL="1365250" indent="-1360488" hangingPunct="1">
              <a:lnSpc>
                <a:spcPct val="100000"/>
              </a:lnSpc>
              <a:spcAft>
                <a:spcPts val="1425"/>
              </a:spcAft>
              <a:buSzPct val="45000"/>
              <a:buFont typeface="Wingdings" pitchFamily="2" charset="2"/>
              <a:buChar char=""/>
              <a:tabLst>
                <a:tab pos="1365250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  <a:tab pos="9899650" algn="l"/>
                <a:tab pos="10348913" algn="l"/>
              </a:tabLst>
            </a:pPr>
            <a:endParaRPr lang="cs-CZ" sz="26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199" name="TextovéPole 7"/>
          <p:cNvSpPr txBox="1">
            <a:spLocks noChangeArrowheads="1"/>
          </p:cNvSpPr>
          <p:nvPr/>
        </p:nvSpPr>
        <p:spPr bwMode="auto">
          <a:xfrm>
            <a:off x="714374" y="3818965"/>
            <a:ext cx="7559676" cy="2546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defTabSz="449263" fontAlgn="base">
              <a:lnSpc>
                <a:spcPts val="2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45000"/>
              <a:buFont typeface="Wingdings" pitchFamily="2" charset="2"/>
              <a:buChar char="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Collecting rainwater	</a:t>
            </a:r>
          </a:p>
          <a:p>
            <a:pPr marL="342900" indent="-342900" defTabSz="449263" fontAlgn="base">
              <a:lnSpc>
                <a:spcPts val="2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45000"/>
              <a:buFont typeface="Wingdings" pitchFamily="2" charset="2"/>
              <a:buChar char="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Creating wildlife reserves	</a:t>
            </a:r>
          </a:p>
          <a:p>
            <a:pPr marL="342900" indent="-342900" defTabSz="449263" fontAlgn="base">
              <a:lnSpc>
                <a:spcPts val="2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45000"/>
              <a:buFont typeface="Wingdings" pitchFamily="2" charset="2"/>
              <a:buChar char="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Using recycling areas		</a:t>
            </a:r>
          </a:p>
          <a:p>
            <a:pPr marL="342900" indent="-342900" defTabSz="449263" fontAlgn="base">
              <a:lnSpc>
                <a:spcPts val="2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45000"/>
              <a:buFont typeface="Wingdings" pitchFamily="2" charset="2"/>
              <a:buChar char="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Not eating meat	</a:t>
            </a:r>
          </a:p>
          <a:p>
            <a:pPr marL="342900" indent="-342900" defTabSz="449263" fontAlgn="base">
              <a:lnSpc>
                <a:spcPts val="2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45000"/>
              <a:buFont typeface="Wingdings" pitchFamily="2" charset="2"/>
              <a:buChar char="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Walking or cycling to work	</a:t>
            </a:r>
          </a:p>
          <a:p>
            <a:pPr marL="342900" indent="-342900" defTabSz="449263" fontAlgn="base">
              <a:lnSpc>
                <a:spcPts val="2000"/>
              </a:lnSpc>
              <a:spcBef>
                <a:spcPct val="0"/>
              </a:spcBef>
              <a:spcAft>
                <a:spcPts val="1425"/>
              </a:spcAft>
              <a:buClr>
                <a:srgbClr val="000000"/>
              </a:buClr>
              <a:buSzPct val="45000"/>
              <a:buFont typeface="Wingdings" pitchFamily="2" charset="2"/>
              <a:buChar char="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  <a:ea typeface="Lucida Sans Unicode" pitchFamily="34" charset="0"/>
                <a:cs typeface="Lucida Sans Unicode" pitchFamily="34" charset="0"/>
              </a:rPr>
              <a:t>Using environmentally friendly washing powders 	</a:t>
            </a:r>
            <a:endParaRPr lang="cs-CZ" sz="2400" dirty="0">
              <a:solidFill>
                <a:srgbClr val="000000"/>
              </a:solidFill>
              <a:latin typeface="Calibri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30188"/>
            <a:ext cx="8228013" cy="1231900"/>
          </a:xfrm>
        </p:spPr>
        <p:txBody>
          <a:bodyPr/>
          <a:lstStyle/>
          <a:p>
            <a:pPr algn="l"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 dirty="0" smtClean="0"/>
              <a:t>Topic: ENVIRONMENT</a:t>
            </a:r>
            <a:br>
              <a:rPr lang="en-GB" sz="3200" b="1" dirty="0" smtClean="0"/>
            </a:br>
            <a:r>
              <a:rPr lang="en-GB" sz="3200" b="1" dirty="0" smtClean="0"/>
              <a:t>Vocabulary </a:t>
            </a:r>
            <a:r>
              <a:rPr lang="cs-CZ" sz="3200" b="1" dirty="0" smtClean="0"/>
              <a:t>bank:</a:t>
            </a: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84188" y="1411288"/>
            <a:ext cx="4014787" cy="4916487"/>
          </a:xfrm>
          <a:gradFill rotWithShape="0">
            <a:gsLst>
              <a:gs pos="0">
                <a:srgbClr val="0000FF"/>
              </a:gs>
              <a:gs pos="100000">
                <a:srgbClr val="E6E6FF">
                  <a:alpha val="50000"/>
                </a:srgbClr>
              </a:gs>
            </a:gsLst>
            <a:path path="shape">
              <a:fillToRect l="50000" t="50000" r="50000" b="50000"/>
            </a:path>
          </a:gradFill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/>
              <a:t>protect the environment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/>
              <a:t>benefits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/>
              <a:t>drawbacks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/>
              <a:t>recycling facilities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/>
              <a:t>cause/to cause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/>
              <a:t>effects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/>
              <a:t>global warming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/>
              <a:t>extreme weather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/>
              <a:t>to absorb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dirty="0" smtClean="0"/>
              <a:t>cutting down trees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7740650" y="179388"/>
            <a:ext cx="900113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  <p:sp>
        <p:nvSpPr>
          <p:cNvPr id="9222" name="Text Box 4"/>
          <p:cNvSpPr txBox="1">
            <a:spLocks noChangeArrowheads="1"/>
          </p:cNvSpPr>
          <p:nvPr/>
        </p:nvSpPr>
        <p:spPr bwMode="auto">
          <a:xfrm>
            <a:off x="4774656" y="1433742"/>
            <a:ext cx="4014787" cy="4916487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0000">
                  <a:alpha val="64998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dirty="0" smtClean="0">
                <a:solidFill>
                  <a:srgbClr val="000000"/>
                </a:solidFill>
                <a:latin typeface="+mn-lt"/>
              </a:rPr>
              <a:t>burning of fossil fuels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dirty="0" smtClean="0">
                <a:solidFill>
                  <a:srgbClr val="000000"/>
                </a:solidFill>
                <a:latin typeface="+mn-lt"/>
              </a:rPr>
              <a:t>power stations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US" sz="2400" dirty="0" smtClean="0">
                <a:solidFill>
                  <a:srgbClr val="000000"/>
                </a:solidFill>
                <a:latin typeface="+mn-lt"/>
              </a:rPr>
              <a:t>alternative energy</a:t>
            </a:r>
            <a:endParaRPr lang="cs-CZ" sz="2400" dirty="0">
              <a:solidFill>
                <a:srgbClr val="000000"/>
              </a:solidFill>
              <a:latin typeface="+mn-lt"/>
            </a:endParaRP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dirty="0" smtClean="0">
                <a:solidFill>
                  <a:srgbClr val="000000"/>
                </a:solidFill>
                <a:latin typeface="+mn-lt"/>
              </a:rPr>
              <a:t>carbon dioxide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dirty="0" smtClean="0">
                <a:solidFill>
                  <a:srgbClr val="000000"/>
                </a:solidFill>
                <a:latin typeface="+mn-lt"/>
              </a:rPr>
              <a:t>effort/serious effort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dirty="0" smtClean="0">
                <a:solidFill>
                  <a:srgbClr val="000000"/>
                </a:solidFill>
                <a:latin typeface="+mn-lt"/>
              </a:rPr>
              <a:t>wildlife reserve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dirty="0" smtClean="0">
                <a:solidFill>
                  <a:srgbClr val="000000"/>
                </a:solidFill>
                <a:latin typeface="+mn-lt"/>
              </a:rPr>
              <a:t>environmentally friendly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dirty="0" smtClean="0">
                <a:solidFill>
                  <a:srgbClr val="000000"/>
                </a:solidFill>
                <a:latin typeface="+mn-lt"/>
              </a:rPr>
              <a:t>collect (water)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dirty="0" smtClean="0">
                <a:solidFill>
                  <a:srgbClr val="000000"/>
                </a:solidFill>
                <a:latin typeface="+mn-lt"/>
              </a:rPr>
              <a:t>organically grown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dirty="0" smtClean="0">
                <a:solidFill>
                  <a:srgbClr val="000000"/>
                </a:solidFill>
                <a:latin typeface="+mn-lt"/>
              </a:rPr>
              <a:t>to become vegetarian</a:t>
            </a:r>
            <a:endParaRPr lang="en-GB" sz="24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926273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30188"/>
            <a:ext cx="8228013" cy="1231900"/>
          </a:xfrm>
        </p:spPr>
        <p:txBody>
          <a:bodyPr/>
          <a:lstStyle/>
          <a:p>
            <a:pPr algn="l"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 smtClean="0"/>
              <a:t>Zdroje:</a:t>
            </a: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8013" cy="4614863"/>
          </a:xfrm>
        </p:spPr>
        <p:txBody>
          <a:bodyPr/>
          <a:lstStyle/>
          <a:p>
            <a:pPr marL="684213" indent="-682625">
              <a:buSzPct val="45000"/>
              <a:buFont typeface="Wingdings" pitchFamily="2" charset="2"/>
              <a:buChar char=""/>
              <a:tabLst>
                <a:tab pos="6842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cs-CZ" sz="2400" dirty="0">
                <a:solidFill>
                  <a:srgbClr val="CCCCFF"/>
                </a:solidFill>
                <a:hlinkClick r:id="rId3"/>
              </a:rPr>
              <a:t>http://office.microsoft.com/cs-cz/images/results.aspx?qu=environment&amp;ex=1&amp;origin=FX010132103#ai:MP900448679</a:t>
            </a:r>
            <a:r>
              <a:rPr lang="cs-CZ" sz="2400" dirty="0" smtClean="0">
                <a:solidFill>
                  <a:srgbClr val="CCCCFF"/>
                </a:solidFill>
                <a:hlinkClick r:id="rId3"/>
              </a:rPr>
              <a:t>|</a:t>
            </a:r>
            <a:endParaRPr lang="cs-CZ" sz="2400" dirty="0" smtClean="0">
              <a:solidFill>
                <a:srgbClr val="CCCCFF"/>
              </a:solidFill>
            </a:endParaRPr>
          </a:p>
          <a:p>
            <a:pPr marL="684213" indent="-682625">
              <a:buSzPct val="45000"/>
              <a:buFont typeface="Wingdings" pitchFamily="2" charset="2"/>
              <a:buChar char=""/>
              <a:tabLst>
                <a:tab pos="6842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cs-CZ" sz="24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3"/>
              </a:rPr>
              <a:t>http</a:t>
            </a:r>
            <a:r>
              <a:rPr lang="cs-CZ" sz="2400" dirty="0">
                <a:solidFill>
                  <a:schemeClr val="tx2">
                    <a:lumMod val="60000"/>
                    <a:lumOff val="40000"/>
                  </a:schemeClr>
                </a:solidFill>
                <a:hlinkClick r:id="rId3"/>
              </a:rPr>
              <a:t>://office.microsoft.com/cs-cz/images/results.aspx?qu=environment&amp;ex=1&amp;origin=FX010132103#ai:MP900442325</a:t>
            </a:r>
            <a:r>
              <a:rPr lang="cs-CZ" sz="24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3"/>
              </a:rPr>
              <a:t>|</a:t>
            </a:r>
            <a:endParaRPr lang="cs-CZ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684213" indent="-682625">
              <a:buSzPct val="45000"/>
              <a:buFont typeface="Wingdings" pitchFamily="2" charset="2"/>
              <a:buChar char=""/>
              <a:tabLst>
                <a:tab pos="6842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endParaRPr lang="cs-CZ" sz="2400" dirty="0" smtClean="0">
              <a:solidFill>
                <a:srgbClr val="CC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777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</TotalTime>
  <Words>358</Words>
  <Application>Microsoft Office PowerPoint</Application>
  <PresentationFormat>Předvádění na obrazovce (4:3)</PresentationFormat>
  <Paragraphs>83</Paragraphs>
  <Slides>8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Životní prostředí (Environment) B2</vt:lpstr>
      <vt:lpstr>Topic: ENVIRONMENT Part 1: Questions</vt:lpstr>
      <vt:lpstr>Topic: ENVIRONMENT Part 1: Questions</vt:lpstr>
      <vt:lpstr>Topic: ENVIRONMENT Part 2: Task 1: Compare and contrast the photos in detail            and consider the following points</vt:lpstr>
      <vt:lpstr>Topic: ENVIRONMENT Part 2: Task 2: Express and justify your opinion on the               following statements:</vt:lpstr>
      <vt:lpstr>Topic: ENVIRONMENT Part 4: Role-play</vt:lpstr>
      <vt:lpstr>Topic: ENVIRONMENT Vocabulary bank:</vt:lpstr>
      <vt:lpstr>Zdroje: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kolda</cp:lastModifiedBy>
  <cp:revision>59</cp:revision>
  <dcterms:created xsi:type="dcterms:W3CDTF">2012-06-18T15:15:37Z</dcterms:created>
  <dcterms:modified xsi:type="dcterms:W3CDTF">2013-08-24T09:37:21Z</dcterms:modified>
</cp:coreProperties>
</file>