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BD8A3-0DFD-4147-9350-65B563B0FB87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92AFD-D093-4B11-B4C7-06D3DDB79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20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AE86D53-35AB-4DDF-AA70-31AB908438F6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1ACE423-D423-4D8B-BA97-4461ECD171BF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4F07FE9-60ED-406D-8ACF-9206EE7429B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93A63D-71EE-4114-9F86-6B5141FCF15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ACBDC47-499A-4A91-8D07-2E739E9F809A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2DB8F84-1B74-432F-9932-F3F84A5AA221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614B56B6-D043-4108-92A2-F61BC9E7590F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akademick%C3%A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office.microsoft.com/cs-cz/images/results.aspx?qu=doprava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akademick%C3%A9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ffice.microsoft.com/cs-cz/images/results.aspx?qu=doprav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2800" dirty="0"/>
              <a:t>Každodenní život </a:t>
            </a:r>
            <a:r>
              <a:rPr lang="en-GB" sz="2800" dirty="0"/>
              <a:t>(Everyday Life)</a:t>
            </a:r>
            <a:r>
              <a:rPr lang="cs-CZ" sz="2800" dirty="0"/>
              <a:t> B2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63933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Angličtina: Maturitní ústní zkouška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4. </a:t>
                      </a:r>
                      <a:r>
                        <a:rPr lang="cs-CZ" dirty="0" smtClean="0"/>
                        <a:t>11.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noProof="0" dirty="0" smtClean="0"/>
                        <a:t>septima</a:t>
                      </a:r>
                      <a:r>
                        <a:rPr lang="en-US" baseline="0" dirty="0" smtClean="0"/>
                        <a:t>, </a:t>
                      </a:r>
                      <a:r>
                        <a:rPr lang="cs-CZ" baseline="0" noProof="0" dirty="0" smtClean="0"/>
                        <a:t>oktáva, </a:t>
                      </a:r>
                      <a:r>
                        <a:rPr lang="cs-CZ" baseline="0" dirty="0" smtClean="0"/>
                        <a:t>úroveň B2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Vhodné jako doplněk k ústní části</a:t>
                      </a:r>
                      <a:r>
                        <a:rPr lang="cs-CZ" baseline="0" dirty="0" smtClean="0"/>
                        <a:t> MZ – praktická forma nácviku částí 1, 2 a 4 zadání maturitního úkolu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Pomáhá</a:t>
                      </a:r>
                      <a:r>
                        <a:rPr lang="cs-CZ" baseline="0" dirty="0" smtClean="0"/>
                        <a:t> nacvičit a upevnit strategie nutné ke zvládnutí ústní MZ a poskytuje podpůrnou slovní zásobu k tématu a vhodné komunikační obraty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Tomáš Kolenovský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Lucida Sans Unicode" pitchFamily="34" charset="0"/>
                        </a:rPr>
                        <a:t>VY_22_INOVACE_03_AKLN12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GB" sz="3200" b="1" dirty="0"/>
              <a:t>Everyday Life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457200" y="1600201"/>
            <a:ext cx="8229600" cy="43490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1" y="1979613"/>
            <a:ext cx="8099623" cy="3825651"/>
          </a:xfrm>
          <a:ln w="57150" cmpd="sng">
            <a:solidFill>
              <a:srgbClr val="800000"/>
            </a:solidFill>
            <a:prstDash val="dashDot"/>
          </a:ln>
        </p:spPr>
        <p:txBody>
          <a:bodyPr lIns="144000" tIns="99000" rIns="144000" bIns="99000">
            <a:normAutofit/>
          </a:bodyPr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are your typical morning procedures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means of transport do you usually use to get to school?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is the average time you spend travelling/at school every day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How many after-school activities do you participate in</a:t>
            </a:r>
            <a:r>
              <a:rPr lang="cs-CZ" sz="2800" dirty="0" smtClean="0"/>
              <a:t>?</a:t>
            </a:r>
            <a:endParaRPr lang="en-GB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 algn="l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GB" sz="3200" b="1" dirty="0" smtClean="0"/>
              <a:t>Everyday Life</a:t>
            </a:r>
            <a:br>
              <a:rPr lang="en-GB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1" y="1979613"/>
            <a:ext cx="8136705" cy="3779837"/>
          </a:xfrm>
          <a:ln w="57150">
            <a:solidFill>
              <a:srgbClr val="800000"/>
            </a:solidFill>
            <a:prstDash val="dashDot"/>
          </a:ln>
        </p:spPr>
        <p:txBody>
          <a:bodyPr lIns="126000" tIns="81000" rIns="126000" bIns="81000"/>
          <a:lstStyle/>
          <a:p>
            <a:pPr marL="681038" indent="-681038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/>
              <a:t>How much time do you spend doing the housework?</a:t>
            </a:r>
            <a:endParaRPr lang="cs-CZ" sz="2800" dirty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Would you like to take up any new activity at the weekends?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do you do to keep fit?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How often do you eat out?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cs-CZ" sz="2800" dirty="0" smtClean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412750" y="179388"/>
            <a:ext cx="8228013" cy="1457325"/>
          </a:xfrm>
        </p:spPr>
        <p:txBody>
          <a:bodyPr>
            <a:normAutofit/>
          </a:bodyPr>
          <a:lstStyle/>
          <a:p>
            <a:pPr algn="l"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9563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GB" sz="3200" b="1" dirty="0"/>
              <a:t>Everyday </a:t>
            </a:r>
            <a:r>
              <a:rPr lang="en-GB" sz="3200" b="1" dirty="0" smtClean="0"/>
              <a:t>Life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</a:t>
            </a:r>
            <a:r>
              <a:rPr lang="cs-CZ" sz="3200" b="1" dirty="0" smtClean="0"/>
              <a:t> 1: </a:t>
            </a:r>
            <a:r>
              <a:rPr lang="en-GB" sz="2600" b="1" dirty="0" smtClean="0"/>
              <a:t>Compare</a:t>
            </a:r>
            <a:r>
              <a:rPr lang="en-GB" sz="2400" b="1" dirty="0" smtClean="0"/>
              <a:t> and contrast the photos in detail   </a:t>
            </a:r>
            <a:r>
              <a:rPr lang="cs-CZ" sz="2400" b="1" dirty="0" smtClean="0"/>
              <a:t>						   </a:t>
            </a:r>
            <a:r>
              <a:rPr lang="en-GB" sz="2400" b="1" dirty="0" smtClean="0"/>
              <a:t>and consider the following points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91236" y="1700809"/>
            <a:ext cx="5649527" cy="1800200"/>
          </a:xfrm>
          <a:ln w="36000">
            <a:solidFill>
              <a:srgbClr val="2300DC"/>
            </a:solidFill>
          </a:ln>
        </p:spPr>
        <p:txBody>
          <a:bodyPr lIns="108000" tIns="63000" rIns="108000" bIns="63000" numCol="2">
            <a:noAutofit/>
          </a:bodyPr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Location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People</a:t>
            </a:r>
            <a:endParaRPr lang="cs-CZ" sz="2400" dirty="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Activities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en-GB" sz="2400" dirty="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Atmosphere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Convenience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400" dirty="0" smtClean="0"/>
              <a:t>Other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pic>
        <p:nvPicPr>
          <p:cNvPr id="2" name="Obrázek 1">
            <a:hlinkClick r:id="rId3"/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1700808"/>
            <a:ext cx="2403696" cy="3600400"/>
          </a:xfrm>
          <a:prstGeom prst="rect">
            <a:avLst/>
          </a:prstGeom>
        </p:spPr>
      </p:pic>
      <p:pic>
        <p:nvPicPr>
          <p:cNvPr id="3" name="Obrázek 2">
            <a:hlinkClick r:id="rId5"/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3789040"/>
            <a:ext cx="4255866" cy="283724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429918" y="179388"/>
            <a:ext cx="8228013" cy="1489075"/>
          </a:xfrm>
        </p:spPr>
        <p:txBody>
          <a:bodyPr/>
          <a:lstStyle/>
          <a:p>
            <a:pPr algn="l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GB" sz="3200" b="1" dirty="0"/>
              <a:t>Everyday Life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 2: </a:t>
            </a:r>
            <a:r>
              <a:rPr lang="en-GB" sz="2600" b="1" dirty="0" smtClean="0"/>
              <a:t>Express and justify your opinion on the 					   </a:t>
            </a:r>
            <a:r>
              <a:rPr lang="cs-CZ" sz="2600" b="1" dirty="0" smtClean="0"/>
              <a:t>	   </a:t>
            </a:r>
            <a:r>
              <a:rPr lang="en-GB" sz="2600" b="1" dirty="0" smtClean="0"/>
              <a:t>following statements: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857375"/>
            <a:ext cx="8228013" cy="4122738"/>
          </a:xfrm>
          <a:gradFill rotWithShape="0">
            <a:gsLst>
              <a:gs pos="0">
                <a:srgbClr val="FFFFFF"/>
              </a:gs>
              <a:gs pos="100000">
                <a:srgbClr val="E6FF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8000"/>
            </a:solidFill>
            <a:prstDash val="sysDot"/>
          </a:ln>
        </p:spPr>
        <p:txBody>
          <a:bodyPr/>
          <a:lstStyle/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Our parents should not ask us to do any housework, we are too busy studying.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Mobile phones should be banned at schools completely.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School canteens offer bad food for a lot of money.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Using public transport to travel to school should be free.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We do not have enough free time.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cs-CZ" sz="2600" dirty="0" smtClean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GB" sz="3200" b="1" dirty="0"/>
              <a:t>Everyday Life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Part 4: Role-play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582113" y="1434850"/>
            <a:ext cx="7559675" cy="1008112"/>
          </a:xfrm>
          <a:prstGeom prst="rect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 lIns="108000" tIns="63000" rIns="108000" bIns="63000"/>
          <a:lstStyle/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 smtClean="0"/>
              <a:t>You have decided to organize a fancy dress party in your house. With your friend discuss the following points: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607376" y="2780928"/>
            <a:ext cx="7583330" cy="32403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365250" indent="-1360488"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r>
              <a:rPr lang="en-GB" sz="2600" dirty="0" smtClean="0">
                <a:solidFill>
                  <a:srgbClr val="000000"/>
                </a:solidFill>
                <a:latin typeface="Calibri" pitchFamily="34" charset="0"/>
              </a:rPr>
              <a:t>the theme of the party</a:t>
            </a:r>
          </a:p>
          <a:p>
            <a:pPr marL="1365250" indent="-1360488"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r>
              <a:rPr lang="en-GB" sz="2600" dirty="0">
                <a:solidFill>
                  <a:srgbClr val="000000"/>
                </a:solidFill>
                <a:latin typeface="Calibri" pitchFamily="34" charset="0"/>
              </a:rPr>
              <a:t>h</a:t>
            </a:r>
            <a:r>
              <a:rPr lang="en-GB" sz="2600" dirty="0" smtClean="0">
                <a:solidFill>
                  <a:srgbClr val="000000"/>
                </a:solidFill>
                <a:latin typeface="Calibri" pitchFamily="34" charset="0"/>
              </a:rPr>
              <a:t>ow many people to invite</a:t>
            </a:r>
          </a:p>
          <a:p>
            <a:pPr marL="1365250" indent="-1360488"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r>
              <a:rPr lang="en-GB" sz="2600" dirty="0">
                <a:solidFill>
                  <a:srgbClr val="000000"/>
                </a:solidFill>
                <a:latin typeface="Calibri" pitchFamily="34" charset="0"/>
              </a:rPr>
              <a:t>h</a:t>
            </a:r>
            <a:r>
              <a:rPr lang="en-GB" sz="2600" dirty="0" smtClean="0">
                <a:solidFill>
                  <a:srgbClr val="000000"/>
                </a:solidFill>
                <a:latin typeface="Calibri" pitchFamily="34" charset="0"/>
              </a:rPr>
              <a:t>ow to provide some refreshment</a:t>
            </a:r>
          </a:p>
          <a:p>
            <a:pPr marL="1365250" indent="-1360488"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r>
              <a:rPr lang="en-GB" sz="2600" dirty="0">
                <a:solidFill>
                  <a:srgbClr val="000000"/>
                </a:solidFill>
                <a:latin typeface="Calibri" pitchFamily="34" charset="0"/>
              </a:rPr>
              <a:t>h</a:t>
            </a:r>
            <a:r>
              <a:rPr lang="en-GB" sz="2600" dirty="0" smtClean="0">
                <a:solidFill>
                  <a:srgbClr val="000000"/>
                </a:solidFill>
                <a:latin typeface="Calibri" pitchFamily="34" charset="0"/>
              </a:rPr>
              <a:t>ow to organize music</a:t>
            </a:r>
          </a:p>
          <a:p>
            <a:pPr marL="1365250" indent="-1360488"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r>
              <a:rPr lang="en-GB" sz="2600" dirty="0" smtClean="0">
                <a:solidFill>
                  <a:srgbClr val="000000"/>
                </a:solidFill>
                <a:latin typeface="Calibri" pitchFamily="34" charset="0"/>
              </a:rPr>
              <a:t>finances</a:t>
            </a:r>
          </a:p>
          <a:p>
            <a:pPr marL="1365250" indent="-1360488" hangingPunct="1">
              <a:lnSpc>
                <a:spcPct val="100000"/>
              </a:lnSpc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endParaRPr lang="cs-CZ" sz="26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Topic: </a:t>
            </a:r>
            <a:r>
              <a:rPr lang="en-GB" sz="3200" b="1" dirty="0"/>
              <a:t>Everyday Life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Vocabulary </a:t>
            </a:r>
            <a:r>
              <a:rPr lang="cs-CZ" sz="3200" b="1" dirty="0" smtClean="0"/>
              <a:t>bank: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4188" y="1411288"/>
            <a:ext cx="4014787" cy="4916487"/>
          </a:xfrm>
          <a:gradFill rotWithShape="0">
            <a:gsLst>
              <a:gs pos="0">
                <a:srgbClr val="0000FF"/>
              </a:gs>
              <a:gs pos="100000">
                <a:srgbClr val="E6E6FF">
                  <a:alpha val="50000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routine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chores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 smtClean="0"/>
              <a:t>hobby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comb/brush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get</a:t>
            </a:r>
            <a:r>
              <a:rPr lang="cs-CZ" sz="2400" dirty="0" smtClean="0"/>
              <a:t> </a:t>
            </a:r>
            <a:r>
              <a:rPr lang="en-GB" sz="2400" dirty="0" smtClean="0"/>
              <a:t>dressed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feed pets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get changed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take off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put on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locker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school canteen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4774656" y="1433742"/>
            <a:ext cx="4014787" cy="491648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0000">
                  <a:alpha val="64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take a nap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part-time job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commute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take up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go out/eat out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play the piano/violin/flute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visit relatives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go to concerts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packed with activities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healthy diet/lifestyle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keep fit</a:t>
            </a:r>
            <a:endParaRPr lang="en-GB" sz="2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2627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smtClean="0"/>
              <a:t>Zdroje: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614863"/>
          </a:xfrm>
        </p:spPr>
        <p:txBody>
          <a:bodyPr/>
          <a:lstStyle/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>
                <a:solidFill>
                  <a:srgbClr val="CCCCFF"/>
                </a:solidFill>
                <a:hlinkClick r:id="rId3"/>
              </a:rPr>
              <a:t>http://office.microsoft.com/cs-cz/images/results.aspx?qu=akademick%C3%A9#ai:MP900432947</a:t>
            </a:r>
            <a:r>
              <a:rPr lang="cs-CZ" sz="2400" dirty="0" smtClean="0">
                <a:solidFill>
                  <a:srgbClr val="CCCCFF"/>
                </a:solidFill>
                <a:hlinkClick r:id="rId3"/>
              </a:rPr>
              <a:t>|</a:t>
            </a:r>
            <a:endParaRPr lang="en-GB" sz="2400" dirty="0" smtClean="0">
              <a:solidFill>
                <a:srgbClr val="CCCCFF"/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http://office.microsoft.com/cs-cz/images/results.aspx?qu=doprava#ai:MP900438866</a:t>
            </a: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|</a:t>
            </a:r>
            <a:endParaRPr lang="en-GB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cs-CZ" sz="2400" dirty="0" smtClean="0">
              <a:solidFill>
                <a:srgbClr val="CC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363</Words>
  <Application>Microsoft Office PowerPoint</Application>
  <PresentationFormat>Předvádění na obrazovce (4:3)</PresentationFormat>
  <Paragraphs>86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Každodenní život (Everyday Life) B2</vt:lpstr>
      <vt:lpstr>Topic: Everyday Life Part 1: Questions</vt:lpstr>
      <vt:lpstr>Topic: Everyday Life Part 1: Questions</vt:lpstr>
      <vt:lpstr>Topic: Everyday Life Part 2: Task 1: Compare and contrast the photos in detail            and consider the following points</vt:lpstr>
      <vt:lpstr>Topic: Everyday Life Part 2: Task 2: Express and justify your opinion on the             following statements:</vt:lpstr>
      <vt:lpstr>Topic: Everyday Life Part 4: Role-play</vt:lpstr>
      <vt:lpstr>Topic: Everyday Life Vocabulary bank: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kolda</cp:lastModifiedBy>
  <cp:revision>71</cp:revision>
  <dcterms:created xsi:type="dcterms:W3CDTF">2012-06-18T15:15:37Z</dcterms:created>
  <dcterms:modified xsi:type="dcterms:W3CDTF">2013-08-24T09:39:20Z</dcterms:modified>
</cp:coreProperties>
</file>