
<file path=[Content_Types].xml><?xml version="1.0" encoding="utf-8"?>
<Types xmlns="http://schemas.openxmlformats.org/package/2006/content-types"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7" r:id="rId2"/>
    <p:sldId id="258" r:id="rId3"/>
    <p:sldId id="259" r:id="rId4"/>
    <p:sldId id="261" r:id="rId5"/>
    <p:sldId id="263" r:id="rId6"/>
    <p:sldId id="265" r:id="rId7"/>
    <p:sldId id="268" r:id="rId8"/>
    <p:sldId id="267" r:id="rId9"/>
    <p:sldId id="269" r:id="rId10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Bez stylu, bez mřížky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1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DD2BF8E-A72E-4EAE-8DBE-9DD6CB60BAC5}" type="datetimeFigureOut">
              <a:rPr lang="cs-CZ" smtClean="0"/>
              <a:t>14.12.2012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9FCBF2A-40BA-4F31-A392-899E82F36A6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092928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9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C819446D-3803-410B-8FD2-365310E99281}" type="slidenum">
              <a:rPr lang="cs-CZ"/>
              <a:pPr/>
              <a:t>1</a:t>
            </a:fld>
            <a:endParaRPr lang="cs-CZ"/>
          </a:p>
        </p:txBody>
      </p:sp>
      <p:sp>
        <p:nvSpPr>
          <p:cNvPr id="13313" name="Text Box 1"/>
          <p:cNvSpPr txBox="1">
            <a:spLocks noChangeArrowheads="1"/>
          </p:cNvSpPr>
          <p:nvPr/>
        </p:nvSpPr>
        <p:spPr bwMode="auto">
          <a:xfrm>
            <a:off x="1003786" y="695134"/>
            <a:ext cx="4848989" cy="3428152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80165" tIns="40083" rIns="80165" bIns="40083" anchor="ctr"/>
          <a:lstStyle/>
          <a:p>
            <a:endParaRPr lang="cs-CZ"/>
          </a:p>
        </p:txBody>
      </p:sp>
      <p:sp>
        <p:nvSpPr>
          <p:cNvPr id="13314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685512" y="4343231"/>
            <a:ext cx="5482656" cy="4111066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9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5E01E05B-D5A7-4B13-834E-25FBC6841385}" type="slidenum">
              <a:rPr lang="cs-CZ"/>
              <a:pPr/>
              <a:t>4</a:t>
            </a:fld>
            <a:endParaRPr lang="cs-CZ"/>
          </a:p>
        </p:txBody>
      </p:sp>
      <p:sp>
        <p:nvSpPr>
          <p:cNvPr id="16385" name="Text Box 1"/>
          <p:cNvSpPr txBox="1">
            <a:spLocks noChangeArrowheads="1"/>
          </p:cNvSpPr>
          <p:nvPr/>
        </p:nvSpPr>
        <p:spPr bwMode="auto">
          <a:xfrm>
            <a:off x="1003786" y="695134"/>
            <a:ext cx="4847549" cy="3426794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80165" tIns="40083" rIns="80165" bIns="40083" anchor="ctr"/>
          <a:lstStyle/>
          <a:p>
            <a:endParaRPr lang="cs-CZ"/>
          </a:p>
        </p:txBody>
      </p:sp>
      <p:sp>
        <p:nvSpPr>
          <p:cNvPr id="16386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685512" y="4343231"/>
            <a:ext cx="5482656" cy="4111066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9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4D54ECA6-6ADE-4E95-B3E0-77D0DC04EE6F}" type="slidenum">
              <a:rPr lang="cs-CZ"/>
              <a:pPr/>
              <a:t>5</a:t>
            </a:fld>
            <a:endParaRPr lang="cs-CZ"/>
          </a:p>
        </p:txBody>
      </p:sp>
      <p:sp>
        <p:nvSpPr>
          <p:cNvPr id="17409" name="Text Box 1"/>
          <p:cNvSpPr txBox="1">
            <a:spLocks noChangeArrowheads="1"/>
          </p:cNvSpPr>
          <p:nvPr/>
        </p:nvSpPr>
        <p:spPr bwMode="auto">
          <a:xfrm>
            <a:off x="1003786" y="695134"/>
            <a:ext cx="4847549" cy="3426794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80165" tIns="40083" rIns="80165" bIns="40083" anchor="ctr"/>
          <a:lstStyle/>
          <a:p>
            <a:endParaRPr lang="cs-CZ"/>
          </a:p>
        </p:txBody>
      </p:sp>
      <p:sp>
        <p:nvSpPr>
          <p:cNvPr id="17410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685512" y="4343231"/>
            <a:ext cx="5482656" cy="4111066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9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B7096BC4-924B-42A8-8F67-FBBABC7971AA}" type="slidenum">
              <a:rPr lang="cs-CZ"/>
              <a:pPr/>
              <a:t>6</a:t>
            </a:fld>
            <a:endParaRPr lang="cs-CZ"/>
          </a:p>
        </p:txBody>
      </p:sp>
      <p:sp>
        <p:nvSpPr>
          <p:cNvPr id="18433" name="Text Box 1"/>
          <p:cNvSpPr txBox="1">
            <a:spLocks noChangeArrowheads="1"/>
          </p:cNvSpPr>
          <p:nvPr/>
        </p:nvSpPr>
        <p:spPr bwMode="auto">
          <a:xfrm>
            <a:off x="1003786" y="695134"/>
            <a:ext cx="4847549" cy="3426794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80165" tIns="40083" rIns="80165" bIns="40083" anchor="ctr"/>
          <a:lstStyle/>
          <a:p>
            <a:endParaRPr lang="cs-CZ"/>
          </a:p>
        </p:txBody>
      </p:sp>
      <p:sp>
        <p:nvSpPr>
          <p:cNvPr id="18434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685512" y="4343231"/>
            <a:ext cx="5482656" cy="4111066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9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BFE793D9-9765-4EEC-A92E-A7CF8B9AF114}" type="slidenum">
              <a:rPr lang="cs-CZ"/>
              <a:pPr/>
              <a:t>8</a:t>
            </a:fld>
            <a:endParaRPr lang="cs-CZ"/>
          </a:p>
        </p:txBody>
      </p:sp>
      <p:sp>
        <p:nvSpPr>
          <p:cNvPr id="20481" name="Text Box 1"/>
          <p:cNvSpPr txBox="1">
            <a:spLocks noChangeArrowheads="1"/>
          </p:cNvSpPr>
          <p:nvPr/>
        </p:nvSpPr>
        <p:spPr bwMode="auto">
          <a:xfrm>
            <a:off x="1003786" y="695134"/>
            <a:ext cx="4847549" cy="3426794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80165" tIns="40083" rIns="80165" bIns="40083" anchor="ctr"/>
          <a:lstStyle/>
          <a:p>
            <a:endParaRPr lang="cs-CZ"/>
          </a:p>
        </p:txBody>
      </p:sp>
      <p:sp>
        <p:nvSpPr>
          <p:cNvPr id="20482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685512" y="4343231"/>
            <a:ext cx="5482656" cy="4111066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14.12.2012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14.12.2012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14.12.2012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14.12.2012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14.12.2012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14.12.2012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14.12.2012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14.12.2012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14.12.2012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14.12.2012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14.12.2012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EC1D4A-A796-47C3-A63E-CE236FB377E2}" type="datetimeFigureOut">
              <a:rPr lang="cs-CZ" smtClean="0"/>
              <a:t>14.12.2012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wmf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Zástupný symbol pro datum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cs-CZ"/>
              <a:t>19.7.2012</a:t>
            </a:r>
          </a:p>
        </p:txBody>
      </p:sp>
      <p:sp>
        <p:nvSpPr>
          <p:cNvPr id="4097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685800" y="2084388"/>
            <a:ext cx="7770813" cy="1558925"/>
          </a:xfrm>
          <a:ln/>
        </p:spPr>
        <p:txBody>
          <a:bodyPr/>
          <a:lstStyle/>
          <a:p>
            <a:pPr algn="ctr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cs-CZ" sz="3600" b="1"/>
              <a:t>Název vzdělávacího materiálu</a:t>
            </a: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5200" y="404813"/>
            <a:ext cx="863600" cy="863600"/>
          </a:xfrm>
          <a:prstGeom prst="rect">
            <a:avLst/>
          </a:prstGeom>
          <a:noFill/>
          <a:ln w="12600">
            <a:solidFill>
              <a:srgbClr val="37609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313" y="272056"/>
            <a:ext cx="6559550" cy="1433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4100" name="Rectangle 4"/>
          <p:cNvSpPr>
            <a:spLocks noChangeArrowheads="1"/>
          </p:cNvSpPr>
          <p:nvPr/>
        </p:nvSpPr>
        <p:spPr bwMode="auto">
          <a:xfrm>
            <a:off x="0" y="6092825"/>
            <a:ext cx="9144000" cy="763588"/>
          </a:xfrm>
          <a:prstGeom prst="rect">
            <a:avLst/>
          </a:prstGeom>
          <a:solidFill>
            <a:srgbClr val="4F81BD"/>
          </a:solidFill>
          <a:ln w="25560">
            <a:solidFill>
              <a:srgbClr val="4F81BD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4101" name="Rectangle 5"/>
          <p:cNvSpPr>
            <a:spLocks noChangeArrowheads="1"/>
          </p:cNvSpPr>
          <p:nvPr/>
        </p:nvSpPr>
        <p:spPr bwMode="auto">
          <a:xfrm>
            <a:off x="360363" y="6207125"/>
            <a:ext cx="8424862" cy="460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/>
          <a:p>
            <a:pPr hangingPunct="1">
              <a:lnSpc>
                <a:spcPct val="102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cs-CZ" sz="2400">
                <a:solidFill>
                  <a:srgbClr val="FFFFFF"/>
                </a:solidFill>
                <a:latin typeface="Calibri" charset="0"/>
              </a:rPr>
              <a:t>Gymnázium a Jazyková škola s právem státní jazykové zkoušky Zlín</a:t>
            </a:r>
          </a:p>
        </p:txBody>
      </p:sp>
      <p:sp>
        <p:nvSpPr>
          <p:cNvPr id="4102" name="Line 6"/>
          <p:cNvSpPr>
            <a:spLocks noChangeShapeType="1"/>
          </p:cNvSpPr>
          <p:nvPr/>
        </p:nvSpPr>
        <p:spPr bwMode="auto">
          <a:xfrm>
            <a:off x="827584" y="2166048"/>
            <a:ext cx="7740650" cy="1588"/>
          </a:xfrm>
          <a:prstGeom prst="line">
            <a:avLst/>
          </a:prstGeom>
          <a:noFill/>
          <a:ln w="28440">
            <a:solidFill>
              <a:srgbClr val="4A7EBB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cs-CZ"/>
          </a:p>
        </p:txBody>
      </p:sp>
      <p:graphicFrame>
        <p:nvGraphicFramePr>
          <p:cNvPr id="4103" name="Group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52797765"/>
              </p:ext>
            </p:extLst>
          </p:nvPr>
        </p:nvGraphicFramePr>
        <p:xfrm>
          <a:off x="887413" y="2197100"/>
          <a:ext cx="7667625" cy="3986214"/>
        </p:xfrm>
        <a:graphic>
          <a:graphicData uri="http://schemas.openxmlformats.org/drawingml/2006/table">
            <a:tbl>
              <a:tblPr/>
              <a:tblGrid>
                <a:gridCol w="2465387"/>
                <a:gridCol w="5202238"/>
              </a:tblGrid>
              <a:tr h="434975"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cs typeface="Lucida Sans Unicode" charset="0"/>
                        </a:rPr>
                        <a:t>Tematická oblast</a:t>
                      </a:r>
                    </a:p>
                  </a:txBody>
                  <a:tcPr horzOverflow="overflow">
                    <a:lnL w="126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cs typeface="Lucida Sans Unicode" charset="0"/>
                        </a:rPr>
                        <a:t>ANGLIČTINA: Maturitní ústní zkouška</a:t>
                      </a:r>
                    </a:p>
                  </a:txBody>
                  <a:tcPr horzOverflow="overflow">
                    <a:lnL w="126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CF3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cs typeface="Lucida Sans Unicode" charset="0"/>
                        </a:rPr>
                        <a:t>Datum vytvoření</a:t>
                      </a:r>
                    </a:p>
                  </a:txBody>
                  <a:tcPr horzOverflow="overflow">
                    <a:lnL w="126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6" charset="0"/>
                          <a:cs typeface="Lucida Sans Unicode" charset="0"/>
                        </a:rPr>
                        <a:t>10.11.2012</a:t>
                      </a:r>
                    </a:p>
                  </a:txBody>
                  <a:tcPr marL="90000" marR="90000" marT="84600" marB="46800" horzOverflow="overflow">
                    <a:lnL w="126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7"/>
                    </a:solidFill>
                  </a:tcPr>
                </a:tc>
              </a:tr>
              <a:tr h="379413"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cs typeface="Lucida Sans Unicode" charset="0"/>
                        </a:rPr>
                        <a:t>Ročník </a:t>
                      </a:r>
                    </a:p>
                  </a:txBody>
                  <a:tcPr horzOverflow="overflow">
                    <a:lnL w="126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0">
                        <a:lnSpc>
                          <a:spcPct val="10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cs typeface="Lucida Sans Unicode" charset="0"/>
                        </a:rPr>
                        <a:t>2. - 4., sexta – oktáva, úroveň B1</a:t>
                      </a:r>
                    </a:p>
                  </a:txBody>
                  <a:tcPr marL="90000" marR="90000" marT="46800" marB="46800" horzOverflow="overflow">
                    <a:lnL w="126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CF3"/>
                    </a:solidFill>
                  </a:tcPr>
                </a:tc>
              </a:tr>
              <a:tr h="663575"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cs typeface="Lucida Sans Unicode" charset="0"/>
                        </a:rPr>
                        <a:t>Stručný obsah</a:t>
                      </a:r>
                    </a:p>
                  </a:txBody>
                  <a:tcPr horzOverflow="overflow">
                    <a:lnL w="126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0">
                        <a:lnSpc>
                          <a:spcPct val="10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cs typeface="Lucida Sans Unicode" charset="0"/>
                        </a:rPr>
                        <a:t>Vhodné jako doplněk k ústní části MZ - praktická forma nácviku částí maturitního zadání úkolu 1,2,4.</a:t>
                      </a:r>
                    </a:p>
                  </a:txBody>
                  <a:tcPr marL="90000" marR="90000" marT="46800" marB="46800" horzOverflow="overflow">
                    <a:lnL w="126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7"/>
                    </a:solidFill>
                  </a:tcPr>
                </a:tc>
              </a:tr>
              <a:tr h="1236663"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cs typeface="Lucida Sans Unicode" charset="0"/>
                        </a:rPr>
                        <a:t>Způsob využití</a:t>
                      </a:r>
                    </a:p>
                  </a:txBody>
                  <a:tcPr horzOverflow="overflow">
                    <a:lnL w="126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0">
                        <a:lnSpc>
                          <a:spcPct val="10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cs typeface="Lucida Sans Unicode" charset="0"/>
                        </a:rPr>
                        <a:t>Napomáhá studentovi s pohotovým ovládáním nezbytných metodických strategií zvládnutí ústní MZ a poskytuje podpůrnou slovní zásobu tématu a vhodné komunikační obraty.</a:t>
                      </a:r>
                    </a:p>
                  </a:txBody>
                  <a:tcPr marL="90000" marR="90000" marT="46800" marB="46800" horzOverflow="overflow">
                    <a:lnL w="126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CF3"/>
                    </a:solidFill>
                  </a:tcPr>
                </a:tc>
              </a:tr>
              <a:tr h="379413"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cs typeface="Lucida Sans Unicode" charset="0"/>
                        </a:rPr>
                        <a:t>Autor</a:t>
                      </a:r>
                    </a:p>
                  </a:txBody>
                  <a:tcPr horzOverflow="overflow">
                    <a:lnL w="126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0">
                        <a:lnSpc>
                          <a:spcPct val="10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cs typeface="Lucida Sans Unicode" charset="0"/>
                        </a:rPr>
                        <a:t>Mgr. Dana Mynářová</a:t>
                      </a:r>
                    </a:p>
                  </a:txBody>
                  <a:tcPr marL="90000" marR="90000" marT="46800" marB="46800" horzOverflow="overflow">
                    <a:lnL w="126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7"/>
                    </a:solidFill>
                  </a:tcPr>
                </a:tc>
              </a:tr>
              <a:tr h="434975"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cs typeface="Lucida Sans Unicode" charset="0"/>
                        </a:rPr>
                        <a:t>Kód</a:t>
                      </a:r>
                    </a:p>
                  </a:txBody>
                  <a:tcPr horzOverflow="overflow">
                    <a:lnL w="126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0">
                        <a:lnSpc>
                          <a:spcPct val="10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cs typeface="Lucida Sans Unicode" charset="0"/>
                        </a:rPr>
                        <a:t>VY_22_INOVACE_03_AMYN29</a:t>
                      </a:r>
                    </a:p>
                  </a:txBody>
                  <a:tcPr marL="90000" marR="90000" marT="46800" marB="46800" horzOverflow="overflow">
                    <a:lnL w="126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6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6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6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CF3"/>
                    </a:solidFill>
                  </a:tcPr>
                </a:tc>
              </a:tr>
            </a:tbl>
          </a:graphicData>
        </a:graphic>
      </p:graphicFrame>
      <p:sp>
        <p:nvSpPr>
          <p:cNvPr id="4155" name="Rectangle 59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604963"/>
            <a:ext cx="8228013" cy="4525962"/>
          </a:xfrm>
          <a:ln/>
        </p:spPr>
        <p:txBody>
          <a:bodyPr/>
          <a:lstStyle/>
          <a:p>
            <a:pPr marL="0" lvl="0" indent="0" defTabSz="449263" fontAlgn="base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cs-CZ" sz="2800" dirty="0" smtClean="0">
                <a:solidFill>
                  <a:srgbClr val="000000"/>
                </a:solidFill>
                <a:latin typeface="Calibri" charset="0"/>
                <a:cs typeface="Lucida Sans Unicode" charset="0"/>
              </a:rPr>
              <a:t>		Počasí</a:t>
            </a:r>
            <a:r>
              <a:rPr lang="cs-CZ" sz="2800" dirty="0">
                <a:solidFill>
                  <a:srgbClr val="000000"/>
                </a:solidFill>
                <a:latin typeface="Calibri" charset="0"/>
                <a:cs typeface="Lucida Sans Unicode" charset="0"/>
              </a:rPr>
              <a:t>, životní prostředí (</a:t>
            </a:r>
            <a:r>
              <a:rPr lang="cs-CZ" sz="2800" dirty="0" err="1">
                <a:solidFill>
                  <a:srgbClr val="000000"/>
                </a:solidFill>
                <a:latin typeface="Calibri" charset="0"/>
                <a:cs typeface="Lucida Sans Unicode" charset="0"/>
              </a:rPr>
              <a:t>Weather</a:t>
            </a:r>
            <a:r>
              <a:rPr lang="cs-CZ" sz="2800" dirty="0">
                <a:solidFill>
                  <a:srgbClr val="000000"/>
                </a:solidFill>
                <a:latin typeface="Calibri" charset="0"/>
                <a:cs typeface="Lucida Sans Unicode" charset="0"/>
              </a:rPr>
              <a:t>, </a:t>
            </a:r>
            <a:r>
              <a:rPr lang="cs-CZ" sz="2800" dirty="0" err="1">
                <a:solidFill>
                  <a:srgbClr val="000000"/>
                </a:solidFill>
                <a:latin typeface="Calibri" charset="0"/>
                <a:cs typeface="Lucida Sans Unicode" charset="0"/>
              </a:rPr>
              <a:t>environment</a:t>
            </a:r>
            <a:r>
              <a:rPr lang="cs-CZ" sz="2800" dirty="0">
                <a:solidFill>
                  <a:srgbClr val="000000"/>
                </a:solidFill>
                <a:latin typeface="Calibri" charset="0"/>
                <a:cs typeface="Lucida Sans Unicode" charset="0"/>
              </a:rPr>
              <a:t>) B1</a:t>
            </a:r>
          </a:p>
        </p:txBody>
      </p:sp>
    </p:spTree>
    <p:extLst>
      <p:ext uri="{BB962C8B-B14F-4D97-AF65-F5344CB8AC3E}">
        <p14:creationId xmlns:p14="http://schemas.microsoft.com/office/powerpoint/2010/main" val="233295493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cs-CZ" sz="3200" b="1" dirty="0" err="1"/>
              <a:t>Topic</a:t>
            </a:r>
            <a:r>
              <a:rPr lang="cs-CZ" sz="3200" b="1" dirty="0"/>
              <a:t>: </a:t>
            </a:r>
            <a:r>
              <a:rPr lang="cs-CZ" sz="3200" b="1" dirty="0" err="1"/>
              <a:t>weather</a:t>
            </a:r>
            <a:r>
              <a:rPr lang="cs-CZ" sz="3200" b="1" dirty="0"/>
              <a:t>, </a:t>
            </a:r>
            <a:r>
              <a:rPr lang="cs-CZ" sz="3200" b="1" dirty="0" err="1"/>
              <a:t>environment</a:t>
            </a:r>
            <a:r>
              <a:rPr lang="cs-CZ" sz="3200" dirty="0" smtClean="0"/>
              <a:t/>
            </a:r>
            <a:br>
              <a:rPr lang="cs-CZ" sz="3200" dirty="0" smtClean="0"/>
            </a:br>
            <a:r>
              <a:rPr lang="cs-CZ" sz="3200" b="1" dirty="0" smtClean="0"/>
              <a:t>Part 1: </a:t>
            </a:r>
            <a:r>
              <a:rPr lang="cs-CZ" sz="3200" b="1" dirty="0" err="1" smtClean="0"/>
              <a:t>Questions</a:t>
            </a:r>
            <a:endParaRPr lang="cs-CZ" sz="32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err="1" smtClean="0"/>
              <a:t>What</a:t>
            </a:r>
            <a:r>
              <a:rPr lang="cs-CZ" dirty="0" smtClean="0"/>
              <a:t> </a:t>
            </a:r>
            <a:r>
              <a:rPr lang="cs-CZ" dirty="0" err="1" smtClean="0"/>
              <a:t>is</a:t>
            </a:r>
            <a:r>
              <a:rPr lang="cs-CZ" dirty="0" smtClean="0"/>
              <a:t> </a:t>
            </a:r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greenhouse</a:t>
            </a:r>
            <a:r>
              <a:rPr lang="cs-CZ" dirty="0" smtClean="0"/>
              <a:t> </a:t>
            </a:r>
            <a:r>
              <a:rPr lang="cs-CZ" dirty="0" err="1" smtClean="0"/>
              <a:t>effect</a:t>
            </a:r>
            <a:r>
              <a:rPr lang="cs-CZ" dirty="0" smtClean="0"/>
              <a:t>? </a:t>
            </a:r>
            <a:r>
              <a:rPr lang="cs-CZ" dirty="0" err="1" smtClean="0"/>
              <a:t>Does</a:t>
            </a:r>
            <a:r>
              <a:rPr lang="cs-CZ" dirty="0" smtClean="0"/>
              <a:t> </a:t>
            </a:r>
            <a:r>
              <a:rPr lang="cs-CZ" dirty="0" err="1" smtClean="0"/>
              <a:t>it</a:t>
            </a:r>
            <a:r>
              <a:rPr lang="cs-CZ" dirty="0" smtClean="0"/>
              <a:t> influence </a:t>
            </a:r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climate</a:t>
            </a:r>
            <a:r>
              <a:rPr lang="cs-CZ" dirty="0" smtClean="0"/>
              <a:t> on </a:t>
            </a:r>
            <a:r>
              <a:rPr lang="cs-CZ" dirty="0" err="1" smtClean="0"/>
              <a:t>our</a:t>
            </a:r>
            <a:r>
              <a:rPr lang="cs-CZ" dirty="0" smtClean="0"/>
              <a:t> planet? </a:t>
            </a:r>
            <a:r>
              <a:rPr lang="cs-CZ" dirty="0" err="1" smtClean="0"/>
              <a:t>How</a:t>
            </a:r>
            <a:r>
              <a:rPr lang="cs-CZ" dirty="0" smtClean="0"/>
              <a:t>?</a:t>
            </a:r>
          </a:p>
          <a:p>
            <a:r>
              <a:rPr lang="cs-CZ" dirty="0" err="1"/>
              <a:t>Name</a:t>
            </a:r>
            <a:r>
              <a:rPr lang="cs-CZ" dirty="0"/>
              <a:t> </a:t>
            </a:r>
            <a:r>
              <a:rPr lang="cs-CZ" dirty="0" err="1"/>
              <a:t>one</a:t>
            </a:r>
            <a:r>
              <a:rPr lang="cs-CZ" dirty="0"/>
              <a:t>  </a:t>
            </a:r>
            <a:r>
              <a:rPr lang="cs-CZ" dirty="0" err="1"/>
              <a:t>environmental</a:t>
            </a:r>
            <a:r>
              <a:rPr lang="cs-CZ" dirty="0"/>
              <a:t> </a:t>
            </a:r>
            <a:r>
              <a:rPr lang="cs-CZ" dirty="0" err="1"/>
              <a:t>issue</a:t>
            </a:r>
            <a:r>
              <a:rPr lang="cs-CZ" dirty="0"/>
              <a:t> and </a:t>
            </a:r>
            <a:r>
              <a:rPr lang="cs-CZ" dirty="0" err="1"/>
              <a:t>three</a:t>
            </a:r>
            <a:r>
              <a:rPr lang="cs-CZ" dirty="0"/>
              <a:t> </a:t>
            </a:r>
            <a:r>
              <a:rPr lang="cs-CZ" dirty="0" err="1"/>
              <a:t>things</a:t>
            </a:r>
            <a:r>
              <a:rPr lang="cs-CZ" dirty="0"/>
              <a:t> </a:t>
            </a:r>
            <a:r>
              <a:rPr lang="cs-CZ" dirty="0" err="1"/>
              <a:t>we</a:t>
            </a:r>
            <a:r>
              <a:rPr lang="cs-CZ" dirty="0"/>
              <a:t> </a:t>
            </a:r>
            <a:r>
              <a:rPr lang="cs-CZ" dirty="0" err="1"/>
              <a:t>can</a:t>
            </a:r>
            <a:r>
              <a:rPr lang="cs-CZ" dirty="0"/>
              <a:t> do to </a:t>
            </a:r>
            <a:r>
              <a:rPr lang="cs-CZ" dirty="0" err="1"/>
              <a:t>help</a:t>
            </a:r>
            <a:r>
              <a:rPr lang="cs-CZ" dirty="0"/>
              <a:t> </a:t>
            </a:r>
            <a:r>
              <a:rPr lang="cs-CZ" dirty="0" err="1" smtClean="0"/>
              <a:t>it</a:t>
            </a:r>
            <a:endParaRPr lang="cs-CZ" dirty="0" smtClean="0"/>
          </a:p>
          <a:p>
            <a:r>
              <a:rPr lang="cs-CZ" dirty="0" err="1"/>
              <a:t>Where</a:t>
            </a:r>
            <a:r>
              <a:rPr lang="cs-CZ" dirty="0"/>
              <a:t> </a:t>
            </a:r>
            <a:r>
              <a:rPr lang="cs-CZ" dirty="0" err="1"/>
              <a:t>is</a:t>
            </a:r>
            <a:r>
              <a:rPr lang="cs-CZ" dirty="0"/>
              <a:t> </a:t>
            </a:r>
            <a:r>
              <a:rPr lang="cs-CZ" dirty="0" err="1"/>
              <a:t>it</a:t>
            </a:r>
            <a:r>
              <a:rPr lang="cs-CZ" dirty="0"/>
              <a:t> </a:t>
            </a:r>
            <a:r>
              <a:rPr lang="cs-CZ" dirty="0" err="1"/>
              <a:t>safer</a:t>
            </a:r>
            <a:r>
              <a:rPr lang="cs-CZ" dirty="0"/>
              <a:t> to live, in </a:t>
            </a:r>
            <a:r>
              <a:rPr lang="cs-CZ" dirty="0" err="1"/>
              <a:t>terms</a:t>
            </a:r>
            <a:r>
              <a:rPr lang="cs-CZ" dirty="0"/>
              <a:t>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environment</a:t>
            </a:r>
            <a:r>
              <a:rPr lang="cs-CZ" dirty="0"/>
              <a:t>, in a </a:t>
            </a:r>
            <a:r>
              <a:rPr lang="cs-CZ" dirty="0" err="1"/>
              <a:t>town</a:t>
            </a:r>
            <a:r>
              <a:rPr lang="cs-CZ" dirty="0"/>
              <a:t> </a:t>
            </a:r>
            <a:r>
              <a:rPr lang="cs-CZ" dirty="0" err="1"/>
              <a:t>or</a:t>
            </a:r>
            <a:r>
              <a:rPr lang="cs-CZ" dirty="0"/>
              <a:t> in a </a:t>
            </a:r>
            <a:r>
              <a:rPr lang="cs-CZ" dirty="0" err="1"/>
              <a:t>village</a:t>
            </a:r>
            <a:r>
              <a:rPr lang="cs-CZ" dirty="0"/>
              <a:t>?</a:t>
            </a:r>
          </a:p>
          <a:p>
            <a:pPr marL="0" indent="0">
              <a:buNone/>
            </a:pPr>
            <a:endParaRPr lang="cs-CZ" dirty="0"/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7812360" y="188640"/>
            <a:ext cx="900113" cy="720080"/>
          </a:xfrm>
          <a:prstGeom prst="rect">
            <a:avLst/>
          </a:prstGeom>
          <a:solidFill>
            <a:srgbClr val="280099"/>
          </a:solidFill>
          <a:ln w="9360">
            <a:solidFill>
              <a:srgbClr val="000000"/>
            </a:solidFill>
            <a:round/>
            <a:headEnd/>
            <a:tailEnd/>
          </a:ln>
          <a:effectLst>
            <a:outerShdw dist="152735" dir="2700000" algn="ctr" rotWithShape="0">
              <a:srgbClr val="DC2300"/>
            </a:outerShdw>
          </a:effectLst>
        </p:spPr>
        <p:txBody>
          <a:bodyPr wrap="none" lIns="90000" tIns="45000" rIns="90000" bIns="45000" anchor="ctr"/>
          <a:lstStyle/>
          <a:p>
            <a:pPr algn="ctr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cs-CZ">
                <a:solidFill>
                  <a:srgbClr val="FFFFFF"/>
                </a:solidFill>
              </a:rPr>
              <a:t>B1</a:t>
            </a:r>
          </a:p>
        </p:txBody>
      </p:sp>
    </p:spTree>
    <p:extLst>
      <p:ext uri="{BB962C8B-B14F-4D97-AF65-F5344CB8AC3E}">
        <p14:creationId xmlns:p14="http://schemas.microsoft.com/office/powerpoint/2010/main" val="41604613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cs-CZ" sz="3600" b="1" dirty="0" err="1"/>
              <a:t>Topic</a:t>
            </a:r>
            <a:r>
              <a:rPr lang="cs-CZ" sz="3600" b="1" dirty="0"/>
              <a:t>: </a:t>
            </a:r>
            <a:r>
              <a:rPr lang="cs-CZ" sz="3600" b="1" dirty="0" err="1"/>
              <a:t>weather</a:t>
            </a:r>
            <a:r>
              <a:rPr lang="cs-CZ" sz="3600" b="1" dirty="0"/>
              <a:t>, </a:t>
            </a:r>
            <a:r>
              <a:rPr lang="cs-CZ" sz="3600" b="1" dirty="0" err="1"/>
              <a:t>environment</a:t>
            </a:r>
            <a:r>
              <a:rPr lang="cs-CZ" sz="3600" b="1" dirty="0"/>
              <a:t> </a:t>
            </a:r>
            <a:r>
              <a:rPr lang="cs-CZ" dirty="0"/>
              <a:t/>
            </a:r>
            <a:br>
              <a:rPr lang="cs-CZ" dirty="0"/>
            </a:br>
            <a:r>
              <a:rPr lang="cs-CZ" sz="3600" b="1" dirty="0"/>
              <a:t>Part 1: </a:t>
            </a:r>
            <a:r>
              <a:rPr lang="cs-CZ" sz="3600" b="1" dirty="0" err="1" smtClean="0"/>
              <a:t>Questions</a:t>
            </a:r>
            <a:endParaRPr lang="cs-CZ" sz="36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err="1" smtClean="0"/>
              <a:t>How</a:t>
            </a:r>
            <a:r>
              <a:rPr lang="cs-CZ" dirty="0" smtClean="0"/>
              <a:t> </a:t>
            </a:r>
            <a:r>
              <a:rPr lang="cs-CZ" dirty="0" err="1"/>
              <a:t>can</a:t>
            </a:r>
            <a:r>
              <a:rPr lang="cs-CZ" dirty="0"/>
              <a:t> </a:t>
            </a:r>
            <a:r>
              <a:rPr lang="cs-CZ" dirty="0" err="1"/>
              <a:t>teenagers</a:t>
            </a:r>
            <a:r>
              <a:rPr lang="cs-CZ" dirty="0"/>
              <a:t> </a:t>
            </a:r>
            <a:r>
              <a:rPr lang="cs-CZ" dirty="0" err="1" smtClean="0"/>
              <a:t>protect</a:t>
            </a:r>
            <a:r>
              <a:rPr lang="cs-CZ" dirty="0" smtClean="0"/>
              <a:t> </a:t>
            </a:r>
            <a:r>
              <a:rPr lang="cs-CZ" dirty="0" err="1" smtClean="0"/>
              <a:t>our</a:t>
            </a:r>
            <a:r>
              <a:rPr lang="cs-CZ" dirty="0" smtClean="0"/>
              <a:t> </a:t>
            </a:r>
            <a:r>
              <a:rPr lang="cs-CZ" dirty="0"/>
              <a:t>planet</a:t>
            </a:r>
            <a:r>
              <a:rPr lang="cs-CZ" dirty="0" smtClean="0"/>
              <a:t>?</a:t>
            </a:r>
          </a:p>
          <a:p>
            <a:r>
              <a:rPr lang="cs-CZ" dirty="0" err="1"/>
              <a:t>Why</a:t>
            </a:r>
            <a:r>
              <a:rPr lang="cs-CZ" dirty="0"/>
              <a:t> are </a:t>
            </a:r>
            <a:r>
              <a:rPr lang="cs-CZ" dirty="0" err="1"/>
              <a:t>some</a:t>
            </a:r>
            <a:r>
              <a:rPr lang="cs-CZ" dirty="0"/>
              <a:t> species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animals</a:t>
            </a:r>
            <a:r>
              <a:rPr lang="cs-CZ" dirty="0"/>
              <a:t> </a:t>
            </a:r>
            <a:r>
              <a:rPr lang="cs-CZ" dirty="0" err="1"/>
              <a:t>becoming</a:t>
            </a:r>
            <a:r>
              <a:rPr lang="cs-CZ" dirty="0"/>
              <a:t> </a:t>
            </a:r>
            <a:r>
              <a:rPr lang="cs-CZ" dirty="0" err="1"/>
              <a:t>extinct</a:t>
            </a:r>
            <a:r>
              <a:rPr lang="cs-CZ" dirty="0"/>
              <a:t> </a:t>
            </a:r>
            <a:r>
              <a:rPr lang="cs-CZ" dirty="0" err="1"/>
              <a:t>nowadays</a:t>
            </a:r>
            <a:r>
              <a:rPr lang="cs-CZ" dirty="0"/>
              <a:t>?</a:t>
            </a:r>
          </a:p>
          <a:p>
            <a:pPr marL="0" indent="0">
              <a:buNone/>
            </a:pPr>
            <a:endParaRPr lang="cs-CZ" dirty="0"/>
          </a:p>
          <a:p>
            <a:endParaRPr lang="cs-CZ" dirty="0"/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7596336" y="289100"/>
            <a:ext cx="900113" cy="539750"/>
          </a:xfrm>
          <a:prstGeom prst="rect">
            <a:avLst/>
          </a:prstGeom>
          <a:solidFill>
            <a:srgbClr val="280099"/>
          </a:solidFill>
          <a:ln w="9360">
            <a:solidFill>
              <a:srgbClr val="000000"/>
            </a:solidFill>
            <a:round/>
            <a:headEnd/>
            <a:tailEnd/>
          </a:ln>
          <a:effectLst>
            <a:outerShdw dist="152735" dir="2700000" algn="ctr" rotWithShape="0">
              <a:srgbClr val="DC2300"/>
            </a:outerShdw>
          </a:effectLst>
        </p:spPr>
        <p:txBody>
          <a:bodyPr wrap="none" lIns="90000" tIns="45000" rIns="90000" bIns="45000" anchor="ctr"/>
          <a:lstStyle/>
          <a:p>
            <a:pPr algn="ctr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cs-CZ">
                <a:solidFill>
                  <a:srgbClr val="FFFFFF"/>
                </a:solidFill>
              </a:rPr>
              <a:t>B1</a:t>
            </a:r>
          </a:p>
        </p:txBody>
      </p:sp>
    </p:spTree>
    <p:extLst>
      <p:ext uri="{BB962C8B-B14F-4D97-AF65-F5344CB8AC3E}">
        <p14:creationId xmlns:p14="http://schemas.microsoft.com/office/powerpoint/2010/main" val="4397579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ástupný symbol pro datum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cs-CZ"/>
              <a:t>19.7.2012</a:t>
            </a:r>
          </a:p>
        </p:txBody>
      </p:sp>
      <p:sp>
        <p:nvSpPr>
          <p:cNvPr id="7169" name="Rectangle 1"/>
          <p:cNvSpPr>
            <a:spLocks noGrp="1" noChangeArrowheads="1"/>
          </p:cNvSpPr>
          <p:nvPr>
            <p:ph type="title"/>
          </p:nvPr>
        </p:nvSpPr>
        <p:spPr>
          <a:xfrm>
            <a:off x="539552" y="329407"/>
            <a:ext cx="8228013" cy="1141412"/>
          </a:xfrm>
          <a:ln/>
        </p:spPr>
        <p:txBody>
          <a:bodyPr/>
          <a:lstStyle/>
          <a:p>
            <a:pPr algn="l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cs-CZ" sz="3200" b="1" dirty="0" err="1" smtClean="0"/>
              <a:t>Topic</a:t>
            </a:r>
            <a:r>
              <a:rPr lang="cs-CZ" sz="3200" b="1" dirty="0" smtClean="0"/>
              <a:t>: </a:t>
            </a:r>
            <a:r>
              <a:rPr lang="cs-CZ" sz="3200" b="1" dirty="0" err="1" smtClean="0"/>
              <a:t>weather</a:t>
            </a:r>
            <a:r>
              <a:rPr lang="cs-CZ" sz="3200" b="1" dirty="0" smtClean="0"/>
              <a:t>, </a:t>
            </a:r>
            <a:r>
              <a:rPr lang="cs-CZ" sz="3200" b="1" dirty="0" err="1" smtClean="0"/>
              <a:t>environment</a:t>
            </a:r>
            <a:r>
              <a:rPr lang="cs-CZ" sz="3200" b="1" dirty="0"/>
              <a:t/>
            </a:r>
            <a:br>
              <a:rPr lang="cs-CZ" sz="3200" b="1" dirty="0"/>
            </a:br>
            <a:r>
              <a:rPr lang="cs-CZ" sz="2400" b="1" dirty="0"/>
              <a:t>Part 2: </a:t>
            </a:r>
            <a:r>
              <a:rPr lang="cs-CZ" sz="2400" b="1" dirty="0" err="1"/>
              <a:t>Task</a:t>
            </a:r>
            <a:r>
              <a:rPr lang="cs-CZ" sz="2400" b="1" dirty="0"/>
              <a:t> 1</a:t>
            </a:r>
            <a:r>
              <a:rPr lang="cs-CZ" sz="3200" b="1" dirty="0"/>
              <a:t>: </a:t>
            </a:r>
            <a:r>
              <a:rPr lang="cs-CZ" sz="2400" b="1" dirty="0" err="1"/>
              <a:t>Describe</a:t>
            </a:r>
            <a:r>
              <a:rPr lang="cs-CZ" sz="2400" b="1" dirty="0"/>
              <a:t> </a:t>
            </a:r>
            <a:r>
              <a:rPr lang="cs-CZ" sz="2400" b="1" dirty="0" err="1"/>
              <a:t>the</a:t>
            </a:r>
            <a:r>
              <a:rPr lang="cs-CZ" sz="2400" b="1" dirty="0"/>
              <a:t> </a:t>
            </a:r>
            <a:r>
              <a:rPr lang="cs-CZ" sz="2400" b="1" dirty="0" err="1"/>
              <a:t>photo</a:t>
            </a:r>
            <a:r>
              <a:rPr lang="cs-CZ" sz="2400" b="1" dirty="0"/>
              <a:t> in detail and </a:t>
            </a:r>
            <a:r>
              <a:rPr lang="cs-CZ" sz="2400" b="1" dirty="0" err="1"/>
              <a:t>mention</a:t>
            </a:r>
            <a:r>
              <a:rPr lang="cs-CZ" sz="2400" b="1" dirty="0"/>
              <a:t>:</a:t>
            </a:r>
          </a:p>
        </p:txBody>
      </p:sp>
      <p:sp>
        <p:nvSpPr>
          <p:cNvPr id="717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828402" y="1556792"/>
            <a:ext cx="3491921" cy="4073649"/>
          </a:xfrm>
          <a:ln w="36000">
            <a:solidFill>
              <a:srgbClr val="2323DC"/>
            </a:solidFill>
            <a:round/>
            <a:headEnd/>
            <a:tailEnd/>
          </a:ln>
        </p:spPr>
        <p:txBody>
          <a:bodyPr lIns="108000" tIns="63000" rIns="108000" bIns="63000"/>
          <a:lstStyle/>
          <a:p>
            <a:pPr marL="681038" indent="-681038">
              <a:buFont typeface="Times New Roman" pitchFamily="16" charset="0"/>
              <a:buChar char="•"/>
              <a:tabLst>
                <a:tab pos="681038" algn="l"/>
                <a:tab pos="785813" algn="l"/>
                <a:tab pos="1235075" algn="l"/>
                <a:tab pos="1684338" algn="l"/>
                <a:tab pos="2133600" algn="l"/>
                <a:tab pos="2582863" algn="l"/>
                <a:tab pos="3032125" algn="l"/>
                <a:tab pos="3481388" algn="l"/>
                <a:tab pos="3930650" algn="l"/>
                <a:tab pos="4379913" algn="l"/>
                <a:tab pos="4829175" algn="l"/>
                <a:tab pos="5278438" algn="l"/>
                <a:tab pos="5727700" algn="l"/>
                <a:tab pos="6176963" algn="l"/>
                <a:tab pos="6626225" algn="l"/>
                <a:tab pos="7075488" algn="l"/>
                <a:tab pos="7524750" algn="l"/>
                <a:tab pos="7974013" algn="l"/>
                <a:tab pos="8423275" algn="l"/>
                <a:tab pos="8872538" algn="l"/>
                <a:tab pos="9321800" algn="l"/>
              </a:tabLst>
            </a:pPr>
            <a:r>
              <a:rPr lang="cs-CZ" sz="2600" dirty="0" err="1"/>
              <a:t>Location</a:t>
            </a:r>
            <a:endParaRPr lang="cs-CZ" sz="2600" dirty="0"/>
          </a:p>
          <a:p>
            <a:pPr marL="681038" indent="-681038">
              <a:buFont typeface="Times New Roman" pitchFamily="16" charset="0"/>
              <a:buChar char="•"/>
              <a:tabLst>
                <a:tab pos="681038" algn="l"/>
                <a:tab pos="785813" algn="l"/>
                <a:tab pos="1235075" algn="l"/>
                <a:tab pos="1684338" algn="l"/>
                <a:tab pos="2133600" algn="l"/>
                <a:tab pos="2582863" algn="l"/>
                <a:tab pos="3032125" algn="l"/>
                <a:tab pos="3481388" algn="l"/>
                <a:tab pos="3930650" algn="l"/>
                <a:tab pos="4379913" algn="l"/>
                <a:tab pos="4829175" algn="l"/>
                <a:tab pos="5278438" algn="l"/>
                <a:tab pos="5727700" algn="l"/>
                <a:tab pos="6176963" algn="l"/>
                <a:tab pos="6626225" algn="l"/>
                <a:tab pos="7075488" algn="l"/>
                <a:tab pos="7524750" algn="l"/>
                <a:tab pos="7974013" algn="l"/>
                <a:tab pos="8423275" algn="l"/>
                <a:tab pos="8872538" algn="l"/>
                <a:tab pos="9321800" algn="l"/>
              </a:tabLst>
            </a:pPr>
            <a:r>
              <a:rPr lang="cs-CZ" sz="2600" dirty="0" err="1" smtClean="0"/>
              <a:t>Atmosphere</a:t>
            </a:r>
            <a:endParaRPr lang="cs-CZ" sz="2600" dirty="0"/>
          </a:p>
          <a:p>
            <a:pPr marL="681038" indent="-681038">
              <a:buFont typeface="Times New Roman" pitchFamily="16" charset="0"/>
              <a:buChar char="•"/>
              <a:tabLst>
                <a:tab pos="681038" algn="l"/>
                <a:tab pos="785813" algn="l"/>
                <a:tab pos="1235075" algn="l"/>
                <a:tab pos="1684338" algn="l"/>
                <a:tab pos="2133600" algn="l"/>
                <a:tab pos="2582863" algn="l"/>
                <a:tab pos="3032125" algn="l"/>
                <a:tab pos="3481388" algn="l"/>
                <a:tab pos="3930650" algn="l"/>
                <a:tab pos="4379913" algn="l"/>
                <a:tab pos="4829175" algn="l"/>
                <a:tab pos="5278438" algn="l"/>
                <a:tab pos="5727700" algn="l"/>
                <a:tab pos="6176963" algn="l"/>
                <a:tab pos="6626225" algn="l"/>
                <a:tab pos="7075488" algn="l"/>
                <a:tab pos="7524750" algn="l"/>
                <a:tab pos="7974013" algn="l"/>
                <a:tab pos="8423275" algn="l"/>
                <a:tab pos="8872538" algn="l"/>
                <a:tab pos="9321800" algn="l"/>
              </a:tabLst>
            </a:pPr>
            <a:r>
              <a:rPr lang="cs-CZ" sz="2600" dirty="0" err="1"/>
              <a:t>Weather</a:t>
            </a:r>
            <a:r>
              <a:rPr lang="cs-CZ" sz="2600" dirty="0"/>
              <a:t> </a:t>
            </a:r>
            <a:r>
              <a:rPr lang="cs-CZ" sz="2600" dirty="0" err="1"/>
              <a:t>conditions</a:t>
            </a:r>
            <a:endParaRPr lang="cs-CZ" sz="2600" dirty="0"/>
          </a:p>
          <a:p>
            <a:pPr marL="681038" indent="-681038">
              <a:buFont typeface="Times New Roman" pitchFamily="16" charset="0"/>
              <a:buChar char="•"/>
              <a:tabLst>
                <a:tab pos="681038" algn="l"/>
                <a:tab pos="785813" algn="l"/>
                <a:tab pos="1235075" algn="l"/>
                <a:tab pos="1684338" algn="l"/>
                <a:tab pos="2133600" algn="l"/>
                <a:tab pos="2582863" algn="l"/>
                <a:tab pos="3032125" algn="l"/>
                <a:tab pos="3481388" algn="l"/>
                <a:tab pos="3930650" algn="l"/>
                <a:tab pos="4379913" algn="l"/>
                <a:tab pos="4829175" algn="l"/>
                <a:tab pos="5278438" algn="l"/>
                <a:tab pos="5727700" algn="l"/>
                <a:tab pos="6176963" algn="l"/>
                <a:tab pos="6626225" algn="l"/>
                <a:tab pos="7075488" algn="l"/>
                <a:tab pos="7524750" algn="l"/>
                <a:tab pos="7974013" algn="l"/>
                <a:tab pos="8423275" algn="l"/>
                <a:tab pos="8872538" algn="l"/>
                <a:tab pos="9321800" algn="l"/>
              </a:tabLst>
            </a:pPr>
            <a:r>
              <a:rPr lang="cs-CZ" sz="2600" dirty="0" err="1"/>
              <a:t>Other</a:t>
            </a:r>
            <a:endParaRPr lang="cs-CZ" sz="2600" dirty="0"/>
          </a:p>
        </p:txBody>
      </p:sp>
      <p:sp>
        <p:nvSpPr>
          <p:cNvPr id="7171" name="Rectangle 3"/>
          <p:cNvSpPr>
            <a:spLocks noChangeArrowheads="1"/>
          </p:cNvSpPr>
          <p:nvPr/>
        </p:nvSpPr>
        <p:spPr bwMode="auto">
          <a:xfrm>
            <a:off x="7920038" y="360363"/>
            <a:ext cx="900112" cy="539750"/>
          </a:xfrm>
          <a:prstGeom prst="rect">
            <a:avLst/>
          </a:prstGeom>
          <a:solidFill>
            <a:srgbClr val="280099"/>
          </a:solidFill>
          <a:ln w="9360">
            <a:solidFill>
              <a:srgbClr val="000000"/>
            </a:solidFill>
            <a:round/>
            <a:headEnd/>
            <a:tailEnd/>
          </a:ln>
          <a:effectLst>
            <a:outerShdw dist="152735" dir="2700000" algn="ctr" rotWithShape="0">
              <a:srgbClr val="DC2300"/>
            </a:outerShdw>
          </a:effectLst>
        </p:spPr>
        <p:txBody>
          <a:bodyPr wrap="none" lIns="90000" tIns="45000" rIns="90000" bIns="45000" anchor="ctr"/>
          <a:lstStyle/>
          <a:p>
            <a:pPr algn="ctr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cs-CZ">
                <a:solidFill>
                  <a:srgbClr val="FFFFFF"/>
                </a:solidFill>
              </a:rPr>
              <a:t>B1</a:t>
            </a:r>
          </a:p>
        </p:txBody>
      </p:sp>
      <p:pic>
        <p:nvPicPr>
          <p:cNvPr id="7" name="Obrázek 6" descr="C:\Documents and Settings\Administrator\Local Settings\Temporary Internet Files\Content.IE5\V9TKFY5R\MP900433980[1].jp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1700808"/>
            <a:ext cx="4115435" cy="334772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767869315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ástupný symbol pro datum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cs-CZ"/>
              <a:t>19.7.2012</a:t>
            </a:r>
          </a:p>
        </p:txBody>
      </p:sp>
      <p:sp>
        <p:nvSpPr>
          <p:cNvPr id="8193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8013" cy="1457325"/>
          </a:xfrm>
          <a:ln/>
        </p:spPr>
        <p:txBody>
          <a:bodyPr/>
          <a:lstStyle/>
          <a:p>
            <a:pPr algn="l">
              <a:tabLst>
                <a:tab pos="0" algn="l"/>
                <a:tab pos="444500" algn="l"/>
                <a:tab pos="893763" algn="l"/>
                <a:tab pos="1343025" algn="l"/>
                <a:tab pos="1792288" algn="l"/>
                <a:tab pos="2241550" algn="l"/>
                <a:tab pos="2690813" algn="l"/>
                <a:tab pos="3140075" algn="l"/>
                <a:tab pos="3589338" algn="l"/>
                <a:tab pos="4038600" algn="l"/>
                <a:tab pos="4487863" algn="l"/>
                <a:tab pos="4937125" algn="l"/>
                <a:tab pos="5389563" algn="l"/>
                <a:tab pos="5835650" algn="l"/>
                <a:tab pos="6284913" algn="l"/>
                <a:tab pos="6734175" algn="l"/>
                <a:tab pos="7183438" algn="l"/>
                <a:tab pos="7632700" algn="l"/>
                <a:tab pos="8081963" algn="l"/>
                <a:tab pos="8531225" algn="l"/>
                <a:tab pos="8980488" algn="l"/>
                <a:tab pos="8982075" algn="l"/>
                <a:tab pos="9431338" algn="l"/>
                <a:tab pos="9880600" algn="l"/>
                <a:tab pos="10329863" algn="l"/>
                <a:tab pos="10779125" algn="l"/>
                <a:tab pos="10780713" algn="l"/>
              </a:tabLst>
            </a:pPr>
            <a:r>
              <a:rPr lang="cs-CZ" sz="3200" b="1" dirty="0" err="1"/>
              <a:t>Topic</a:t>
            </a:r>
            <a:r>
              <a:rPr lang="cs-CZ" sz="3200" b="1" dirty="0"/>
              <a:t>: </a:t>
            </a:r>
            <a:r>
              <a:rPr lang="cs-CZ" sz="3200" b="1" dirty="0" err="1" smtClean="0"/>
              <a:t>weather</a:t>
            </a:r>
            <a:r>
              <a:rPr lang="cs-CZ" sz="3200" b="1" dirty="0" smtClean="0"/>
              <a:t>, </a:t>
            </a:r>
            <a:r>
              <a:rPr lang="cs-CZ" sz="3200" b="1" dirty="0" err="1" smtClean="0"/>
              <a:t>environment</a:t>
            </a:r>
            <a:r>
              <a:rPr lang="cs-CZ" sz="3200" b="1" dirty="0"/>
              <a:t/>
            </a:r>
            <a:br>
              <a:rPr lang="cs-CZ" sz="3200" b="1" dirty="0"/>
            </a:br>
            <a:r>
              <a:rPr lang="cs-CZ" sz="2400" b="1" dirty="0"/>
              <a:t>Part 2: </a:t>
            </a:r>
            <a:r>
              <a:rPr lang="cs-CZ" sz="2400" b="1" dirty="0" err="1"/>
              <a:t>Task</a:t>
            </a:r>
            <a:r>
              <a:rPr lang="cs-CZ" sz="2400" b="1" dirty="0"/>
              <a:t> 2: </a:t>
            </a:r>
            <a:r>
              <a:rPr lang="cs-CZ" sz="2600" b="1" dirty="0" err="1"/>
              <a:t>Compare</a:t>
            </a:r>
            <a:r>
              <a:rPr lang="cs-CZ" sz="2400" b="1" dirty="0"/>
              <a:t> </a:t>
            </a:r>
            <a:r>
              <a:rPr lang="cs-CZ" sz="2400" b="1" dirty="0" err="1"/>
              <a:t>the</a:t>
            </a:r>
            <a:r>
              <a:rPr lang="cs-CZ" sz="2400" b="1" dirty="0"/>
              <a:t> </a:t>
            </a:r>
            <a:r>
              <a:rPr lang="cs-CZ" sz="2400" b="1" dirty="0" err="1"/>
              <a:t>photos</a:t>
            </a:r>
            <a:r>
              <a:rPr lang="cs-CZ" sz="2400" b="1" dirty="0"/>
              <a:t> and </a:t>
            </a:r>
            <a:r>
              <a:rPr lang="cs-CZ" sz="2400" b="1" dirty="0" err="1"/>
              <a:t>consider</a:t>
            </a:r>
            <a:r>
              <a:rPr lang="cs-CZ" sz="2400" b="1" dirty="0"/>
              <a:t> </a:t>
            </a:r>
            <a:r>
              <a:rPr lang="cs-CZ" sz="2400" b="1" dirty="0" err="1"/>
              <a:t>the</a:t>
            </a:r>
            <a:r>
              <a:rPr lang="cs-CZ" sz="2400" b="1" dirty="0"/>
              <a:t> 						   </a:t>
            </a:r>
            <a:r>
              <a:rPr lang="cs-CZ" sz="2400" b="1" dirty="0" err="1"/>
              <a:t>following</a:t>
            </a:r>
            <a:r>
              <a:rPr lang="cs-CZ" sz="2400" b="1" dirty="0"/>
              <a:t> </a:t>
            </a:r>
            <a:r>
              <a:rPr lang="cs-CZ" sz="2400" b="1" dirty="0" err="1"/>
              <a:t>points</a:t>
            </a:r>
            <a:r>
              <a:rPr lang="cs-CZ" sz="2400" b="1" dirty="0"/>
              <a:t>:</a:t>
            </a:r>
          </a:p>
        </p:txBody>
      </p:sp>
      <p:sp>
        <p:nvSpPr>
          <p:cNvPr id="819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084168" y="1844824"/>
            <a:ext cx="3024336" cy="2448272"/>
          </a:xfrm>
          <a:ln w="36000">
            <a:solidFill>
              <a:srgbClr val="2300DC"/>
            </a:solidFill>
            <a:round/>
            <a:headEnd/>
            <a:tailEnd/>
          </a:ln>
        </p:spPr>
        <p:txBody>
          <a:bodyPr lIns="108000" tIns="63000" rIns="108000" bIns="63000">
            <a:normAutofit/>
          </a:bodyPr>
          <a:lstStyle/>
          <a:p>
            <a:pPr marL="681038" indent="-681038">
              <a:buFont typeface="Times New Roman" pitchFamily="16" charset="0"/>
              <a:buChar char="•"/>
              <a:tabLst>
                <a:tab pos="681038" algn="l"/>
                <a:tab pos="785813" algn="l"/>
                <a:tab pos="1235075" algn="l"/>
                <a:tab pos="1684338" algn="l"/>
                <a:tab pos="2133600" algn="l"/>
                <a:tab pos="2582863" algn="l"/>
                <a:tab pos="3032125" algn="l"/>
                <a:tab pos="3481388" algn="l"/>
                <a:tab pos="3930650" algn="l"/>
                <a:tab pos="4379913" algn="l"/>
                <a:tab pos="4829175" algn="l"/>
                <a:tab pos="5278438" algn="l"/>
                <a:tab pos="5727700" algn="l"/>
                <a:tab pos="6176963" algn="l"/>
                <a:tab pos="6626225" algn="l"/>
                <a:tab pos="7075488" algn="l"/>
                <a:tab pos="7524750" algn="l"/>
                <a:tab pos="7974013" algn="l"/>
                <a:tab pos="8423275" algn="l"/>
                <a:tab pos="8872538" algn="l"/>
                <a:tab pos="9321800" algn="l"/>
              </a:tabLst>
            </a:pPr>
            <a:r>
              <a:rPr lang="cs-CZ" sz="2600" dirty="0" err="1"/>
              <a:t>Location</a:t>
            </a:r>
            <a:endParaRPr lang="cs-CZ" sz="2600" dirty="0"/>
          </a:p>
          <a:p>
            <a:pPr marL="681038" indent="-681038">
              <a:buFont typeface="Times New Roman" pitchFamily="16" charset="0"/>
              <a:buChar char="•"/>
              <a:tabLst>
                <a:tab pos="681038" algn="l"/>
                <a:tab pos="785813" algn="l"/>
                <a:tab pos="1235075" algn="l"/>
                <a:tab pos="1684338" algn="l"/>
                <a:tab pos="2133600" algn="l"/>
                <a:tab pos="2582863" algn="l"/>
                <a:tab pos="3032125" algn="l"/>
                <a:tab pos="3481388" algn="l"/>
                <a:tab pos="3930650" algn="l"/>
                <a:tab pos="4379913" algn="l"/>
                <a:tab pos="4829175" algn="l"/>
                <a:tab pos="5278438" algn="l"/>
                <a:tab pos="5727700" algn="l"/>
                <a:tab pos="6176963" algn="l"/>
                <a:tab pos="6626225" algn="l"/>
                <a:tab pos="7075488" algn="l"/>
                <a:tab pos="7524750" algn="l"/>
                <a:tab pos="7974013" algn="l"/>
                <a:tab pos="8423275" algn="l"/>
                <a:tab pos="8872538" algn="l"/>
                <a:tab pos="9321800" algn="l"/>
              </a:tabLst>
            </a:pPr>
            <a:r>
              <a:rPr lang="cs-CZ" sz="2600" dirty="0" err="1" smtClean="0"/>
              <a:t>Atmosphere</a:t>
            </a:r>
            <a:endParaRPr lang="cs-CZ" sz="2600" dirty="0"/>
          </a:p>
          <a:p>
            <a:pPr marL="681038" indent="-681038">
              <a:buFont typeface="Times New Roman" pitchFamily="16" charset="0"/>
              <a:buChar char="•"/>
              <a:tabLst>
                <a:tab pos="681038" algn="l"/>
                <a:tab pos="785813" algn="l"/>
                <a:tab pos="1235075" algn="l"/>
                <a:tab pos="1684338" algn="l"/>
                <a:tab pos="2133600" algn="l"/>
                <a:tab pos="2582863" algn="l"/>
                <a:tab pos="3032125" algn="l"/>
                <a:tab pos="3481388" algn="l"/>
                <a:tab pos="3930650" algn="l"/>
                <a:tab pos="4379913" algn="l"/>
                <a:tab pos="4829175" algn="l"/>
                <a:tab pos="5278438" algn="l"/>
                <a:tab pos="5727700" algn="l"/>
                <a:tab pos="6176963" algn="l"/>
                <a:tab pos="6626225" algn="l"/>
                <a:tab pos="7075488" algn="l"/>
                <a:tab pos="7524750" algn="l"/>
                <a:tab pos="7974013" algn="l"/>
                <a:tab pos="8423275" algn="l"/>
                <a:tab pos="8872538" algn="l"/>
                <a:tab pos="9321800" algn="l"/>
              </a:tabLst>
            </a:pPr>
            <a:r>
              <a:rPr lang="cs-CZ" sz="2600" dirty="0" err="1"/>
              <a:t>Weather</a:t>
            </a:r>
            <a:r>
              <a:rPr lang="cs-CZ" sz="2600" dirty="0"/>
              <a:t> </a:t>
            </a:r>
            <a:r>
              <a:rPr lang="cs-CZ" sz="2600" dirty="0" err="1" smtClean="0"/>
              <a:t>conditions</a:t>
            </a:r>
            <a:endParaRPr lang="cs-CZ" sz="2600" dirty="0"/>
          </a:p>
          <a:p>
            <a:pPr marL="681038" indent="-681038">
              <a:buFont typeface="Times New Roman" pitchFamily="16" charset="0"/>
              <a:buChar char="•"/>
              <a:tabLst>
                <a:tab pos="681038" algn="l"/>
                <a:tab pos="785813" algn="l"/>
                <a:tab pos="1235075" algn="l"/>
                <a:tab pos="1684338" algn="l"/>
                <a:tab pos="2133600" algn="l"/>
                <a:tab pos="2582863" algn="l"/>
                <a:tab pos="3032125" algn="l"/>
                <a:tab pos="3481388" algn="l"/>
                <a:tab pos="3930650" algn="l"/>
                <a:tab pos="4379913" algn="l"/>
                <a:tab pos="4829175" algn="l"/>
                <a:tab pos="5278438" algn="l"/>
                <a:tab pos="5727700" algn="l"/>
                <a:tab pos="6176963" algn="l"/>
                <a:tab pos="6626225" algn="l"/>
                <a:tab pos="7075488" algn="l"/>
                <a:tab pos="7524750" algn="l"/>
                <a:tab pos="7974013" algn="l"/>
                <a:tab pos="8423275" algn="l"/>
                <a:tab pos="8872538" algn="l"/>
                <a:tab pos="9321800" algn="l"/>
              </a:tabLst>
            </a:pPr>
            <a:r>
              <a:rPr lang="cs-CZ" sz="2600" dirty="0" err="1"/>
              <a:t>Other</a:t>
            </a:r>
            <a:endParaRPr lang="cs-CZ" sz="2600" dirty="0"/>
          </a:p>
        </p:txBody>
      </p:sp>
      <p:sp>
        <p:nvSpPr>
          <p:cNvPr id="8195" name="Rectangle 3"/>
          <p:cNvSpPr>
            <a:spLocks noChangeArrowheads="1"/>
          </p:cNvSpPr>
          <p:nvPr/>
        </p:nvSpPr>
        <p:spPr bwMode="auto">
          <a:xfrm>
            <a:off x="8028383" y="68961"/>
            <a:ext cx="900113" cy="539750"/>
          </a:xfrm>
          <a:prstGeom prst="rect">
            <a:avLst/>
          </a:prstGeom>
          <a:solidFill>
            <a:srgbClr val="280099"/>
          </a:solidFill>
          <a:ln w="9360">
            <a:solidFill>
              <a:srgbClr val="000000"/>
            </a:solidFill>
            <a:round/>
            <a:headEnd/>
            <a:tailEnd/>
          </a:ln>
          <a:effectLst>
            <a:outerShdw dist="152735" dir="2700000" algn="ctr" rotWithShape="0">
              <a:srgbClr val="DC2300"/>
            </a:outerShdw>
          </a:effectLst>
        </p:spPr>
        <p:txBody>
          <a:bodyPr wrap="none" lIns="90000" tIns="45000" rIns="90000" bIns="45000" anchor="ctr"/>
          <a:lstStyle/>
          <a:p>
            <a:pPr algn="ctr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cs-CZ">
                <a:solidFill>
                  <a:srgbClr val="FFFFFF"/>
                </a:solidFill>
              </a:rPr>
              <a:t>B1</a:t>
            </a:r>
          </a:p>
        </p:txBody>
      </p:sp>
      <p:pic>
        <p:nvPicPr>
          <p:cNvPr id="8" name="Obrázek 7" descr="C:\Documents and Settings\Administrator\Local Settings\Temporary Internet Files\Content.IE5\V9TKFY5R\MP900433980[1].jp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7" y="1220059"/>
            <a:ext cx="2448273" cy="2952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Obrázek 8" descr="C:\Documents and Settings\Administrator\Local Settings\Temporary Internet Files\Content.IE5\6EGRYJCW\MP900149107[1].jpg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3808" y="3501008"/>
            <a:ext cx="2995879" cy="288032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232995055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datum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cs-CZ"/>
              <a:t>19.7.2012</a:t>
            </a:r>
          </a:p>
        </p:txBody>
      </p:sp>
      <p:sp>
        <p:nvSpPr>
          <p:cNvPr id="9217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8013" cy="1141412"/>
          </a:xfrm>
          <a:ln/>
        </p:spPr>
        <p:txBody>
          <a:bodyPr/>
          <a:lstStyle/>
          <a:p>
            <a:pPr algn="l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cs-CZ" sz="3200" b="1" dirty="0" err="1"/>
              <a:t>Topic</a:t>
            </a:r>
            <a:r>
              <a:rPr lang="cs-CZ" sz="3200" b="1" dirty="0"/>
              <a:t>: </a:t>
            </a:r>
            <a:r>
              <a:rPr lang="cs-CZ" sz="3200" b="1" dirty="0" err="1" smtClean="0"/>
              <a:t>weather</a:t>
            </a:r>
            <a:r>
              <a:rPr lang="cs-CZ" sz="3200" b="1" dirty="0" smtClean="0"/>
              <a:t>, </a:t>
            </a:r>
            <a:r>
              <a:rPr lang="cs-CZ" sz="3200" b="1" dirty="0" err="1" smtClean="0"/>
              <a:t>environment</a:t>
            </a:r>
            <a:r>
              <a:rPr lang="cs-CZ" sz="3200" b="1" dirty="0"/>
              <a:t/>
            </a:r>
            <a:br>
              <a:rPr lang="cs-CZ" sz="3200" b="1" dirty="0"/>
            </a:br>
            <a:r>
              <a:rPr lang="cs-CZ" sz="2800" b="1" dirty="0"/>
              <a:t>Part 2: </a:t>
            </a:r>
            <a:r>
              <a:rPr lang="cs-CZ" sz="2800" b="1" dirty="0" err="1"/>
              <a:t>Task</a:t>
            </a:r>
            <a:r>
              <a:rPr lang="cs-CZ" sz="2800" b="1" dirty="0"/>
              <a:t> 3: </a:t>
            </a:r>
            <a:r>
              <a:rPr lang="cs-CZ" sz="2800" b="1" dirty="0" err="1"/>
              <a:t>Tell</a:t>
            </a:r>
            <a:r>
              <a:rPr lang="cs-CZ" sz="2800" b="1" dirty="0"/>
              <a:t> </a:t>
            </a:r>
            <a:r>
              <a:rPr lang="cs-CZ" sz="2800" b="1" dirty="0" err="1"/>
              <a:t>me</a:t>
            </a:r>
            <a:r>
              <a:rPr lang="cs-CZ" sz="2800" b="1" dirty="0"/>
              <a:t> </a:t>
            </a:r>
            <a:r>
              <a:rPr lang="cs-CZ" sz="2800" b="1" dirty="0" err="1"/>
              <a:t>about</a:t>
            </a:r>
            <a:r>
              <a:rPr lang="cs-CZ" sz="2800" b="1" dirty="0"/>
              <a:t>...</a:t>
            </a:r>
          </a:p>
        </p:txBody>
      </p:sp>
      <p:sp>
        <p:nvSpPr>
          <p:cNvPr id="921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8013" cy="4159250"/>
          </a:xfrm>
          <a:ln w="36000">
            <a:solidFill>
              <a:srgbClr val="000080"/>
            </a:solidFill>
            <a:round/>
            <a:headEnd/>
            <a:tailEnd/>
          </a:ln>
        </p:spPr>
        <p:txBody>
          <a:bodyPr lIns="108000" tIns="63000" rIns="108000" bIns="63000">
            <a:normAutofit/>
          </a:bodyPr>
          <a:lstStyle/>
          <a:p>
            <a:pPr marL="681038" indent="-681038">
              <a:buSzPct val="45000"/>
              <a:buFont typeface="Wingdings" charset="2"/>
              <a:buChar char=""/>
              <a:tabLst>
                <a:tab pos="681038" algn="l"/>
                <a:tab pos="785813" algn="l"/>
                <a:tab pos="1235075" algn="l"/>
                <a:tab pos="1684338" algn="l"/>
                <a:tab pos="2133600" algn="l"/>
                <a:tab pos="2582863" algn="l"/>
                <a:tab pos="3032125" algn="l"/>
                <a:tab pos="3481388" algn="l"/>
                <a:tab pos="3930650" algn="l"/>
                <a:tab pos="4379913" algn="l"/>
                <a:tab pos="4829175" algn="l"/>
                <a:tab pos="5278438" algn="l"/>
                <a:tab pos="5727700" algn="l"/>
                <a:tab pos="6176963" algn="l"/>
                <a:tab pos="6626225" algn="l"/>
                <a:tab pos="7075488" algn="l"/>
                <a:tab pos="7524750" algn="l"/>
                <a:tab pos="7974013" algn="l"/>
                <a:tab pos="8423275" algn="l"/>
                <a:tab pos="8872538" algn="l"/>
                <a:tab pos="9321800" algn="l"/>
              </a:tabLst>
            </a:pPr>
            <a:r>
              <a:rPr lang="cs-CZ" dirty="0" err="1"/>
              <a:t>w</a:t>
            </a:r>
            <a:r>
              <a:rPr lang="cs-CZ" dirty="0" err="1" smtClean="0"/>
              <a:t>hat</a:t>
            </a:r>
            <a:r>
              <a:rPr lang="cs-CZ" dirty="0" smtClean="0"/>
              <a:t> </a:t>
            </a:r>
            <a:r>
              <a:rPr lang="cs-CZ" dirty="0" err="1" smtClean="0"/>
              <a:t>you</a:t>
            </a:r>
            <a:r>
              <a:rPr lang="cs-CZ" dirty="0" smtClean="0"/>
              <a:t> do to </a:t>
            </a:r>
            <a:r>
              <a:rPr lang="cs-CZ" dirty="0" err="1" smtClean="0"/>
              <a:t>protect</a:t>
            </a:r>
            <a:r>
              <a:rPr lang="cs-CZ" dirty="0" smtClean="0"/>
              <a:t> </a:t>
            </a:r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environment</a:t>
            </a:r>
            <a:endParaRPr lang="cs-CZ" dirty="0"/>
          </a:p>
          <a:p>
            <a:pPr marL="681038" indent="-681038">
              <a:buSzPct val="45000"/>
              <a:buFont typeface="Wingdings" charset="2"/>
              <a:buChar char=""/>
              <a:tabLst>
                <a:tab pos="681038" algn="l"/>
                <a:tab pos="785813" algn="l"/>
                <a:tab pos="1235075" algn="l"/>
                <a:tab pos="1684338" algn="l"/>
                <a:tab pos="2133600" algn="l"/>
                <a:tab pos="2582863" algn="l"/>
                <a:tab pos="3032125" algn="l"/>
                <a:tab pos="3481388" algn="l"/>
                <a:tab pos="3930650" algn="l"/>
                <a:tab pos="4379913" algn="l"/>
                <a:tab pos="4829175" algn="l"/>
                <a:tab pos="5278438" algn="l"/>
                <a:tab pos="5727700" algn="l"/>
                <a:tab pos="6176963" algn="l"/>
                <a:tab pos="6626225" algn="l"/>
                <a:tab pos="7075488" algn="l"/>
                <a:tab pos="7524750" algn="l"/>
                <a:tab pos="7974013" algn="l"/>
                <a:tab pos="8423275" algn="l"/>
                <a:tab pos="8872538" algn="l"/>
                <a:tab pos="9321800" algn="l"/>
              </a:tabLst>
            </a:pPr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weather</a:t>
            </a:r>
            <a:r>
              <a:rPr lang="cs-CZ" dirty="0" smtClean="0"/>
              <a:t> </a:t>
            </a:r>
            <a:r>
              <a:rPr lang="cs-CZ" dirty="0" err="1" smtClean="0"/>
              <a:t>you</a:t>
            </a:r>
            <a:r>
              <a:rPr lang="cs-CZ" dirty="0" smtClean="0"/>
              <a:t> </a:t>
            </a:r>
            <a:r>
              <a:rPr lang="cs-CZ" dirty="0" err="1" smtClean="0"/>
              <a:t>like</a:t>
            </a:r>
            <a:r>
              <a:rPr lang="cs-CZ" dirty="0" smtClean="0"/>
              <a:t> </a:t>
            </a:r>
            <a:r>
              <a:rPr lang="cs-CZ" dirty="0" err="1" smtClean="0"/>
              <a:t>best</a:t>
            </a:r>
            <a:r>
              <a:rPr lang="cs-CZ" dirty="0" smtClean="0"/>
              <a:t>/</a:t>
            </a:r>
            <a:r>
              <a:rPr lang="cs-CZ" dirty="0" err="1" smtClean="0"/>
              <a:t>worst</a:t>
            </a:r>
            <a:endParaRPr lang="cs-CZ" dirty="0" smtClean="0"/>
          </a:p>
          <a:p>
            <a:pPr marL="681038" indent="-681038">
              <a:buSzPct val="45000"/>
              <a:buFont typeface="Wingdings" charset="2"/>
              <a:buChar char=""/>
              <a:tabLst>
                <a:tab pos="681038" algn="l"/>
                <a:tab pos="785813" algn="l"/>
                <a:tab pos="1235075" algn="l"/>
                <a:tab pos="1684338" algn="l"/>
                <a:tab pos="2133600" algn="l"/>
                <a:tab pos="2582863" algn="l"/>
                <a:tab pos="3032125" algn="l"/>
                <a:tab pos="3481388" algn="l"/>
                <a:tab pos="3930650" algn="l"/>
                <a:tab pos="4379913" algn="l"/>
                <a:tab pos="4829175" algn="l"/>
                <a:tab pos="5278438" algn="l"/>
                <a:tab pos="5727700" algn="l"/>
                <a:tab pos="6176963" algn="l"/>
                <a:tab pos="6626225" algn="l"/>
                <a:tab pos="7075488" algn="l"/>
                <a:tab pos="7524750" algn="l"/>
                <a:tab pos="7974013" algn="l"/>
                <a:tab pos="8423275" algn="l"/>
                <a:tab pos="8872538" algn="l"/>
                <a:tab pos="9321800" algn="l"/>
              </a:tabLst>
            </a:pPr>
            <a:r>
              <a:rPr lang="cs-CZ" dirty="0" err="1"/>
              <a:t>h</a:t>
            </a:r>
            <a:r>
              <a:rPr lang="cs-CZ" dirty="0" err="1" smtClean="0"/>
              <a:t>ow</a:t>
            </a:r>
            <a:r>
              <a:rPr lang="cs-CZ" dirty="0" smtClean="0"/>
              <a:t> </a:t>
            </a:r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weather</a:t>
            </a:r>
            <a:r>
              <a:rPr lang="cs-CZ" dirty="0" smtClean="0"/>
              <a:t> </a:t>
            </a:r>
            <a:r>
              <a:rPr lang="cs-CZ" dirty="0" err="1" smtClean="0"/>
              <a:t>affects</a:t>
            </a:r>
            <a:r>
              <a:rPr lang="cs-CZ" dirty="0" smtClean="0"/>
              <a:t> </a:t>
            </a:r>
            <a:r>
              <a:rPr lang="cs-CZ" dirty="0" err="1" smtClean="0"/>
              <a:t>your</a:t>
            </a:r>
            <a:r>
              <a:rPr lang="cs-CZ" dirty="0" smtClean="0"/>
              <a:t> </a:t>
            </a:r>
            <a:r>
              <a:rPr lang="cs-CZ" dirty="0" err="1" smtClean="0"/>
              <a:t>mood</a:t>
            </a:r>
            <a:endParaRPr lang="cs-CZ" dirty="0"/>
          </a:p>
        </p:txBody>
      </p:sp>
      <p:sp>
        <p:nvSpPr>
          <p:cNvPr id="9219" name="Rectangle 3"/>
          <p:cNvSpPr>
            <a:spLocks noChangeArrowheads="1"/>
          </p:cNvSpPr>
          <p:nvPr/>
        </p:nvSpPr>
        <p:spPr bwMode="auto">
          <a:xfrm>
            <a:off x="7740650" y="179388"/>
            <a:ext cx="900113" cy="539750"/>
          </a:xfrm>
          <a:prstGeom prst="rect">
            <a:avLst/>
          </a:prstGeom>
          <a:solidFill>
            <a:srgbClr val="280099"/>
          </a:solidFill>
          <a:ln w="9360">
            <a:solidFill>
              <a:srgbClr val="000000"/>
            </a:solidFill>
            <a:round/>
            <a:headEnd/>
            <a:tailEnd/>
          </a:ln>
          <a:effectLst>
            <a:outerShdw dist="152735" dir="2700000" algn="ctr" rotWithShape="0">
              <a:srgbClr val="DC2300"/>
            </a:outerShdw>
          </a:effectLst>
        </p:spPr>
        <p:txBody>
          <a:bodyPr wrap="none" lIns="90000" tIns="45000" rIns="90000" bIns="45000" anchor="ctr"/>
          <a:lstStyle/>
          <a:p>
            <a:pPr algn="ctr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cs-CZ">
                <a:solidFill>
                  <a:srgbClr val="FFFFFF"/>
                </a:solidFill>
              </a:rPr>
              <a:t>B1</a:t>
            </a:r>
          </a:p>
        </p:txBody>
      </p:sp>
    </p:spTree>
    <p:extLst>
      <p:ext uri="{BB962C8B-B14F-4D97-AF65-F5344CB8AC3E}">
        <p14:creationId xmlns:p14="http://schemas.microsoft.com/office/powerpoint/2010/main" val="1125401004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282154"/>
          </a:xfrm>
        </p:spPr>
        <p:txBody>
          <a:bodyPr>
            <a:normAutofit/>
          </a:bodyPr>
          <a:lstStyle/>
          <a:p>
            <a:pPr algn="l"/>
            <a:r>
              <a:rPr lang="cs-CZ" b="1" dirty="0" err="1"/>
              <a:t>Topic</a:t>
            </a:r>
            <a:r>
              <a:rPr lang="cs-CZ" b="1" dirty="0"/>
              <a:t>: </a:t>
            </a:r>
            <a:r>
              <a:rPr lang="cs-CZ" b="1" dirty="0" err="1"/>
              <a:t>weather</a:t>
            </a:r>
            <a:r>
              <a:rPr lang="cs-CZ" b="1" dirty="0"/>
              <a:t>, </a:t>
            </a:r>
            <a:r>
              <a:rPr lang="cs-CZ" b="1" dirty="0" err="1"/>
              <a:t>environment</a:t>
            </a:r>
            <a:r>
              <a:rPr lang="cs-CZ" dirty="0"/>
              <a:t/>
            </a:r>
            <a:br>
              <a:rPr lang="cs-CZ" dirty="0"/>
            </a:br>
            <a:r>
              <a:rPr lang="cs-CZ" sz="2800" b="1" dirty="0" smtClean="0"/>
              <a:t>Part 4 - Role play</a:t>
            </a:r>
            <a:endParaRPr lang="cs-CZ" sz="2800" b="1" dirty="0"/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69182939"/>
              </p:ext>
            </p:extLst>
          </p:nvPr>
        </p:nvGraphicFramePr>
        <p:xfrm>
          <a:off x="467544" y="1484784"/>
          <a:ext cx="8229600" cy="1944217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229600"/>
              </a:tblGrid>
              <a:tr h="1944217">
                <a:tc>
                  <a:txBody>
                    <a:bodyPr/>
                    <a:lstStyle/>
                    <a:p>
                      <a:r>
                        <a:rPr lang="cs-CZ" sz="2400" dirty="0" err="1" smtClean="0"/>
                        <a:t>Imagine</a:t>
                      </a:r>
                      <a:r>
                        <a:rPr lang="cs-CZ" sz="2400" dirty="0" smtClean="0"/>
                        <a:t> </a:t>
                      </a:r>
                      <a:r>
                        <a:rPr lang="cs-CZ" sz="2400" dirty="0" err="1" smtClean="0"/>
                        <a:t>the</a:t>
                      </a:r>
                      <a:r>
                        <a:rPr lang="cs-CZ" sz="2400" dirty="0" smtClean="0"/>
                        <a:t> </a:t>
                      </a:r>
                      <a:r>
                        <a:rPr lang="cs-CZ" sz="2400" dirty="0" err="1" smtClean="0"/>
                        <a:t>following</a:t>
                      </a:r>
                      <a:r>
                        <a:rPr lang="cs-CZ" sz="2400" dirty="0" smtClean="0"/>
                        <a:t> </a:t>
                      </a:r>
                      <a:r>
                        <a:rPr lang="cs-CZ" sz="2400" dirty="0" err="1" smtClean="0"/>
                        <a:t>situation</a:t>
                      </a:r>
                      <a:r>
                        <a:rPr lang="cs-CZ" sz="2400" dirty="0" smtClean="0"/>
                        <a:t>:</a:t>
                      </a:r>
                      <a:r>
                        <a:rPr lang="cs-CZ" sz="2400" baseline="0" dirty="0" smtClean="0"/>
                        <a:t> A </a:t>
                      </a:r>
                      <a:r>
                        <a:rPr lang="cs-CZ" sz="2400" baseline="0" dirty="0" err="1" smtClean="0"/>
                        <a:t>school</a:t>
                      </a:r>
                      <a:r>
                        <a:rPr lang="cs-CZ" sz="2400" baseline="0" dirty="0" smtClean="0"/>
                        <a:t> TV </a:t>
                      </a:r>
                      <a:r>
                        <a:rPr lang="cs-CZ" sz="2400" baseline="0" dirty="0" err="1" smtClean="0"/>
                        <a:t>reporter</a:t>
                      </a:r>
                      <a:r>
                        <a:rPr lang="cs-CZ" sz="2400" baseline="0" dirty="0" smtClean="0"/>
                        <a:t> </a:t>
                      </a:r>
                      <a:r>
                        <a:rPr lang="cs-CZ" sz="2400" baseline="0" dirty="0" err="1" smtClean="0"/>
                        <a:t>asked</a:t>
                      </a:r>
                      <a:r>
                        <a:rPr lang="cs-CZ" sz="2400" baseline="0" dirty="0" smtClean="0"/>
                        <a:t> </a:t>
                      </a:r>
                      <a:r>
                        <a:rPr lang="cs-CZ" sz="2400" baseline="0" dirty="0" err="1" smtClean="0"/>
                        <a:t>you</a:t>
                      </a:r>
                      <a:r>
                        <a:rPr lang="cs-CZ" sz="2400" baseline="0" dirty="0" smtClean="0"/>
                        <a:t> to </a:t>
                      </a:r>
                      <a:r>
                        <a:rPr lang="cs-CZ" sz="2400" baseline="0" dirty="0" err="1" smtClean="0"/>
                        <a:t>introduce</a:t>
                      </a:r>
                      <a:r>
                        <a:rPr lang="cs-CZ" sz="2400" baseline="0" dirty="0" smtClean="0"/>
                        <a:t> </a:t>
                      </a:r>
                      <a:r>
                        <a:rPr lang="cs-CZ" sz="2400" baseline="0" dirty="0" err="1" smtClean="0"/>
                        <a:t>some</a:t>
                      </a:r>
                      <a:r>
                        <a:rPr lang="cs-CZ" sz="2400" baseline="0" dirty="0" smtClean="0"/>
                        <a:t> </a:t>
                      </a:r>
                      <a:r>
                        <a:rPr lang="cs-CZ" sz="2400" baseline="0" dirty="0" err="1" smtClean="0"/>
                        <a:t>activities</a:t>
                      </a:r>
                      <a:r>
                        <a:rPr lang="cs-CZ" sz="2400" baseline="0" dirty="0" smtClean="0"/>
                        <a:t> in </a:t>
                      </a:r>
                      <a:r>
                        <a:rPr lang="cs-CZ" sz="2400" baseline="0" dirty="0" err="1" smtClean="0"/>
                        <a:t>your</a:t>
                      </a:r>
                      <a:r>
                        <a:rPr lang="cs-CZ" sz="2400" baseline="0" dirty="0" smtClean="0"/>
                        <a:t> </a:t>
                      </a:r>
                      <a:r>
                        <a:rPr lang="cs-CZ" sz="2400" baseline="0" dirty="0" err="1" smtClean="0"/>
                        <a:t>school</a:t>
                      </a:r>
                      <a:r>
                        <a:rPr lang="cs-CZ" sz="2400" baseline="0" dirty="0" smtClean="0"/>
                        <a:t> </a:t>
                      </a:r>
                      <a:r>
                        <a:rPr lang="cs-CZ" sz="2400" baseline="0" dirty="0" err="1" smtClean="0"/>
                        <a:t>which</a:t>
                      </a:r>
                      <a:r>
                        <a:rPr lang="cs-CZ" sz="2400" baseline="0" dirty="0" smtClean="0"/>
                        <a:t> </a:t>
                      </a:r>
                      <a:r>
                        <a:rPr lang="cs-CZ" sz="2400" baseline="0" dirty="0" err="1" smtClean="0"/>
                        <a:t>can</a:t>
                      </a:r>
                      <a:r>
                        <a:rPr lang="cs-CZ" sz="2400" baseline="0" dirty="0" smtClean="0"/>
                        <a:t> </a:t>
                      </a:r>
                      <a:r>
                        <a:rPr lang="cs-CZ" sz="2400" baseline="0" dirty="0" err="1" smtClean="0"/>
                        <a:t>improve</a:t>
                      </a:r>
                      <a:r>
                        <a:rPr lang="cs-CZ" sz="2400" baseline="0" dirty="0" smtClean="0"/>
                        <a:t> </a:t>
                      </a:r>
                      <a:r>
                        <a:rPr lang="cs-CZ" sz="2400" baseline="0" dirty="0" err="1" smtClean="0"/>
                        <a:t>the</a:t>
                      </a:r>
                      <a:r>
                        <a:rPr lang="cs-CZ" sz="2400" baseline="0" dirty="0" smtClean="0"/>
                        <a:t> </a:t>
                      </a:r>
                      <a:r>
                        <a:rPr lang="cs-CZ" sz="2400" baseline="0" dirty="0" err="1" smtClean="0"/>
                        <a:t>environment</a:t>
                      </a:r>
                      <a:r>
                        <a:rPr lang="cs-CZ" sz="2400" baseline="0" dirty="0" smtClean="0"/>
                        <a:t>.</a:t>
                      </a:r>
                      <a:r>
                        <a:rPr lang="cs-CZ" sz="2400" dirty="0" smtClean="0"/>
                        <a:t> </a:t>
                      </a:r>
                      <a:r>
                        <a:rPr lang="cs-CZ" sz="2400" dirty="0" err="1" smtClean="0"/>
                        <a:t>Suggest</a:t>
                      </a:r>
                      <a:r>
                        <a:rPr lang="cs-CZ" sz="2400" dirty="0" smtClean="0"/>
                        <a:t> </a:t>
                      </a:r>
                      <a:r>
                        <a:rPr lang="cs-CZ" sz="2400" dirty="0" err="1" smtClean="0"/>
                        <a:t>things</a:t>
                      </a:r>
                      <a:r>
                        <a:rPr lang="cs-CZ" sz="2400" dirty="0" smtClean="0"/>
                        <a:t> </a:t>
                      </a:r>
                      <a:r>
                        <a:rPr lang="cs-CZ" sz="2400" dirty="0" err="1" smtClean="0"/>
                        <a:t>which</a:t>
                      </a:r>
                      <a:r>
                        <a:rPr lang="cs-CZ" sz="2400" dirty="0" smtClean="0"/>
                        <a:t> </a:t>
                      </a:r>
                      <a:r>
                        <a:rPr lang="cs-CZ" sz="2400" dirty="0" err="1" smtClean="0"/>
                        <a:t>students</a:t>
                      </a:r>
                      <a:r>
                        <a:rPr lang="cs-CZ" sz="2400" dirty="0" smtClean="0"/>
                        <a:t> </a:t>
                      </a:r>
                      <a:r>
                        <a:rPr lang="cs-CZ" sz="2400" dirty="0" err="1" smtClean="0"/>
                        <a:t>can</a:t>
                      </a:r>
                      <a:r>
                        <a:rPr lang="cs-CZ" sz="2400" dirty="0" smtClean="0"/>
                        <a:t> do in/</a:t>
                      </a:r>
                      <a:r>
                        <a:rPr lang="cs-CZ" sz="2400" dirty="0" err="1" smtClean="0"/>
                        <a:t>outside</a:t>
                      </a:r>
                      <a:r>
                        <a:rPr lang="cs-CZ" sz="2400" dirty="0" smtClean="0"/>
                        <a:t> </a:t>
                      </a:r>
                      <a:r>
                        <a:rPr lang="cs-CZ" sz="2400" dirty="0" err="1" smtClean="0"/>
                        <a:t>your</a:t>
                      </a:r>
                      <a:r>
                        <a:rPr lang="cs-CZ" sz="2400" dirty="0" smtClean="0"/>
                        <a:t> </a:t>
                      </a:r>
                      <a:r>
                        <a:rPr lang="cs-CZ" sz="2400" dirty="0" err="1" smtClean="0"/>
                        <a:t>school</a:t>
                      </a:r>
                      <a:r>
                        <a:rPr lang="cs-CZ" sz="2400" dirty="0" smtClean="0"/>
                        <a:t>. </a:t>
                      </a:r>
                      <a:r>
                        <a:rPr lang="cs-CZ" sz="2400" dirty="0" err="1" smtClean="0"/>
                        <a:t>Explain</a:t>
                      </a:r>
                      <a:r>
                        <a:rPr lang="cs-CZ" sz="2400" dirty="0" smtClean="0"/>
                        <a:t> </a:t>
                      </a:r>
                      <a:r>
                        <a:rPr lang="cs-CZ" sz="2400" dirty="0" err="1" smtClean="0"/>
                        <a:t>why</a:t>
                      </a:r>
                      <a:r>
                        <a:rPr lang="cs-CZ" sz="2400" dirty="0" smtClean="0"/>
                        <a:t> </a:t>
                      </a:r>
                      <a:r>
                        <a:rPr lang="cs-CZ" sz="2400" dirty="0" err="1" smtClean="0"/>
                        <a:t>it</a:t>
                      </a:r>
                      <a:r>
                        <a:rPr lang="cs-CZ" sz="2400" dirty="0" smtClean="0"/>
                        <a:t> </a:t>
                      </a:r>
                      <a:r>
                        <a:rPr lang="cs-CZ" sz="2400" dirty="0" err="1" smtClean="0"/>
                        <a:t>is</a:t>
                      </a:r>
                      <a:r>
                        <a:rPr lang="cs-CZ" sz="2400" dirty="0" smtClean="0"/>
                        <a:t> </a:t>
                      </a:r>
                      <a:r>
                        <a:rPr lang="cs-CZ" sz="2400" dirty="0" err="1" smtClean="0"/>
                        <a:t>useful</a:t>
                      </a:r>
                      <a:r>
                        <a:rPr lang="cs-CZ" sz="2400" dirty="0" smtClean="0"/>
                        <a:t>.</a:t>
                      </a:r>
                    </a:p>
                    <a:p>
                      <a:endParaRPr lang="cs-CZ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9" name="Podnadpis 2"/>
          <p:cNvSpPr txBox="1">
            <a:spLocks/>
          </p:cNvSpPr>
          <p:nvPr/>
        </p:nvSpPr>
        <p:spPr>
          <a:xfrm>
            <a:off x="1371600" y="3573016"/>
            <a:ext cx="2120280" cy="1008112"/>
          </a:xfrm>
          <a:prstGeom prst="rect">
            <a:avLst/>
          </a:prstGeom>
        </p:spPr>
        <p:txBody>
          <a:bodyPr vert="horz" lIns="91440" tIns="45720" rIns="91440" bIns="45720" rtlCol="0">
            <a:normAutofit fontScale="47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sz="3600" dirty="0" err="1" smtClean="0"/>
              <a:t>What</a:t>
            </a:r>
            <a:endParaRPr lang="cs-CZ" sz="3600" dirty="0" smtClean="0"/>
          </a:p>
          <a:p>
            <a:r>
              <a:rPr lang="cs-CZ" sz="3600" dirty="0" err="1" smtClean="0"/>
              <a:t>Where</a:t>
            </a:r>
            <a:r>
              <a:rPr lang="cs-CZ" sz="3600" dirty="0" smtClean="0"/>
              <a:t>?</a:t>
            </a:r>
          </a:p>
          <a:p>
            <a:r>
              <a:rPr lang="cs-CZ" sz="3600" dirty="0" err="1" smtClean="0"/>
              <a:t>What</a:t>
            </a:r>
            <a:r>
              <a:rPr lang="cs-CZ" sz="3600" dirty="0" smtClean="0"/>
              <a:t> </a:t>
            </a:r>
            <a:r>
              <a:rPr lang="cs-CZ" sz="3600" dirty="0" err="1" smtClean="0"/>
              <a:t>equipment</a:t>
            </a:r>
            <a:r>
              <a:rPr lang="cs-CZ" sz="3600" dirty="0" smtClean="0"/>
              <a:t>?</a:t>
            </a:r>
          </a:p>
          <a:p>
            <a:endParaRPr lang="cs-CZ" sz="2400" dirty="0" smtClean="0"/>
          </a:p>
          <a:p>
            <a:endParaRPr lang="cs-CZ" dirty="0"/>
          </a:p>
        </p:txBody>
      </p:sp>
      <p:pic>
        <p:nvPicPr>
          <p:cNvPr id="10" name="Picture 2" descr="C:\Documents and Settings\mynarova\Local Settings\Temporary Internet Files\Content.IE5\UKV9RBXQ\MC900437669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1251" y="4581128"/>
            <a:ext cx="1676400" cy="19442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3" descr="C:\Documents and Settings\mynarova\Local Settings\Temporary Internet Files\Content.IE5\8MW2PZYD\MC900318636[1]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60232" y="4149080"/>
            <a:ext cx="1815084" cy="17337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4" descr="C:\Documents and Settings\mynarova\Local Settings\Temporary Internet Files\Content.IE5\WE5HTI19\MC900280633[1].wmf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47864" y="4653136"/>
            <a:ext cx="2219608" cy="17533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3"/>
          <p:cNvSpPr>
            <a:spLocks noChangeArrowheads="1"/>
          </p:cNvSpPr>
          <p:nvPr/>
        </p:nvSpPr>
        <p:spPr bwMode="auto">
          <a:xfrm>
            <a:off x="7920038" y="360363"/>
            <a:ext cx="900112" cy="539750"/>
          </a:xfrm>
          <a:prstGeom prst="rect">
            <a:avLst/>
          </a:prstGeom>
          <a:solidFill>
            <a:srgbClr val="280099"/>
          </a:solidFill>
          <a:ln w="9360">
            <a:solidFill>
              <a:srgbClr val="000000"/>
            </a:solidFill>
            <a:round/>
            <a:headEnd/>
            <a:tailEnd/>
          </a:ln>
          <a:effectLst>
            <a:outerShdw dist="152735" dir="2700000" algn="ctr" rotWithShape="0">
              <a:srgbClr val="DC2300"/>
            </a:outerShdw>
          </a:effectLst>
        </p:spPr>
        <p:txBody>
          <a:bodyPr wrap="none" lIns="90000" tIns="45000" rIns="90000" bIns="45000" anchor="ctr"/>
          <a:lstStyle/>
          <a:p>
            <a:pPr algn="ctr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cs-CZ">
                <a:solidFill>
                  <a:srgbClr val="FFFFFF"/>
                </a:solidFill>
              </a:rPr>
              <a:t>B1</a:t>
            </a:r>
          </a:p>
        </p:txBody>
      </p:sp>
    </p:spTree>
    <p:extLst>
      <p:ext uri="{BB962C8B-B14F-4D97-AF65-F5344CB8AC3E}">
        <p14:creationId xmlns:p14="http://schemas.microsoft.com/office/powerpoint/2010/main" val="3361938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ástupný symbol pro datum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cs-CZ"/>
              <a:t>19.7.2012</a:t>
            </a:r>
          </a:p>
        </p:txBody>
      </p:sp>
      <p:sp>
        <p:nvSpPr>
          <p:cNvPr id="11265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230188"/>
            <a:ext cx="8228013" cy="1231900"/>
          </a:xfrm>
          <a:ln/>
        </p:spPr>
        <p:txBody>
          <a:bodyPr/>
          <a:lstStyle/>
          <a:p>
            <a:pPr algn="l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cs-CZ" sz="3200" b="1" dirty="0" err="1"/>
              <a:t>Topic</a:t>
            </a:r>
            <a:r>
              <a:rPr lang="cs-CZ" sz="3200" b="1" dirty="0"/>
              <a:t>: </a:t>
            </a:r>
            <a:r>
              <a:rPr lang="cs-CZ" sz="3200" b="1" dirty="0" err="1" smtClean="0"/>
              <a:t>weather</a:t>
            </a:r>
            <a:r>
              <a:rPr lang="cs-CZ" sz="3200" b="1" dirty="0" smtClean="0"/>
              <a:t>, </a:t>
            </a:r>
            <a:r>
              <a:rPr lang="cs-CZ" sz="3200" b="1" dirty="0" err="1" smtClean="0"/>
              <a:t>environment</a:t>
            </a:r>
            <a:r>
              <a:rPr lang="cs-CZ" sz="3200" b="1" dirty="0"/>
              <a:t/>
            </a:r>
            <a:br>
              <a:rPr lang="cs-CZ" sz="3200" b="1" dirty="0"/>
            </a:br>
            <a:r>
              <a:rPr lang="cs-CZ" sz="3200" b="1" dirty="0" err="1"/>
              <a:t>Vocabulary</a:t>
            </a:r>
            <a:r>
              <a:rPr lang="cs-CZ" sz="3200" b="1" dirty="0"/>
              <a:t> bank:</a:t>
            </a:r>
          </a:p>
        </p:txBody>
      </p:sp>
      <p:sp>
        <p:nvSpPr>
          <p:cNvPr id="1126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84188" y="1411288"/>
            <a:ext cx="4014787" cy="4916487"/>
          </a:xfrm>
          <a:gradFill rotWithShape="0">
            <a:gsLst>
              <a:gs pos="0">
                <a:srgbClr val="0000FF"/>
              </a:gs>
              <a:gs pos="100000">
                <a:srgbClr val="E6E6FF">
                  <a:alpha val="50000"/>
                </a:srgbClr>
              </a:gs>
            </a:gsLst>
            <a:path path="shape">
              <a:fillToRect l="50000" t="50000" r="50000" b="50000"/>
            </a:path>
          </a:gradFill>
          <a:ln/>
        </p:spPr>
        <p:txBody>
          <a:bodyPr>
            <a:normAutofit/>
          </a:bodyPr>
          <a:lstStyle/>
          <a:p>
            <a:pPr>
              <a:lnSpc>
                <a:spcPct val="100000"/>
              </a:lnSpc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cs-CZ" sz="2100" dirty="0" smtClean="0"/>
              <a:t>(non-)</a:t>
            </a:r>
            <a:r>
              <a:rPr lang="cs-CZ" sz="2100" dirty="0" err="1" smtClean="0"/>
              <a:t>renewable</a:t>
            </a:r>
            <a:r>
              <a:rPr lang="cs-CZ" sz="2100" dirty="0" smtClean="0"/>
              <a:t> </a:t>
            </a:r>
            <a:r>
              <a:rPr lang="cs-CZ" sz="2100" dirty="0" err="1" smtClean="0"/>
              <a:t>sources</a:t>
            </a:r>
            <a:r>
              <a:rPr lang="cs-CZ" sz="2100" dirty="0" smtClean="0"/>
              <a:t> </a:t>
            </a:r>
            <a:r>
              <a:rPr lang="cs-CZ" sz="2100" dirty="0" err="1" smtClean="0"/>
              <a:t>of</a:t>
            </a:r>
            <a:r>
              <a:rPr lang="cs-CZ" sz="2100" dirty="0" smtClean="0"/>
              <a:t> </a:t>
            </a:r>
            <a:r>
              <a:rPr lang="cs-CZ" sz="2100" dirty="0" err="1" smtClean="0"/>
              <a:t>energy</a:t>
            </a:r>
            <a:endParaRPr lang="cs-CZ" sz="2100" dirty="0"/>
          </a:p>
          <a:p>
            <a:pPr>
              <a:lnSpc>
                <a:spcPct val="100000"/>
              </a:lnSpc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cs-CZ" sz="2100" dirty="0" err="1"/>
              <a:t>l</a:t>
            </a:r>
            <a:r>
              <a:rPr lang="cs-CZ" sz="2100" dirty="0" err="1" smtClean="0"/>
              <a:t>ow-energy</a:t>
            </a:r>
            <a:r>
              <a:rPr lang="cs-CZ" sz="2100" dirty="0" smtClean="0"/>
              <a:t> </a:t>
            </a:r>
            <a:r>
              <a:rPr lang="cs-CZ" sz="2100" dirty="0" err="1" smtClean="0"/>
              <a:t>houses</a:t>
            </a:r>
            <a:endParaRPr lang="cs-CZ" sz="2100" dirty="0" smtClean="0"/>
          </a:p>
          <a:p>
            <a:pPr>
              <a:lnSpc>
                <a:spcPct val="100000"/>
              </a:lnSpc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cs-CZ" sz="2100" dirty="0"/>
              <a:t>s</a:t>
            </a:r>
            <a:r>
              <a:rPr lang="cs-CZ" sz="2100" dirty="0" smtClean="0"/>
              <a:t>ort </a:t>
            </a:r>
            <a:r>
              <a:rPr lang="cs-CZ" sz="2100" dirty="0" err="1" smtClean="0"/>
              <a:t>the</a:t>
            </a:r>
            <a:r>
              <a:rPr lang="cs-CZ" sz="2100" dirty="0" smtClean="0"/>
              <a:t> </a:t>
            </a:r>
            <a:r>
              <a:rPr lang="cs-CZ" sz="2100" dirty="0" err="1" smtClean="0"/>
              <a:t>waste</a:t>
            </a:r>
            <a:endParaRPr lang="cs-CZ" sz="2100" dirty="0" smtClean="0"/>
          </a:p>
          <a:p>
            <a:pPr>
              <a:lnSpc>
                <a:spcPct val="100000"/>
              </a:lnSpc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cs-CZ" sz="2100" dirty="0"/>
              <a:t>a</a:t>
            </a:r>
            <a:r>
              <a:rPr lang="cs-CZ" sz="2100" dirty="0" smtClean="0"/>
              <a:t>ir </a:t>
            </a:r>
            <a:r>
              <a:rPr lang="cs-CZ" sz="2100" dirty="0" err="1" smtClean="0"/>
              <a:t>pollution</a:t>
            </a:r>
            <a:endParaRPr lang="cs-CZ" sz="2100" dirty="0" smtClean="0"/>
          </a:p>
          <a:p>
            <a:pPr>
              <a:lnSpc>
                <a:spcPct val="100000"/>
              </a:lnSpc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cs-CZ" sz="2100" dirty="0" err="1"/>
              <a:t>g</a:t>
            </a:r>
            <a:r>
              <a:rPr lang="cs-CZ" sz="2100" dirty="0" err="1" smtClean="0"/>
              <a:t>reenhouse</a:t>
            </a:r>
            <a:r>
              <a:rPr lang="cs-CZ" sz="2100" dirty="0" smtClean="0"/>
              <a:t> </a:t>
            </a:r>
            <a:r>
              <a:rPr lang="cs-CZ" sz="2100" dirty="0" err="1" smtClean="0"/>
              <a:t>effect</a:t>
            </a:r>
            <a:endParaRPr lang="cs-CZ" sz="2100" dirty="0"/>
          </a:p>
          <a:p>
            <a:pPr>
              <a:lnSpc>
                <a:spcPct val="100000"/>
              </a:lnSpc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cs-CZ" sz="2100" dirty="0" err="1"/>
              <a:t>e</a:t>
            </a:r>
            <a:r>
              <a:rPr lang="cs-CZ" sz="2100" dirty="0" err="1" smtClean="0"/>
              <a:t>ndangered</a:t>
            </a:r>
            <a:r>
              <a:rPr lang="cs-CZ" sz="2100" dirty="0" smtClean="0"/>
              <a:t> species</a:t>
            </a:r>
          </a:p>
          <a:p>
            <a:pPr>
              <a:lnSpc>
                <a:spcPct val="100000"/>
              </a:lnSpc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cs-CZ" sz="2100" dirty="0" err="1" smtClean="0"/>
              <a:t>drought</a:t>
            </a:r>
            <a:endParaRPr lang="cs-CZ" sz="2100" dirty="0" smtClean="0"/>
          </a:p>
          <a:p>
            <a:pPr>
              <a:lnSpc>
                <a:spcPct val="100000"/>
              </a:lnSpc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cs-CZ" sz="2100" dirty="0" err="1"/>
              <a:t>f</a:t>
            </a:r>
            <a:r>
              <a:rPr lang="cs-CZ" sz="2100" dirty="0" err="1" smtClean="0"/>
              <a:t>lood</a:t>
            </a:r>
            <a:endParaRPr lang="cs-CZ" sz="2100" dirty="0" smtClean="0"/>
          </a:p>
          <a:p>
            <a:pPr>
              <a:lnSpc>
                <a:spcPct val="100000"/>
              </a:lnSpc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cs-CZ" sz="2100" dirty="0" err="1" smtClean="0"/>
              <a:t>earthquake</a:t>
            </a:r>
            <a:endParaRPr lang="cs-CZ" sz="2100" dirty="0" smtClean="0"/>
          </a:p>
          <a:p>
            <a:pPr>
              <a:lnSpc>
                <a:spcPct val="100000"/>
              </a:lnSpc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cs-CZ" sz="2100" dirty="0" err="1" smtClean="0"/>
              <a:t>landfills</a:t>
            </a:r>
            <a:endParaRPr lang="cs-CZ" sz="2100" dirty="0" smtClean="0"/>
          </a:p>
          <a:p>
            <a:pPr>
              <a:lnSpc>
                <a:spcPct val="100000"/>
              </a:lnSpc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cs-CZ" sz="2100" dirty="0" err="1" smtClean="0"/>
              <a:t>deforestation</a:t>
            </a:r>
            <a:endParaRPr lang="cs-CZ" sz="2100" dirty="0"/>
          </a:p>
          <a:p>
            <a:pPr>
              <a:lnSpc>
                <a:spcPct val="100000"/>
              </a:lnSpc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cs-CZ" sz="2100" dirty="0"/>
          </a:p>
        </p:txBody>
      </p:sp>
      <p:sp>
        <p:nvSpPr>
          <p:cNvPr id="11267" name="Rectangle 3"/>
          <p:cNvSpPr>
            <a:spLocks noChangeArrowheads="1"/>
          </p:cNvSpPr>
          <p:nvPr/>
        </p:nvSpPr>
        <p:spPr bwMode="auto">
          <a:xfrm>
            <a:off x="7740650" y="179388"/>
            <a:ext cx="900113" cy="539750"/>
          </a:xfrm>
          <a:prstGeom prst="rect">
            <a:avLst/>
          </a:prstGeom>
          <a:solidFill>
            <a:srgbClr val="280099"/>
          </a:solidFill>
          <a:ln w="9360">
            <a:solidFill>
              <a:srgbClr val="000000"/>
            </a:solidFill>
            <a:round/>
            <a:headEnd/>
            <a:tailEnd/>
          </a:ln>
          <a:effectLst>
            <a:outerShdw dist="152735" dir="2700000" algn="ctr" rotWithShape="0">
              <a:srgbClr val="DC2300"/>
            </a:outerShdw>
          </a:effectLst>
        </p:spPr>
        <p:txBody>
          <a:bodyPr wrap="none" lIns="90000" tIns="45000" rIns="90000" bIns="45000" anchor="ctr"/>
          <a:lstStyle/>
          <a:p>
            <a:pPr algn="ctr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cs-CZ">
                <a:solidFill>
                  <a:srgbClr val="FFFFFF"/>
                </a:solidFill>
              </a:rPr>
              <a:t>B1</a:t>
            </a:r>
          </a:p>
        </p:txBody>
      </p:sp>
      <p:sp>
        <p:nvSpPr>
          <p:cNvPr id="11268" name="Text Box 4"/>
          <p:cNvSpPr txBox="1">
            <a:spLocks noChangeArrowheads="1"/>
          </p:cNvSpPr>
          <p:nvPr/>
        </p:nvSpPr>
        <p:spPr bwMode="auto">
          <a:xfrm>
            <a:off x="4805363" y="1439863"/>
            <a:ext cx="4014787" cy="4916487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FF0000">
                  <a:alpha val="64999"/>
                </a:srgbClr>
              </a:gs>
            </a:gsLst>
            <a:path path="shape">
              <a:fillToRect l="50000" t="50000" r="50000" b="50000"/>
            </a:path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cs typeface="Lucida Sans Unicode" charset="0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cs typeface="Lucida Sans Unicode" charset="0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cs typeface="Lucida Sans Unicode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cs typeface="Lucida Sans Unicode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cs typeface="Lucida Sans Unicode" charset="0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cs typeface="Lucida Sans Unicode" charset="0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cs typeface="Lucida Sans Unicode" charset="0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cs typeface="Lucida Sans Unicode" charset="0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cs typeface="Lucida Sans Unicode" charset="0"/>
              </a:defRPr>
            </a:lvl9pPr>
          </a:lstStyle>
          <a:p>
            <a:pPr hangingPunct="1">
              <a:lnSpc>
                <a:spcPct val="100000"/>
              </a:lnSpc>
              <a:spcAft>
                <a:spcPts val="1425"/>
              </a:spcAft>
            </a:pPr>
            <a:r>
              <a:rPr lang="cs-CZ" sz="2100" dirty="0" err="1">
                <a:latin typeface="Calibri" charset="0"/>
              </a:rPr>
              <a:t>w</a:t>
            </a:r>
            <a:r>
              <a:rPr lang="cs-CZ" sz="2100" dirty="0" err="1" smtClean="0">
                <a:latin typeface="Calibri" charset="0"/>
              </a:rPr>
              <a:t>eather</a:t>
            </a:r>
            <a:r>
              <a:rPr lang="cs-CZ" sz="2100" dirty="0" smtClean="0">
                <a:latin typeface="Calibri" charset="0"/>
              </a:rPr>
              <a:t> </a:t>
            </a:r>
            <a:r>
              <a:rPr lang="cs-CZ" sz="2100" dirty="0" err="1" smtClean="0">
                <a:latin typeface="Calibri" charset="0"/>
              </a:rPr>
              <a:t>forecast</a:t>
            </a:r>
            <a:endParaRPr lang="cs-CZ" sz="2100" dirty="0">
              <a:latin typeface="Calibri" charset="0"/>
            </a:endParaRPr>
          </a:p>
          <a:p>
            <a:pPr hangingPunct="1">
              <a:lnSpc>
                <a:spcPct val="100000"/>
              </a:lnSpc>
              <a:spcAft>
                <a:spcPts val="1425"/>
              </a:spcAft>
            </a:pPr>
            <a:r>
              <a:rPr lang="cs-CZ" sz="2100" dirty="0" err="1">
                <a:latin typeface="Calibri" charset="0"/>
              </a:rPr>
              <a:t>c</a:t>
            </a:r>
            <a:r>
              <a:rPr lang="cs-CZ" sz="2100" dirty="0" err="1" smtClean="0">
                <a:latin typeface="Calibri" charset="0"/>
              </a:rPr>
              <a:t>hangeable</a:t>
            </a:r>
            <a:r>
              <a:rPr lang="cs-CZ" sz="2100" dirty="0" smtClean="0">
                <a:latin typeface="Calibri" charset="0"/>
              </a:rPr>
              <a:t> </a:t>
            </a:r>
            <a:r>
              <a:rPr lang="cs-CZ" sz="2100" dirty="0" err="1" smtClean="0">
                <a:latin typeface="Calibri" charset="0"/>
              </a:rPr>
              <a:t>weather</a:t>
            </a:r>
            <a:endParaRPr lang="cs-CZ" sz="2100" dirty="0">
              <a:latin typeface="Calibri" charset="0"/>
            </a:endParaRPr>
          </a:p>
          <a:p>
            <a:pPr hangingPunct="1">
              <a:lnSpc>
                <a:spcPct val="100000"/>
              </a:lnSpc>
              <a:spcAft>
                <a:spcPts val="1425"/>
              </a:spcAft>
            </a:pPr>
            <a:r>
              <a:rPr lang="cs-CZ" sz="2100" dirty="0" err="1">
                <a:latin typeface="Calibri" charset="0"/>
              </a:rPr>
              <a:t>c</a:t>
            </a:r>
            <a:r>
              <a:rPr lang="cs-CZ" sz="2100" dirty="0" err="1" smtClean="0">
                <a:latin typeface="Calibri" charset="0"/>
              </a:rPr>
              <a:t>limate</a:t>
            </a:r>
            <a:r>
              <a:rPr lang="cs-CZ" sz="2100" dirty="0" smtClean="0">
                <a:latin typeface="Calibri" charset="0"/>
              </a:rPr>
              <a:t> </a:t>
            </a:r>
            <a:r>
              <a:rPr lang="cs-CZ" sz="2100" dirty="0" err="1" smtClean="0">
                <a:latin typeface="Calibri" charset="0"/>
              </a:rPr>
              <a:t>change</a:t>
            </a:r>
            <a:endParaRPr lang="cs-CZ" sz="2100" dirty="0">
              <a:latin typeface="Calibri" charset="0"/>
            </a:endParaRPr>
          </a:p>
          <a:p>
            <a:pPr hangingPunct="1">
              <a:lnSpc>
                <a:spcPct val="100000"/>
              </a:lnSpc>
              <a:spcAft>
                <a:spcPts val="1425"/>
              </a:spcAft>
            </a:pPr>
            <a:r>
              <a:rPr lang="cs-CZ" sz="2100" dirty="0" err="1" smtClean="0">
                <a:latin typeface="Calibri" charset="0"/>
              </a:rPr>
              <a:t>global</a:t>
            </a:r>
            <a:r>
              <a:rPr lang="cs-CZ" sz="2100" dirty="0" smtClean="0">
                <a:latin typeface="Calibri" charset="0"/>
              </a:rPr>
              <a:t> </a:t>
            </a:r>
            <a:r>
              <a:rPr lang="cs-CZ" sz="2100" dirty="0" err="1" smtClean="0">
                <a:latin typeface="Calibri" charset="0"/>
              </a:rPr>
              <a:t>warming</a:t>
            </a:r>
            <a:endParaRPr lang="cs-CZ" sz="2100" dirty="0">
              <a:latin typeface="Calibri" charset="0"/>
            </a:endParaRPr>
          </a:p>
          <a:p>
            <a:pPr hangingPunct="1">
              <a:lnSpc>
                <a:spcPct val="100000"/>
              </a:lnSpc>
              <a:spcAft>
                <a:spcPts val="1425"/>
              </a:spcAft>
            </a:pPr>
            <a:r>
              <a:rPr lang="cs-CZ" sz="2100" dirty="0" err="1" smtClean="0">
                <a:latin typeface="Calibri" charset="0"/>
              </a:rPr>
              <a:t>hurricane</a:t>
            </a:r>
            <a:endParaRPr lang="cs-CZ" sz="2100" dirty="0">
              <a:latin typeface="Calibri" charset="0"/>
            </a:endParaRPr>
          </a:p>
          <a:p>
            <a:pPr hangingPunct="1">
              <a:lnSpc>
                <a:spcPct val="100000"/>
              </a:lnSpc>
              <a:spcAft>
                <a:spcPts val="1425"/>
              </a:spcAft>
            </a:pPr>
            <a:r>
              <a:rPr lang="cs-CZ" sz="2100" dirty="0" err="1" smtClean="0">
                <a:latin typeface="Calibri" charset="0"/>
              </a:rPr>
              <a:t>haze</a:t>
            </a:r>
            <a:r>
              <a:rPr lang="cs-CZ" sz="2100" dirty="0" smtClean="0">
                <a:latin typeface="Calibri" charset="0"/>
              </a:rPr>
              <a:t>, </a:t>
            </a:r>
            <a:r>
              <a:rPr lang="cs-CZ" sz="2100" dirty="0" err="1" smtClean="0">
                <a:latin typeface="Calibri" charset="0"/>
              </a:rPr>
              <a:t>mist</a:t>
            </a:r>
            <a:r>
              <a:rPr lang="cs-CZ" sz="2100" dirty="0" smtClean="0">
                <a:latin typeface="Calibri" charset="0"/>
              </a:rPr>
              <a:t>, </a:t>
            </a:r>
            <a:r>
              <a:rPr lang="cs-CZ" sz="2100" dirty="0" err="1" smtClean="0">
                <a:latin typeface="Calibri" charset="0"/>
              </a:rPr>
              <a:t>fog</a:t>
            </a:r>
            <a:r>
              <a:rPr lang="cs-CZ" sz="2100" dirty="0" smtClean="0">
                <a:latin typeface="Calibri" charset="0"/>
              </a:rPr>
              <a:t>, smog</a:t>
            </a:r>
            <a:endParaRPr lang="cs-CZ" sz="2100" dirty="0">
              <a:latin typeface="Calibri" charset="0"/>
            </a:endParaRPr>
          </a:p>
          <a:p>
            <a:pPr hangingPunct="1">
              <a:lnSpc>
                <a:spcPct val="100000"/>
              </a:lnSpc>
              <a:spcAft>
                <a:spcPts val="1425"/>
              </a:spcAft>
            </a:pPr>
            <a:r>
              <a:rPr lang="cs-CZ" sz="2100" dirty="0" err="1" smtClean="0">
                <a:latin typeface="Calibri" charset="0"/>
              </a:rPr>
              <a:t>rainy</a:t>
            </a:r>
            <a:r>
              <a:rPr lang="cs-CZ" sz="2100" dirty="0" smtClean="0">
                <a:latin typeface="Calibri" charset="0"/>
              </a:rPr>
              <a:t>/sunny/</a:t>
            </a:r>
            <a:r>
              <a:rPr lang="cs-CZ" sz="2100" dirty="0" err="1" smtClean="0">
                <a:latin typeface="Calibri" charset="0"/>
              </a:rPr>
              <a:t>cloudy</a:t>
            </a:r>
            <a:endParaRPr lang="cs-CZ" sz="2100" dirty="0">
              <a:latin typeface="Calibri" charset="0"/>
            </a:endParaRPr>
          </a:p>
          <a:p>
            <a:pPr hangingPunct="1">
              <a:lnSpc>
                <a:spcPct val="100000"/>
              </a:lnSpc>
              <a:spcAft>
                <a:spcPts val="1425"/>
              </a:spcAft>
            </a:pPr>
            <a:r>
              <a:rPr lang="cs-CZ" sz="2100" dirty="0" err="1">
                <a:latin typeface="Calibri" charset="0"/>
              </a:rPr>
              <a:t>o</a:t>
            </a:r>
            <a:r>
              <a:rPr lang="cs-CZ" sz="2100" dirty="0" err="1" smtClean="0">
                <a:latin typeface="Calibri" charset="0"/>
              </a:rPr>
              <a:t>vercast</a:t>
            </a:r>
            <a:endParaRPr lang="cs-CZ" sz="2100" dirty="0" smtClean="0">
              <a:latin typeface="Calibri" charset="0"/>
            </a:endParaRPr>
          </a:p>
          <a:p>
            <a:pPr hangingPunct="1">
              <a:lnSpc>
                <a:spcPct val="100000"/>
              </a:lnSpc>
              <a:spcAft>
                <a:spcPts val="1425"/>
              </a:spcAft>
            </a:pPr>
            <a:r>
              <a:rPr lang="cs-CZ" sz="2100" dirty="0" err="1" smtClean="0">
                <a:latin typeface="Calibri" charset="0"/>
              </a:rPr>
              <a:t>bloom</a:t>
            </a:r>
            <a:endParaRPr lang="cs-CZ" sz="2100" dirty="0">
              <a:latin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73410647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cs-CZ" sz="2800" b="1" dirty="0"/>
              <a:t>Zdroje: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 smtClean="0"/>
              <a:t>Obrázky </a:t>
            </a:r>
            <a:r>
              <a:rPr lang="cs-CZ" dirty="0"/>
              <a:t>jsou použity z webu Office.com (Klipart)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678718708"/>
      </p:ext>
    </p:extLst>
  </p:cSld>
  <p:clrMapOvr>
    <a:masterClrMapping/>
  </p:clrMapOvr>
</p:sld>
</file>

<file path=ppt/theme/theme1.xml><?xml version="1.0" encoding="utf-8"?>
<a:theme xmlns:a="http://schemas.openxmlformats.org/drawingml/2006/main" name="Nový objekt - Prezentace aplikace Microsoft PowerPoint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Nový objekt - Prezentace aplikace Microsoft PowerPoint</Template>
  <TotalTime>165</TotalTime>
  <Words>331</Words>
  <Application>Microsoft Office PowerPoint</Application>
  <PresentationFormat>Předvádění na obrazovce (4:3)</PresentationFormat>
  <Paragraphs>83</Paragraphs>
  <Slides>9</Slides>
  <Notes>5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9</vt:i4>
      </vt:variant>
    </vt:vector>
  </HeadingPairs>
  <TitlesOfParts>
    <vt:vector size="10" baseType="lpstr">
      <vt:lpstr>Nový objekt - Prezentace aplikace Microsoft PowerPoint</vt:lpstr>
      <vt:lpstr>Název vzdělávacího materiálu</vt:lpstr>
      <vt:lpstr>Topic: weather, environment Part 1: Questions</vt:lpstr>
      <vt:lpstr>Topic: weather, environment  Part 1: Questions</vt:lpstr>
      <vt:lpstr>Topic: weather, environment Part 2: Task 1: Describe the photo in detail and mention:</vt:lpstr>
      <vt:lpstr>Topic: weather, environment Part 2: Task 2: Compare the photos and consider the          following points:</vt:lpstr>
      <vt:lpstr>Topic: weather, environment Part 2: Task 3: Tell me about...</vt:lpstr>
      <vt:lpstr>Topic: weather, environment Part 4 - Role play</vt:lpstr>
      <vt:lpstr>Topic: weather, environment Vocabulary bank:</vt:lpstr>
      <vt:lpstr>Zdroje:</vt:lpstr>
    </vt:vector>
  </TitlesOfParts>
  <Company> 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Název vzdělávacího materiálu</dc:title>
  <dc:creator>M</dc:creator>
  <cp:lastModifiedBy>Dana Mynářová</cp:lastModifiedBy>
  <cp:revision>18</cp:revision>
  <dcterms:created xsi:type="dcterms:W3CDTF">2012-11-05T16:42:04Z</dcterms:created>
  <dcterms:modified xsi:type="dcterms:W3CDTF">2012-12-14T10:03:26Z</dcterms:modified>
</cp:coreProperties>
</file>