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7" r:id="rId4"/>
    <p:sldId id="264" r:id="rId5"/>
    <p:sldId id="265" r:id="rId6"/>
    <p:sldId id="270" r:id="rId7"/>
    <p:sldId id="266" r:id="rId8"/>
    <p:sldId id="271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2BD189B0-2F41-435B-B044-5036DB1D40DF}">
          <p14:sldIdLst>
            <p14:sldId id="256"/>
          </p14:sldIdLst>
        </p14:section>
        <p14:section name="Oddíl bez názvu" id="{BE1B857B-92CF-4282-869F-6C7B33A03175}">
          <p14:sldIdLst>
            <p14:sldId id="263"/>
            <p14:sldId id="267"/>
            <p14:sldId id="264"/>
            <p14:sldId id="265"/>
            <p14:sldId id="270"/>
            <p14:sldId id="266"/>
            <p14:sldId id="271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33" d="100"/>
          <a:sy n="133" d="100"/>
        </p:scale>
        <p:origin x="-984" y="21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14.12.2012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14.12.2012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14.12.2012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14.12.2012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14.12.2012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14.12.2012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14.12.2012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14.12.2012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14.12.2012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14.12.2012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14.12.2012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14.12.2012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06878" y="1700808"/>
            <a:ext cx="7751322" cy="432048"/>
          </a:xfrm>
        </p:spPr>
        <p:txBody>
          <a:bodyPr>
            <a:noAutofit/>
          </a:bodyPr>
          <a:lstStyle/>
          <a:p>
            <a:pPr algn="l"/>
            <a:r>
              <a:rPr lang="cs-CZ" sz="3600" dirty="0" smtClean="0"/>
              <a:t>Počasí, životní prostředí (</a:t>
            </a:r>
            <a:r>
              <a:rPr lang="cs-CZ" sz="3600" dirty="0" err="1" smtClean="0">
                <a:solidFill>
                  <a:srgbClr val="000000"/>
                </a:solidFill>
                <a:latin typeface="Calibri" charset="0"/>
                <a:cs typeface="Lucida Sans Unicode" charset="0"/>
              </a:rPr>
              <a:t>Weather</a:t>
            </a:r>
            <a:r>
              <a:rPr lang="cs-CZ" sz="3600" dirty="0" smtClean="0">
                <a:solidFill>
                  <a:srgbClr val="000000"/>
                </a:solidFill>
                <a:latin typeface="Calibri" charset="0"/>
                <a:cs typeface="Lucida Sans Unicode" charset="0"/>
              </a:rPr>
              <a:t>, </a:t>
            </a:r>
            <a:r>
              <a:rPr lang="cs-CZ" sz="2800" b="1" dirty="0" err="1" smtClean="0">
                <a:solidFill>
                  <a:srgbClr val="000000"/>
                </a:solidFill>
                <a:latin typeface="Calibri" charset="0"/>
                <a:cs typeface="Lucida Sans Unicode" charset="0"/>
              </a:rPr>
              <a:t>Poča</a:t>
            </a:r>
            <a:r>
              <a:rPr lang="cs-CZ" sz="2800" b="1" dirty="0" smtClean="0">
                <a:solidFill>
                  <a:srgbClr val="000000"/>
                </a:solidFill>
                <a:latin typeface="Calibri" charset="0"/>
                <a:cs typeface="Lucida Sans Unicode" charset="0"/>
              </a:rPr>
              <a:t>, </a:t>
            </a:r>
            <a:r>
              <a:rPr lang="cs-CZ" sz="1600" b="1" dirty="0">
                <a:solidFill>
                  <a:srgbClr val="000000"/>
                </a:solidFill>
                <a:latin typeface="Calibri" charset="0"/>
                <a:cs typeface="Lucida Sans Unicode" charset="0"/>
              </a:rPr>
              <a:t>Počasí, životní prostředí (</a:t>
            </a:r>
            <a:r>
              <a:rPr lang="cs-CZ" sz="1600" b="1" dirty="0" err="1">
                <a:solidFill>
                  <a:srgbClr val="000000"/>
                </a:solidFill>
                <a:latin typeface="Calibri" charset="0"/>
                <a:cs typeface="Lucida Sans Unicode" charset="0"/>
              </a:rPr>
              <a:t>Weather</a:t>
            </a:r>
            <a:r>
              <a:rPr lang="cs-CZ" sz="1600" b="1" dirty="0">
                <a:solidFill>
                  <a:srgbClr val="000000"/>
                </a:solidFill>
                <a:latin typeface="Calibri" charset="0"/>
                <a:cs typeface="Lucida Sans Unicode" charset="0"/>
              </a:rPr>
              <a:t>, </a:t>
            </a:r>
            <a:r>
              <a:rPr lang="cs-CZ" sz="1600" b="1" dirty="0" err="1">
                <a:solidFill>
                  <a:srgbClr val="000000"/>
                </a:solidFill>
                <a:latin typeface="Calibri" charset="0"/>
                <a:cs typeface="Lucida Sans Unicode" charset="0"/>
              </a:rPr>
              <a:t>environment</a:t>
            </a:r>
            <a:r>
              <a:rPr lang="cs-CZ" sz="1600" b="1" dirty="0">
                <a:solidFill>
                  <a:srgbClr val="000000"/>
                </a:solidFill>
                <a:latin typeface="Calibri" charset="0"/>
                <a:cs typeface="Lucida Sans Unicode" charset="0"/>
              </a:rPr>
              <a:t>) </a:t>
            </a:r>
            <a:r>
              <a:rPr lang="cs-CZ" sz="1600" b="1" dirty="0" smtClean="0">
                <a:solidFill>
                  <a:srgbClr val="000000"/>
                </a:solidFill>
                <a:latin typeface="Calibri" charset="0"/>
                <a:cs typeface="Lucida Sans Unicode" charset="0"/>
              </a:rPr>
              <a:t>B2</a:t>
            </a:r>
            <a:r>
              <a:rPr lang="cs-CZ" sz="1600" dirty="0">
                <a:solidFill>
                  <a:srgbClr val="000000"/>
                </a:solidFill>
                <a:latin typeface="Calibri" charset="0"/>
                <a:cs typeface="Lucida Sans Unicode" charset="0"/>
              </a:rPr>
              <a:t/>
            </a:r>
            <a:br>
              <a:rPr lang="cs-CZ" sz="1600" dirty="0">
                <a:solidFill>
                  <a:srgbClr val="000000"/>
                </a:solidFill>
                <a:latin typeface="Calibri" charset="0"/>
                <a:cs typeface="Lucida Sans Unicode" charset="0"/>
              </a:rPr>
            </a:b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2896714"/>
              </p:ext>
            </p:extLst>
          </p:nvPr>
        </p:nvGraphicFramePr>
        <p:xfrm>
          <a:off x="738742" y="2146130"/>
          <a:ext cx="7666515" cy="3954086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ANGLIČTINA: Maturitní ústní zkouška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26.11.2012</a:t>
                      </a:r>
                      <a:endParaRPr lang="cs-CZ" dirty="0"/>
                    </a:p>
                  </a:txBody>
                  <a:tcPr/>
                </a:tc>
              </a:tr>
              <a:tr h="47145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4., oktáva, úroveň B2</a:t>
                      </a:r>
                    </a:p>
                  </a:txBody>
                  <a:tcPr/>
                </a:tc>
              </a:tr>
              <a:tr h="75377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Vhodné jako doplněk k ústní části MZ - praktická forma nácviku částí maturitního zadání úkolu 1,2,4.</a:t>
                      </a:r>
                    </a:p>
                  </a:txBody>
                  <a:tcPr/>
                </a:tc>
              </a:tr>
              <a:tr h="1265818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Napomáhá studentovi s pohotovým ovládáním nezbytných metodických strategií zvládnutí ústní MZ a poskytuje podpůrnou slovní zásobu tématu a vhodné komunikační obraty.</a:t>
                      </a:r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Dana Mynářová</a:t>
                      </a:r>
                      <a:endParaRPr lang="cs-CZ" dirty="0"/>
                    </a:p>
                  </a:txBody>
                  <a:tcPr/>
                </a:tc>
              </a:tr>
              <a:tr h="2069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VY_22_INOVACE_03_AMYN30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878" y="548681"/>
            <a:ext cx="7311777" cy="12241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2800" b="1" dirty="0" err="1" smtClean="0"/>
              <a:t>Topic</a:t>
            </a:r>
            <a:r>
              <a:rPr lang="cs-CZ" sz="2800" b="1" dirty="0" smtClean="0"/>
              <a:t>: </a:t>
            </a:r>
            <a:r>
              <a:rPr lang="cs-CZ" sz="2800" b="1" dirty="0" err="1" smtClean="0"/>
              <a:t>weather</a:t>
            </a:r>
            <a:r>
              <a:rPr lang="cs-CZ" sz="2800" b="1" dirty="0" smtClean="0"/>
              <a:t>, </a:t>
            </a:r>
            <a:r>
              <a:rPr lang="cs-CZ" sz="2800" b="1" dirty="0" err="1" smtClean="0"/>
              <a:t>environment</a:t>
            </a:r>
            <a:r>
              <a:rPr lang="cs-CZ" sz="2800" b="1" dirty="0"/>
              <a:t>			</a:t>
            </a:r>
            <a:br>
              <a:rPr lang="cs-CZ" sz="2800" b="1" dirty="0"/>
            </a:br>
            <a:r>
              <a:rPr lang="cs-CZ" sz="2800" b="1" dirty="0" smtClean="0"/>
              <a:t>Part 1: </a:t>
            </a:r>
            <a:r>
              <a:rPr lang="cs-CZ" sz="2400" b="1" dirty="0" err="1" smtClean="0"/>
              <a:t>Questions</a:t>
            </a:r>
            <a:endParaRPr lang="cs-CZ" sz="24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What</a:t>
            </a:r>
            <a:r>
              <a:rPr lang="cs-CZ" dirty="0"/>
              <a:t> </a:t>
            </a:r>
            <a:r>
              <a:rPr lang="cs-CZ" dirty="0" err="1"/>
              <a:t>kind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weather</a:t>
            </a:r>
            <a:r>
              <a:rPr lang="cs-CZ" dirty="0"/>
              <a:t> </a:t>
            </a:r>
            <a:r>
              <a:rPr lang="cs-CZ" dirty="0" err="1"/>
              <a:t>conditions</a:t>
            </a:r>
            <a:r>
              <a:rPr lang="cs-CZ" dirty="0"/>
              <a:t> </a:t>
            </a:r>
            <a:r>
              <a:rPr lang="cs-CZ" dirty="0" err="1"/>
              <a:t>can</a:t>
            </a:r>
            <a:r>
              <a:rPr lang="cs-CZ" dirty="0"/>
              <a:t> </a:t>
            </a:r>
            <a:r>
              <a:rPr lang="cs-CZ" dirty="0" err="1"/>
              <a:t>damage</a:t>
            </a:r>
            <a:r>
              <a:rPr lang="cs-CZ" dirty="0"/>
              <a:t>/</a:t>
            </a:r>
            <a:r>
              <a:rPr lang="cs-CZ" dirty="0" err="1"/>
              <a:t>destroy</a:t>
            </a:r>
            <a:r>
              <a:rPr lang="cs-CZ" dirty="0"/>
              <a:t>/</a:t>
            </a:r>
            <a:r>
              <a:rPr lang="cs-CZ" dirty="0" err="1"/>
              <a:t>devastate</a:t>
            </a:r>
            <a:r>
              <a:rPr lang="cs-CZ" dirty="0"/>
              <a:t> a </a:t>
            </a:r>
            <a:r>
              <a:rPr lang="cs-CZ" dirty="0" err="1"/>
              <a:t>village</a:t>
            </a:r>
            <a:r>
              <a:rPr lang="cs-CZ" dirty="0"/>
              <a:t> </a:t>
            </a:r>
            <a:r>
              <a:rPr lang="cs-CZ" dirty="0" err="1"/>
              <a:t>or</a:t>
            </a:r>
            <a:r>
              <a:rPr lang="cs-CZ" dirty="0"/>
              <a:t> </a:t>
            </a:r>
            <a:r>
              <a:rPr lang="cs-CZ" dirty="0" err="1"/>
              <a:t>town</a:t>
            </a:r>
            <a:r>
              <a:rPr lang="cs-CZ" dirty="0" smtClean="0"/>
              <a:t>?</a:t>
            </a:r>
          </a:p>
          <a:p>
            <a:r>
              <a:rPr lang="cs-CZ" dirty="0" err="1"/>
              <a:t>Name</a:t>
            </a:r>
            <a:r>
              <a:rPr lang="cs-CZ" dirty="0"/>
              <a:t> </a:t>
            </a:r>
            <a:r>
              <a:rPr lang="cs-CZ" dirty="0" err="1"/>
              <a:t>some</a:t>
            </a:r>
            <a:r>
              <a:rPr lang="cs-CZ" dirty="0"/>
              <a:t> </a:t>
            </a:r>
            <a:r>
              <a:rPr lang="cs-CZ" dirty="0" err="1"/>
              <a:t>environmental</a:t>
            </a:r>
            <a:r>
              <a:rPr lang="cs-CZ" dirty="0"/>
              <a:t> </a:t>
            </a:r>
            <a:r>
              <a:rPr lang="cs-CZ" dirty="0" err="1"/>
              <a:t>problems</a:t>
            </a:r>
            <a:r>
              <a:rPr lang="cs-CZ" dirty="0"/>
              <a:t> </a:t>
            </a:r>
            <a:r>
              <a:rPr lang="cs-CZ" dirty="0" err="1"/>
              <a:t>caused</a:t>
            </a:r>
            <a:r>
              <a:rPr lang="cs-CZ" dirty="0"/>
              <a:t> by a </a:t>
            </a:r>
            <a:r>
              <a:rPr lang="cs-CZ" dirty="0" smtClean="0"/>
              <a:t>man. </a:t>
            </a:r>
            <a:r>
              <a:rPr lang="cs-CZ" dirty="0" err="1"/>
              <a:t>How</a:t>
            </a:r>
            <a:r>
              <a:rPr lang="cs-CZ" dirty="0"/>
              <a:t> </a:t>
            </a:r>
            <a:r>
              <a:rPr lang="cs-CZ" dirty="0" err="1"/>
              <a:t>can</a:t>
            </a:r>
            <a:r>
              <a:rPr lang="cs-CZ" dirty="0"/>
              <a:t> </a:t>
            </a:r>
            <a:r>
              <a:rPr lang="cs-CZ" dirty="0" err="1"/>
              <a:t>they</a:t>
            </a:r>
            <a:r>
              <a:rPr lang="cs-CZ" dirty="0"/>
              <a:t> </a:t>
            </a:r>
            <a:r>
              <a:rPr lang="cs-CZ" dirty="0" err="1"/>
              <a:t>be</a:t>
            </a:r>
            <a:r>
              <a:rPr lang="cs-CZ" dirty="0"/>
              <a:t> </a:t>
            </a:r>
            <a:r>
              <a:rPr lang="cs-CZ" dirty="0" err="1"/>
              <a:t>solved</a:t>
            </a:r>
            <a:r>
              <a:rPr lang="cs-CZ" dirty="0"/>
              <a:t>?</a:t>
            </a:r>
          </a:p>
          <a:p>
            <a:r>
              <a:rPr lang="cs-CZ" dirty="0" err="1"/>
              <a:t>How</a:t>
            </a:r>
            <a:r>
              <a:rPr lang="cs-CZ" dirty="0"/>
              <a:t> </a:t>
            </a:r>
            <a:r>
              <a:rPr lang="cs-CZ" dirty="0" err="1"/>
              <a:t>is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weather</a:t>
            </a:r>
            <a:r>
              <a:rPr lang="cs-CZ" dirty="0"/>
              <a:t> </a:t>
            </a:r>
            <a:r>
              <a:rPr lang="cs-CZ" dirty="0" err="1"/>
              <a:t>different</a:t>
            </a:r>
            <a:r>
              <a:rPr lang="cs-CZ" dirty="0"/>
              <a:t> in </a:t>
            </a:r>
            <a:r>
              <a:rPr lang="cs-CZ" dirty="0" err="1"/>
              <a:t>different</a:t>
            </a:r>
            <a:r>
              <a:rPr lang="cs-CZ" dirty="0"/>
              <a:t> </a:t>
            </a:r>
            <a:r>
              <a:rPr lang="cs-CZ" dirty="0" err="1"/>
              <a:t>parts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world</a:t>
            </a:r>
            <a:r>
              <a:rPr lang="cs-CZ" dirty="0" smtClean="0"/>
              <a:t>?</a:t>
            </a:r>
            <a:endParaRPr lang="cs-CZ" dirty="0"/>
          </a:p>
          <a:p>
            <a:endParaRPr lang="cs-CZ" dirty="0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7920038" y="360363"/>
            <a:ext cx="900112" cy="539750"/>
          </a:xfrm>
          <a:prstGeom prst="rect">
            <a:avLst/>
          </a:prstGeom>
          <a:solidFill>
            <a:srgbClr val="280099"/>
          </a:solidFill>
          <a:ln w="9360">
            <a:solidFill>
              <a:srgbClr val="000000"/>
            </a:solidFill>
            <a:round/>
            <a:headEnd/>
            <a:tailEnd/>
          </a:ln>
          <a:effectLst>
            <a:outerShdw dist="152735" dir="2700000" algn="ctr" rotWithShape="0">
              <a:srgbClr val="DC2300"/>
            </a:outerShdw>
          </a:effectLst>
        </p:spPr>
        <p:txBody>
          <a:bodyPr wrap="none" lIns="90000" tIns="45000" rIns="90000" bIns="45000" anchor="ctr"/>
          <a:lstStyle/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dirty="0" smtClean="0">
                <a:solidFill>
                  <a:srgbClr val="FFFFFF"/>
                </a:solidFill>
              </a:rPr>
              <a:t>B2</a:t>
            </a:r>
            <a:endParaRPr lang="cs-CZ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3291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3100" b="1" dirty="0" err="1"/>
              <a:t>Topic</a:t>
            </a:r>
            <a:r>
              <a:rPr lang="cs-CZ" sz="3100" b="1" dirty="0"/>
              <a:t>: </a:t>
            </a:r>
            <a:r>
              <a:rPr lang="cs-CZ" sz="3100" b="1" dirty="0" err="1"/>
              <a:t>weather</a:t>
            </a:r>
            <a:r>
              <a:rPr lang="cs-CZ" sz="3100" b="1" dirty="0"/>
              <a:t>, </a:t>
            </a:r>
            <a:r>
              <a:rPr lang="cs-CZ" sz="3100" b="1" dirty="0" err="1"/>
              <a:t>environment</a:t>
            </a:r>
            <a:r>
              <a:rPr lang="cs-CZ" sz="3100" b="1" dirty="0"/>
              <a:t>		</a:t>
            </a:r>
            <a:br>
              <a:rPr lang="cs-CZ" sz="3100" b="1" dirty="0"/>
            </a:br>
            <a:r>
              <a:rPr lang="cs-CZ" sz="3100" b="1" dirty="0"/>
              <a:t>Part 1: </a:t>
            </a:r>
            <a:r>
              <a:rPr lang="cs-CZ" sz="2700" b="1" dirty="0" err="1" smtClean="0"/>
              <a:t>Questions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Explain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greenhouse</a:t>
            </a:r>
            <a:r>
              <a:rPr lang="cs-CZ" dirty="0" smtClean="0"/>
              <a:t> </a:t>
            </a:r>
            <a:r>
              <a:rPr lang="cs-CZ" dirty="0" err="1" smtClean="0"/>
              <a:t>effect</a:t>
            </a:r>
            <a:r>
              <a:rPr lang="cs-CZ" dirty="0" smtClean="0"/>
              <a:t>.</a:t>
            </a:r>
          </a:p>
          <a:p>
            <a:r>
              <a:rPr lang="cs-CZ" dirty="0" err="1"/>
              <a:t>Which</a:t>
            </a:r>
            <a:r>
              <a:rPr lang="cs-CZ" dirty="0"/>
              <a:t> </a:t>
            </a:r>
            <a:r>
              <a:rPr lang="cs-CZ" dirty="0" err="1" smtClean="0"/>
              <a:t>environmental</a:t>
            </a:r>
            <a:r>
              <a:rPr lang="cs-CZ" dirty="0" smtClean="0"/>
              <a:t> </a:t>
            </a:r>
            <a:r>
              <a:rPr lang="cs-CZ" dirty="0" err="1" smtClean="0"/>
              <a:t>problems</a:t>
            </a:r>
            <a:r>
              <a:rPr lang="cs-CZ" dirty="0" smtClean="0"/>
              <a:t> do </a:t>
            </a:r>
            <a:r>
              <a:rPr lang="cs-CZ" dirty="0" err="1" smtClean="0"/>
              <a:t>you</a:t>
            </a:r>
            <a:r>
              <a:rPr lang="cs-CZ" dirty="0" smtClean="0"/>
              <a:t> </a:t>
            </a:r>
            <a:r>
              <a:rPr lang="cs-CZ" dirty="0" err="1" smtClean="0"/>
              <a:t>think</a:t>
            </a:r>
            <a:r>
              <a:rPr lang="cs-CZ" dirty="0" smtClean="0"/>
              <a:t> are </a:t>
            </a:r>
            <a:r>
              <a:rPr lang="cs-CZ" dirty="0" err="1" smtClean="0"/>
              <a:t>the</a:t>
            </a:r>
            <a:r>
              <a:rPr lang="cs-CZ" dirty="0" smtClean="0"/>
              <a:t> most </a:t>
            </a:r>
            <a:r>
              <a:rPr lang="cs-CZ" dirty="0" err="1" smtClean="0"/>
              <a:t>serious</a:t>
            </a:r>
            <a:r>
              <a:rPr lang="cs-CZ" dirty="0" smtClean="0"/>
              <a:t> </a:t>
            </a:r>
            <a:r>
              <a:rPr lang="cs-CZ" dirty="0"/>
              <a:t>in </a:t>
            </a:r>
            <a:r>
              <a:rPr lang="cs-CZ" dirty="0" err="1"/>
              <a:t>your</a:t>
            </a:r>
            <a:r>
              <a:rPr lang="cs-CZ" dirty="0"/>
              <a:t> country</a:t>
            </a:r>
            <a:r>
              <a:rPr lang="cs-CZ" dirty="0" smtClean="0"/>
              <a:t>?</a:t>
            </a:r>
          </a:p>
          <a:p>
            <a:r>
              <a:rPr lang="cs-CZ" dirty="0" err="1" smtClean="0"/>
              <a:t>What</a:t>
            </a:r>
            <a:r>
              <a:rPr lang="cs-CZ" dirty="0" smtClean="0"/>
              <a:t> do </a:t>
            </a:r>
            <a:r>
              <a:rPr lang="cs-CZ" dirty="0" err="1" smtClean="0"/>
              <a:t>you</a:t>
            </a:r>
            <a:r>
              <a:rPr lang="cs-CZ" dirty="0" smtClean="0"/>
              <a:t> </a:t>
            </a:r>
            <a:r>
              <a:rPr lang="cs-CZ" dirty="0" err="1" smtClean="0"/>
              <a:t>think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nuclear</a:t>
            </a:r>
            <a:r>
              <a:rPr lang="cs-CZ" dirty="0" smtClean="0"/>
              <a:t> </a:t>
            </a:r>
            <a:r>
              <a:rPr lang="cs-CZ" dirty="0" err="1" smtClean="0"/>
              <a:t>power</a:t>
            </a:r>
            <a:r>
              <a:rPr lang="cs-CZ" dirty="0" smtClean="0"/>
              <a:t> </a:t>
            </a:r>
            <a:r>
              <a:rPr lang="cs-CZ" dirty="0" err="1" smtClean="0"/>
              <a:t>stations</a:t>
            </a:r>
            <a:r>
              <a:rPr lang="cs-CZ" dirty="0" smtClean="0"/>
              <a:t>?</a:t>
            </a: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7920038" y="360363"/>
            <a:ext cx="900112" cy="539750"/>
          </a:xfrm>
          <a:prstGeom prst="rect">
            <a:avLst/>
          </a:prstGeom>
          <a:solidFill>
            <a:srgbClr val="280099"/>
          </a:solidFill>
          <a:ln w="9360">
            <a:solidFill>
              <a:srgbClr val="000000"/>
            </a:solidFill>
            <a:round/>
            <a:headEnd/>
            <a:tailEnd/>
          </a:ln>
          <a:effectLst>
            <a:outerShdw dist="152735" dir="2700000" algn="ctr" rotWithShape="0">
              <a:srgbClr val="DC2300"/>
            </a:outerShdw>
          </a:effectLst>
        </p:spPr>
        <p:txBody>
          <a:bodyPr wrap="none" lIns="90000" tIns="45000" rIns="90000" bIns="45000" anchor="ctr"/>
          <a:lstStyle/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dirty="0" smtClean="0">
                <a:solidFill>
                  <a:srgbClr val="FFFFFF"/>
                </a:solidFill>
              </a:rPr>
              <a:t>B2</a:t>
            </a:r>
            <a:endParaRPr lang="cs-CZ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7766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cs-CZ" sz="2800" b="1" dirty="0" err="1"/>
              <a:t>Topic</a:t>
            </a:r>
            <a:r>
              <a:rPr lang="cs-CZ" sz="2800" b="1" dirty="0"/>
              <a:t>: </a:t>
            </a:r>
            <a:r>
              <a:rPr lang="cs-CZ" sz="2800" b="1" dirty="0" err="1"/>
              <a:t>weather</a:t>
            </a:r>
            <a:r>
              <a:rPr lang="cs-CZ" sz="2800" b="1" dirty="0"/>
              <a:t>, </a:t>
            </a:r>
            <a:r>
              <a:rPr lang="cs-CZ" sz="2800" b="1" dirty="0" err="1" smtClean="0"/>
              <a:t>environment</a:t>
            </a:r>
            <a:r>
              <a:rPr lang="cs-CZ" sz="2800" b="1" dirty="0" smtClean="0"/>
              <a:t>			</a:t>
            </a:r>
            <a:r>
              <a:rPr lang="cs-CZ" sz="2800" b="1" dirty="0"/>
              <a:t/>
            </a:r>
            <a:br>
              <a:rPr lang="cs-CZ" sz="2800" b="1" dirty="0"/>
            </a:br>
            <a:r>
              <a:rPr lang="cs-CZ" sz="2400" b="1" dirty="0"/>
              <a:t>Part 2: </a:t>
            </a:r>
            <a:r>
              <a:rPr lang="cs-CZ" sz="2400" b="1" dirty="0" err="1"/>
              <a:t>Task</a:t>
            </a:r>
            <a:r>
              <a:rPr lang="cs-CZ" sz="2400" b="1" dirty="0"/>
              <a:t> 1: </a:t>
            </a:r>
            <a:r>
              <a:rPr lang="cs-CZ" sz="2400" b="1" dirty="0" err="1" smtClean="0"/>
              <a:t>Contrast</a:t>
            </a:r>
            <a:r>
              <a:rPr lang="cs-CZ" sz="2400" b="1" dirty="0" smtClean="0"/>
              <a:t> and </a:t>
            </a:r>
            <a:r>
              <a:rPr lang="cs-CZ" sz="2400" b="1" dirty="0" err="1" smtClean="0"/>
              <a:t>compare</a:t>
            </a:r>
            <a:r>
              <a:rPr lang="cs-CZ" sz="2400" b="1" dirty="0" smtClean="0"/>
              <a:t> </a:t>
            </a:r>
            <a:r>
              <a:rPr lang="cs-CZ" sz="2400" b="1" dirty="0" err="1" smtClean="0"/>
              <a:t>the</a:t>
            </a:r>
            <a:r>
              <a:rPr lang="cs-CZ" sz="2400" b="1" dirty="0" smtClean="0"/>
              <a:t> </a:t>
            </a:r>
            <a:r>
              <a:rPr lang="cs-CZ" sz="2400" b="1" dirty="0" err="1" smtClean="0"/>
              <a:t>photos</a:t>
            </a:r>
            <a:r>
              <a:rPr lang="cs-CZ" sz="2400" b="1" dirty="0" smtClean="0"/>
              <a:t> </a:t>
            </a:r>
            <a:br>
              <a:rPr lang="cs-CZ" sz="2400" b="1" dirty="0" smtClean="0"/>
            </a:br>
            <a:r>
              <a:rPr lang="cs-CZ" sz="2400" b="1" dirty="0" smtClean="0"/>
              <a:t>in detail </a:t>
            </a:r>
            <a:r>
              <a:rPr lang="cs-CZ" sz="2400" b="1" dirty="0"/>
              <a:t>and </a:t>
            </a:r>
            <a:r>
              <a:rPr lang="cs-CZ" sz="2400" b="1" dirty="0" err="1"/>
              <a:t>mention</a:t>
            </a:r>
            <a:r>
              <a:rPr lang="cs-CZ" sz="2400" b="1" dirty="0"/>
              <a:t>:</a:t>
            </a:r>
            <a:endParaRPr lang="cs-CZ" sz="2400" dirty="0"/>
          </a:p>
        </p:txBody>
      </p:sp>
      <p:pic>
        <p:nvPicPr>
          <p:cNvPr id="4" name="Zástupný symbol pro obsah 3" descr="C:\Documents and Settings\Administrator\Local Settings\Temporary Internet Files\Content.IE5\RQ4WUF0J\MP900401574[1].jpg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5" y="1484785"/>
            <a:ext cx="3168352" cy="2232248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5076056" y="1700808"/>
            <a:ext cx="3244267" cy="3929633"/>
          </a:xfrm>
          <a:prstGeom prst="rect">
            <a:avLst/>
          </a:prstGeom>
          <a:ln w="36000">
            <a:solidFill>
              <a:srgbClr val="2323DC"/>
            </a:solidFill>
            <a:round/>
            <a:headEnd/>
            <a:tailEnd/>
          </a:ln>
        </p:spPr>
        <p:txBody>
          <a:bodyPr vert="horz" lIns="108000" tIns="63000" rIns="108000" bIns="6300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81038" indent="-681038">
              <a:buFont typeface="Times New Roman" pitchFamily="16" charset="0"/>
              <a:buChar char="•"/>
              <a:tabLst>
                <a:tab pos="6810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cs-CZ" sz="2400" dirty="0" err="1" smtClean="0"/>
              <a:t>Location</a:t>
            </a:r>
            <a:endParaRPr lang="cs-CZ" sz="2400" dirty="0" smtClean="0"/>
          </a:p>
          <a:p>
            <a:pPr marL="681038" indent="-681038">
              <a:buFont typeface="Times New Roman" pitchFamily="16" charset="0"/>
              <a:buChar char="•"/>
              <a:tabLst>
                <a:tab pos="6810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cs-CZ" sz="2400" dirty="0" err="1" smtClean="0"/>
              <a:t>People</a:t>
            </a:r>
            <a:endParaRPr lang="cs-CZ" sz="2400" dirty="0" smtClean="0"/>
          </a:p>
          <a:p>
            <a:pPr marL="681038" indent="-681038">
              <a:buFont typeface="Times New Roman" pitchFamily="16" charset="0"/>
              <a:buChar char="•"/>
              <a:tabLst>
                <a:tab pos="6810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cs-CZ" sz="2400" dirty="0" err="1" smtClean="0"/>
              <a:t>Weather</a:t>
            </a:r>
            <a:r>
              <a:rPr lang="cs-CZ" sz="2400" dirty="0" smtClean="0"/>
              <a:t> </a:t>
            </a:r>
            <a:r>
              <a:rPr lang="cs-CZ" sz="2400" dirty="0" err="1" smtClean="0"/>
              <a:t>conditions</a:t>
            </a:r>
            <a:endParaRPr lang="cs-CZ" sz="2400" dirty="0" smtClean="0"/>
          </a:p>
          <a:p>
            <a:pPr marL="681038" indent="-681038">
              <a:buFont typeface="Times New Roman" pitchFamily="16" charset="0"/>
              <a:buChar char="•"/>
              <a:tabLst>
                <a:tab pos="6810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cs-CZ" sz="2400" dirty="0" err="1"/>
              <a:t>Atmosphere</a:t>
            </a:r>
            <a:endParaRPr lang="cs-CZ" sz="2400" dirty="0"/>
          </a:p>
          <a:p>
            <a:pPr marL="681038" indent="-681038">
              <a:buFont typeface="Times New Roman" pitchFamily="16" charset="0"/>
              <a:buChar char="•"/>
              <a:tabLst>
                <a:tab pos="6810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cs-CZ" sz="2400" dirty="0" err="1" smtClean="0"/>
              <a:t>Other</a:t>
            </a:r>
            <a:endParaRPr lang="cs-CZ" sz="2400" dirty="0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7920038" y="360363"/>
            <a:ext cx="900112" cy="539750"/>
          </a:xfrm>
          <a:prstGeom prst="rect">
            <a:avLst/>
          </a:prstGeom>
          <a:solidFill>
            <a:srgbClr val="280099"/>
          </a:solidFill>
          <a:ln w="9360">
            <a:solidFill>
              <a:srgbClr val="000000"/>
            </a:solidFill>
            <a:round/>
            <a:headEnd/>
            <a:tailEnd/>
          </a:ln>
          <a:effectLst>
            <a:outerShdw dist="152735" dir="2700000" algn="ctr" rotWithShape="0">
              <a:srgbClr val="DC2300"/>
            </a:outerShdw>
          </a:effectLst>
        </p:spPr>
        <p:txBody>
          <a:bodyPr wrap="none" lIns="90000" tIns="45000" rIns="90000" bIns="45000" anchor="ctr"/>
          <a:lstStyle/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dirty="0" smtClean="0">
                <a:solidFill>
                  <a:srgbClr val="FFFFFF"/>
                </a:solidFill>
              </a:rPr>
              <a:t>B2</a:t>
            </a:r>
            <a:endParaRPr lang="cs-CZ" dirty="0">
              <a:solidFill>
                <a:srgbClr val="FFFFFF"/>
              </a:solidFill>
            </a:endParaRPr>
          </a:p>
        </p:txBody>
      </p:sp>
      <p:pic>
        <p:nvPicPr>
          <p:cNvPr id="1028" name="Picture 4" descr="C:\Documents and Settings\Administrator\Local Settings\Temporary Internet Files\Content.IE5\6EGRYJCW\MP900402157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5" y="4005064"/>
            <a:ext cx="3240360" cy="2078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82265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2800" b="1" dirty="0" err="1" smtClean="0"/>
              <a:t>Topic</a:t>
            </a:r>
            <a:r>
              <a:rPr lang="cs-CZ" sz="2800" b="1" dirty="0" smtClean="0"/>
              <a:t>: </a:t>
            </a:r>
            <a:r>
              <a:rPr lang="cs-CZ" sz="2800" b="1" dirty="0" err="1" smtClean="0"/>
              <a:t>weather</a:t>
            </a:r>
            <a:r>
              <a:rPr lang="cs-CZ" sz="2800" b="1" dirty="0" smtClean="0"/>
              <a:t>, </a:t>
            </a:r>
            <a:r>
              <a:rPr lang="cs-CZ" sz="2800" b="1" dirty="0" err="1" smtClean="0"/>
              <a:t>environment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sz="2800" b="1" dirty="0" smtClean="0"/>
              <a:t>Part 2: </a:t>
            </a:r>
            <a:r>
              <a:rPr lang="cs-CZ" sz="2400" b="1" dirty="0" err="1" smtClean="0"/>
              <a:t>Task</a:t>
            </a:r>
            <a:r>
              <a:rPr lang="cs-CZ" sz="2400" b="1" dirty="0" smtClean="0"/>
              <a:t> 2</a:t>
            </a:r>
            <a:endParaRPr lang="cs-CZ" sz="24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Express and </a:t>
            </a:r>
            <a:r>
              <a:rPr lang="cs-CZ" dirty="0" err="1" smtClean="0"/>
              <a:t>justify</a:t>
            </a:r>
            <a:r>
              <a:rPr lang="cs-CZ" dirty="0" smtClean="0"/>
              <a:t> </a:t>
            </a:r>
            <a:r>
              <a:rPr lang="cs-CZ" dirty="0" err="1" smtClean="0"/>
              <a:t>your</a:t>
            </a:r>
            <a:r>
              <a:rPr lang="cs-CZ" dirty="0" smtClean="0"/>
              <a:t> </a:t>
            </a:r>
            <a:r>
              <a:rPr lang="cs-CZ" dirty="0" err="1" smtClean="0"/>
              <a:t>opinion</a:t>
            </a:r>
            <a:r>
              <a:rPr lang="cs-CZ" dirty="0" smtClean="0"/>
              <a:t> on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following</a:t>
            </a:r>
            <a:r>
              <a:rPr lang="cs-CZ" dirty="0" smtClean="0"/>
              <a:t> </a:t>
            </a:r>
            <a:r>
              <a:rPr lang="cs-CZ" dirty="0" err="1" smtClean="0"/>
              <a:t>statements</a:t>
            </a:r>
            <a:r>
              <a:rPr lang="cs-CZ" dirty="0" smtClean="0"/>
              <a:t>:</a:t>
            </a:r>
          </a:p>
          <a:p>
            <a:r>
              <a:rPr lang="cs-CZ" dirty="0" err="1" smtClean="0"/>
              <a:t>We</a:t>
            </a:r>
            <a:r>
              <a:rPr lang="cs-CZ" dirty="0" smtClean="0"/>
              <a:t> </a:t>
            </a:r>
            <a:r>
              <a:rPr lang="cs-CZ" dirty="0" err="1"/>
              <a:t>won´t</a:t>
            </a:r>
            <a:r>
              <a:rPr lang="cs-CZ" dirty="0"/>
              <a:t> </a:t>
            </a:r>
            <a:r>
              <a:rPr lang="cs-CZ" dirty="0" err="1"/>
              <a:t>understand</a:t>
            </a:r>
            <a:r>
              <a:rPr lang="cs-CZ" dirty="0"/>
              <a:t> </a:t>
            </a:r>
            <a:r>
              <a:rPr lang="cs-CZ" dirty="0" err="1"/>
              <a:t>our</a:t>
            </a:r>
            <a:r>
              <a:rPr lang="cs-CZ" dirty="0"/>
              <a:t> </a:t>
            </a:r>
            <a:r>
              <a:rPr lang="cs-CZ" dirty="0" err="1"/>
              <a:t>environment</a:t>
            </a:r>
            <a:r>
              <a:rPr lang="cs-CZ" dirty="0"/>
              <a:t> </a:t>
            </a:r>
            <a:r>
              <a:rPr lang="cs-CZ" dirty="0" err="1"/>
              <a:t>unless</a:t>
            </a:r>
            <a:r>
              <a:rPr lang="cs-CZ" dirty="0"/>
              <a:t> </a:t>
            </a:r>
            <a:r>
              <a:rPr lang="cs-CZ" dirty="0" err="1"/>
              <a:t>we</a:t>
            </a:r>
            <a:r>
              <a:rPr lang="cs-CZ" dirty="0"/>
              <a:t> </a:t>
            </a:r>
            <a:r>
              <a:rPr lang="cs-CZ" dirty="0" err="1"/>
              <a:t>see</a:t>
            </a:r>
            <a:r>
              <a:rPr lang="cs-CZ" dirty="0"/>
              <a:t> </a:t>
            </a:r>
            <a:r>
              <a:rPr lang="cs-CZ" dirty="0" err="1"/>
              <a:t>it</a:t>
            </a:r>
            <a:r>
              <a:rPr lang="cs-CZ" dirty="0"/>
              <a:t> as a </a:t>
            </a:r>
            <a:r>
              <a:rPr lang="cs-CZ" dirty="0" err="1"/>
              <a:t>living</a:t>
            </a:r>
            <a:r>
              <a:rPr lang="cs-CZ" dirty="0"/>
              <a:t> </a:t>
            </a:r>
            <a:r>
              <a:rPr lang="cs-CZ" dirty="0" err="1"/>
              <a:t>organism</a:t>
            </a:r>
            <a:r>
              <a:rPr lang="cs-CZ" dirty="0"/>
              <a:t>.</a:t>
            </a:r>
          </a:p>
          <a:p>
            <a:r>
              <a:rPr lang="cs-CZ" dirty="0"/>
              <a:t>A man </a:t>
            </a:r>
            <a:r>
              <a:rPr lang="cs-CZ" dirty="0" err="1"/>
              <a:t>is</a:t>
            </a:r>
            <a:r>
              <a:rPr lang="cs-CZ" dirty="0"/>
              <a:t> a </a:t>
            </a:r>
            <a:r>
              <a:rPr lang="cs-CZ" dirty="0" err="1"/>
              <a:t>child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his </a:t>
            </a:r>
            <a:r>
              <a:rPr lang="cs-CZ" dirty="0" err="1"/>
              <a:t>environment</a:t>
            </a:r>
            <a:r>
              <a:rPr lang="cs-CZ" dirty="0"/>
              <a:t>.</a:t>
            </a:r>
            <a:r>
              <a:rPr lang="cs-CZ" i="1" dirty="0"/>
              <a:t> </a:t>
            </a:r>
            <a:endParaRPr lang="cs-CZ" dirty="0"/>
          </a:p>
          <a:p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environmental</a:t>
            </a:r>
            <a:r>
              <a:rPr lang="cs-CZ" dirty="0"/>
              <a:t> </a:t>
            </a:r>
            <a:r>
              <a:rPr lang="cs-CZ" dirty="0" err="1"/>
              <a:t>issue</a:t>
            </a:r>
            <a:r>
              <a:rPr lang="cs-CZ" dirty="0"/>
              <a:t> </a:t>
            </a:r>
            <a:r>
              <a:rPr lang="cs-CZ" dirty="0" err="1"/>
              <a:t>is</a:t>
            </a:r>
            <a:r>
              <a:rPr lang="cs-CZ" dirty="0"/>
              <a:t> </a:t>
            </a:r>
            <a:r>
              <a:rPr lang="cs-CZ" dirty="0" err="1"/>
              <a:t>too</a:t>
            </a:r>
            <a:r>
              <a:rPr lang="cs-CZ" dirty="0"/>
              <a:t> </a:t>
            </a:r>
            <a:r>
              <a:rPr lang="cs-CZ" dirty="0" err="1"/>
              <a:t>complex</a:t>
            </a:r>
            <a:r>
              <a:rPr lang="cs-CZ" dirty="0"/>
              <a:t> to </a:t>
            </a:r>
            <a:r>
              <a:rPr lang="cs-CZ" dirty="0" err="1"/>
              <a:t>be</a:t>
            </a:r>
            <a:r>
              <a:rPr lang="cs-CZ" dirty="0"/>
              <a:t> </a:t>
            </a:r>
            <a:r>
              <a:rPr lang="cs-CZ" dirty="0" err="1"/>
              <a:t>handled</a:t>
            </a:r>
            <a:r>
              <a:rPr lang="cs-CZ" dirty="0"/>
              <a:t> by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individual</a:t>
            </a:r>
            <a:r>
              <a:rPr lang="cs-CZ" dirty="0"/>
              <a:t>.</a:t>
            </a:r>
          </a:p>
          <a:p>
            <a:endParaRPr lang="cs-CZ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7920038" y="360363"/>
            <a:ext cx="900112" cy="539750"/>
          </a:xfrm>
          <a:prstGeom prst="rect">
            <a:avLst/>
          </a:prstGeom>
          <a:solidFill>
            <a:srgbClr val="280099"/>
          </a:solidFill>
          <a:ln w="9360">
            <a:solidFill>
              <a:srgbClr val="000000"/>
            </a:solidFill>
            <a:round/>
            <a:headEnd/>
            <a:tailEnd/>
          </a:ln>
          <a:effectLst>
            <a:outerShdw dist="152735" dir="2700000" algn="ctr" rotWithShape="0">
              <a:srgbClr val="DC2300"/>
            </a:outerShdw>
          </a:effectLst>
        </p:spPr>
        <p:txBody>
          <a:bodyPr wrap="none" lIns="90000" tIns="45000" rIns="90000" bIns="45000" anchor="ctr"/>
          <a:lstStyle/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dirty="0" smtClean="0">
                <a:solidFill>
                  <a:srgbClr val="FFFFFF"/>
                </a:solidFill>
              </a:rPr>
              <a:t>B2</a:t>
            </a:r>
            <a:endParaRPr lang="cs-CZ" dirty="0">
              <a:solidFill>
                <a:srgbClr val="FFFFFF"/>
              </a:solidFill>
            </a:endParaRPr>
          </a:p>
        </p:txBody>
      </p:sp>
      <p:graphicFrame>
        <p:nvGraphicFramePr>
          <p:cNvPr id="6" name="Tabulk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8563261"/>
              </p:ext>
            </p:extLst>
          </p:nvPr>
        </p:nvGraphicFramePr>
        <p:xfrm>
          <a:off x="395536" y="2780928"/>
          <a:ext cx="8136904" cy="259228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136904"/>
              </a:tblGrid>
              <a:tr h="2592288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8407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3100" b="1" dirty="0" err="1"/>
              <a:t>Topic</a:t>
            </a:r>
            <a:r>
              <a:rPr lang="cs-CZ" sz="3100" b="1" dirty="0"/>
              <a:t>: </a:t>
            </a:r>
            <a:r>
              <a:rPr lang="cs-CZ" sz="3100" b="1" dirty="0" err="1"/>
              <a:t>weather</a:t>
            </a:r>
            <a:r>
              <a:rPr lang="cs-CZ" sz="3100" b="1" dirty="0"/>
              <a:t>, </a:t>
            </a:r>
            <a:r>
              <a:rPr lang="cs-CZ" sz="3100" b="1" dirty="0" err="1"/>
              <a:t>environment</a:t>
            </a:r>
            <a:r>
              <a:rPr lang="cs-CZ" dirty="0"/>
              <a:t/>
            </a:r>
            <a:br>
              <a:rPr lang="cs-CZ" dirty="0"/>
            </a:br>
            <a:r>
              <a:rPr lang="cs-CZ" sz="2800" b="1" dirty="0" smtClean="0"/>
              <a:t>Part 4:</a:t>
            </a:r>
            <a:r>
              <a:rPr lang="cs-CZ" sz="3600" dirty="0" smtClean="0"/>
              <a:t> </a:t>
            </a:r>
            <a:r>
              <a:rPr lang="cs-CZ" sz="2400" b="1" dirty="0"/>
              <a:t>Role play</a:t>
            </a:r>
          </a:p>
        </p:txBody>
      </p:sp>
      <p:sp>
        <p:nvSpPr>
          <p:cNvPr id="4" name="Obdélník 3"/>
          <p:cNvSpPr/>
          <p:nvPr/>
        </p:nvSpPr>
        <p:spPr>
          <a:xfrm>
            <a:off x="1403648" y="2132857"/>
            <a:ext cx="5454352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2800" dirty="0" err="1"/>
              <a:t>Imagine</a:t>
            </a:r>
            <a:r>
              <a:rPr lang="cs-CZ" sz="2800" dirty="0"/>
              <a:t> </a:t>
            </a:r>
            <a:r>
              <a:rPr lang="cs-CZ" sz="2800" dirty="0" err="1"/>
              <a:t>the</a:t>
            </a:r>
            <a:r>
              <a:rPr lang="cs-CZ" sz="2800" dirty="0"/>
              <a:t> </a:t>
            </a:r>
            <a:r>
              <a:rPr lang="cs-CZ" sz="2800" dirty="0" err="1"/>
              <a:t>following</a:t>
            </a:r>
            <a:r>
              <a:rPr lang="cs-CZ" sz="2800" dirty="0"/>
              <a:t> </a:t>
            </a:r>
            <a:r>
              <a:rPr lang="cs-CZ" sz="2800" dirty="0" err="1"/>
              <a:t>situation</a:t>
            </a:r>
            <a:r>
              <a:rPr lang="cs-CZ" sz="2800" dirty="0"/>
              <a:t>. </a:t>
            </a:r>
            <a:r>
              <a:rPr lang="cs-CZ" sz="2800" dirty="0" err="1"/>
              <a:t>You</a:t>
            </a:r>
            <a:r>
              <a:rPr lang="cs-CZ" sz="2800" dirty="0"/>
              <a:t> are </a:t>
            </a:r>
            <a:r>
              <a:rPr lang="cs-CZ" sz="2800" dirty="0" err="1"/>
              <a:t>trying</a:t>
            </a:r>
            <a:r>
              <a:rPr lang="cs-CZ" sz="2800" dirty="0"/>
              <a:t> to </a:t>
            </a:r>
            <a:r>
              <a:rPr lang="cs-CZ" sz="2800" dirty="0" err="1"/>
              <a:t>persuade</a:t>
            </a:r>
            <a:r>
              <a:rPr lang="cs-CZ" sz="2800" dirty="0"/>
              <a:t> </a:t>
            </a:r>
            <a:r>
              <a:rPr lang="cs-CZ" sz="2800" dirty="0" err="1"/>
              <a:t>your</a:t>
            </a:r>
            <a:r>
              <a:rPr lang="cs-CZ" sz="2800" dirty="0"/>
              <a:t> </a:t>
            </a:r>
            <a:r>
              <a:rPr lang="cs-CZ" sz="2800" dirty="0" err="1"/>
              <a:t>friend</a:t>
            </a:r>
            <a:r>
              <a:rPr lang="cs-CZ" sz="2800" dirty="0"/>
              <a:t> to </a:t>
            </a:r>
            <a:r>
              <a:rPr lang="cs-CZ" sz="2800" dirty="0" err="1"/>
              <a:t>take</a:t>
            </a:r>
            <a:r>
              <a:rPr lang="cs-CZ" sz="2800" dirty="0"/>
              <a:t> part in </a:t>
            </a:r>
            <a:r>
              <a:rPr lang="cs-CZ" sz="2800" dirty="0" err="1"/>
              <a:t>an</a:t>
            </a:r>
            <a:r>
              <a:rPr lang="cs-CZ" sz="2800" dirty="0"/>
              <a:t> </a:t>
            </a:r>
            <a:r>
              <a:rPr lang="cs-CZ" sz="2800" dirty="0" err="1"/>
              <a:t>Earth</a:t>
            </a:r>
            <a:r>
              <a:rPr lang="cs-CZ" sz="2800" dirty="0"/>
              <a:t> </a:t>
            </a:r>
            <a:r>
              <a:rPr lang="cs-CZ" sz="2800" dirty="0" err="1"/>
              <a:t>Day</a:t>
            </a:r>
            <a:r>
              <a:rPr lang="cs-CZ" sz="2800" dirty="0"/>
              <a:t> </a:t>
            </a:r>
            <a:r>
              <a:rPr lang="cs-CZ" sz="2800" dirty="0" smtClean="0"/>
              <a:t>event.</a:t>
            </a:r>
          </a:p>
          <a:p>
            <a:pPr marL="1371600" lvl="2" indent="-457200">
              <a:buFont typeface="Arial" pitchFamily="34" charset="0"/>
              <a:buChar char="•"/>
            </a:pPr>
            <a:r>
              <a:rPr lang="cs-CZ" sz="2400" dirty="0" err="1"/>
              <a:t>s</a:t>
            </a:r>
            <a:r>
              <a:rPr lang="cs-CZ" sz="2400" dirty="0" err="1" smtClean="0"/>
              <a:t>uggest</a:t>
            </a:r>
            <a:r>
              <a:rPr lang="cs-CZ" sz="2400" dirty="0" smtClean="0"/>
              <a:t> </a:t>
            </a:r>
            <a:r>
              <a:rPr lang="cs-CZ" sz="2400" dirty="0" err="1" smtClean="0"/>
              <a:t>an</a:t>
            </a:r>
            <a:r>
              <a:rPr lang="cs-CZ" sz="2400" dirty="0" smtClean="0"/>
              <a:t> </a:t>
            </a:r>
            <a:r>
              <a:rPr lang="cs-CZ" sz="2400" dirty="0" err="1" smtClean="0"/>
              <a:t>activity</a:t>
            </a:r>
            <a:r>
              <a:rPr lang="cs-CZ" sz="2400" dirty="0" smtClean="0"/>
              <a:t> </a:t>
            </a:r>
            <a:r>
              <a:rPr lang="cs-CZ" sz="2400" dirty="0" err="1" smtClean="0"/>
              <a:t>you</a:t>
            </a:r>
            <a:r>
              <a:rPr lang="cs-CZ" sz="2400" dirty="0" smtClean="0"/>
              <a:t> </a:t>
            </a:r>
            <a:r>
              <a:rPr lang="cs-CZ" sz="2400" dirty="0" err="1" smtClean="0"/>
              <a:t>can</a:t>
            </a:r>
            <a:r>
              <a:rPr lang="cs-CZ" sz="2400" dirty="0" smtClean="0"/>
              <a:t> do</a:t>
            </a:r>
          </a:p>
          <a:p>
            <a:pPr marL="1371600" lvl="2" indent="-457200">
              <a:buFont typeface="Arial" pitchFamily="34" charset="0"/>
              <a:buChar char="•"/>
            </a:pPr>
            <a:r>
              <a:rPr lang="cs-CZ" sz="2400" dirty="0" err="1" smtClean="0"/>
              <a:t>explain</a:t>
            </a:r>
            <a:r>
              <a:rPr lang="cs-CZ" sz="2400" dirty="0" smtClean="0"/>
              <a:t> </a:t>
            </a:r>
            <a:r>
              <a:rPr lang="cs-CZ" sz="2400" dirty="0" err="1"/>
              <a:t>why</a:t>
            </a:r>
            <a:r>
              <a:rPr lang="cs-CZ" sz="2400" dirty="0"/>
              <a:t> </a:t>
            </a:r>
            <a:r>
              <a:rPr lang="cs-CZ" sz="2400" dirty="0" err="1"/>
              <a:t>it</a:t>
            </a:r>
            <a:r>
              <a:rPr lang="cs-CZ" sz="2400" dirty="0"/>
              <a:t> </a:t>
            </a:r>
            <a:r>
              <a:rPr lang="cs-CZ" sz="2400" dirty="0" err="1"/>
              <a:t>is</a:t>
            </a:r>
            <a:r>
              <a:rPr lang="cs-CZ" sz="2400" dirty="0"/>
              <a:t> </a:t>
            </a:r>
            <a:r>
              <a:rPr lang="cs-CZ" sz="2400" dirty="0" err="1" smtClean="0"/>
              <a:t>useful</a:t>
            </a:r>
            <a:endParaRPr lang="cs-CZ" sz="2400" dirty="0" smtClean="0"/>
          </a:p>
          <a:p>
            <a:pPr marL="1371600" lvl="2" indent="-457200">
              <a:buFont typeface="Arial" pitchFamily="34" charset="0"/>
              <a:buChar char="•"/>
            </a:pPr>
            <a:r>
              <a:rPr lang="cs-CZ" sz="2400" dirty="0" err="1"/>
              <a:t>t</a:t>
            </a:r>
            <a:r>
              <a:rPr lang="cs-CZ" sz="2400" dirty="0" err="1" smtClean="0"/>
              <a:t>ell</a:t>
            </a:r>
            <a:r>
              <a:rPr lang="cs-CZ" sz="2400" dirty="0" smtClean="0"/>
              <a:t> </a:t>
            </a:r>
            <a:r>
              <a:rPr lang="cs-CZ" sz="2400" dirty="0" err="1" smtClean="0"/>
              <a:t>him</a:t>
            </a:r>
            <a:r>
              <a:rPr lang="cs-CZ" sz="2400" dirty="0" smtClean="0"/>
              <a:t>/her </a:t>
            </a:r>
            <a:r>
              <a:rPr lang="cs-CZ" sz="2400" dirty="0" err="1" smtClean="0"/>
              <a:t>when</a:t>
            </a:r>
            <a:r>
              <a:rPr lang="cs-CZ" sz="2400" dirty="0" smtClean="0"/>
              <a:t> and </a:t>
            </a:r>
            <a:r>
              <a:rPr lang="cs-CZ" sz="2400" dirty="0" err="1" smtClean="0"/>
              <a:t>where</a:t>
            </a:r>
            <a:r>
              <a:rPr lang="cs-CZ" sz="2400" dirty="0" smtClean="0"/>
              <a:t> </a:t>
            </a:r>
            <a:r>
              <a:rPr lang="cs-CZ" sz="2400" dirty="0" err="1" smtClean="0"/>
              <a:t>you´ll</a:t>
            </a:r>
            <a:r>
              <a:rPr lang="cs-CZ" sz="2400" dirty="0" smtClean="0"/>
              <a:t> </a:t>
            </a:r>
            <a:r>
              <a:rPr lang="cs-CZ" sz="2400" dirty="0" err="1" smtClean="0"/>
              <a:t>meet</a:t>
            </a:r>
            <a:endParaRPr lang="cs-CZ" sz="2400" dirty="0"/>
          </a:p>
          <a:p>
            <a:pPr algn="ctr"/>
            <a:endParaRPr lang="cs-CZ" dirty="0"/>
          </a:p>
        </p:txBody>
      </p:sp>
      <p:pic>
        <p:nvPicPr>
          <p:cNvPr id="5" name="Picture 3" descr="C:\Documents and Settings\mynarova\Local Settings\Temporary Internet Files\Content.IE5\8MW2PZYD\MC900297533[1].wmf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4150067"/>
            <a:ext cx="1728191" cy="25231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Documents and Settings\mynarova\Local Settings\Temporary Internet Files\Content.IE5\WE5HTI19\MC900396490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7" y="4502719"/>
            <a:ext cx="1800200" cy="18178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2616087"/>
              </p:ext>
            </p:extLst>
          </p:nvPr>
        </p:nvGraphicFramePr>
        <p:xfrm>
          <a:off x="1475656" y="2132857"/>
          <a:ext cx="6264696" cy="129614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64696"/>
              </a:tblGrid>
              <a:tr h="1296143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7920038" y="360363"/>
            <a:ext cx="900112" cy="539750"/>
          </a:xfrm>
          <a:prstGeom prst="rect">
            <a:avLst/>
          </a:prstGeom>
          <a:solidFill>
            <a:srgbClr val="280099"/>
          </a:solidFill>
          <a:ln w="9360">
            <a:solidFill>
              <a:srgbClr val="000000"/>
            </a:solidFill>
            <a:round/>
            <a:headEnd/>
            <a:tailEnd/>
          </a:ln>
          <a:effectLst>
            <a:outerShdw dist="152735" dir="2700000" algn="ctr" rotWithShape="0">
              <a:srgbClr val="DC2300"/>
            </a:outerShdw>
          </a:effectLst>
        </p:spPr>
        <p:txBody>
          <a:bodyPr wrap="none" lIns="90000" tIns="45000" rIns="90000" bIns="45000" anchor="ctr"/>
          <a:lstStyle/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dirty="0" smtClean="0">
                <a:solidFill>
                  <a:srgbClr val="FFFFFF"/>
                </a:solidFill>
              </a:rPr>
              <a:t>B2</a:t>
            </a:r>
            <a:endParaRPr lang="cs-CZ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8842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cs-CZ" b="1" dirty="0" err="1"/>
              <a:t>Topic</a:t>
            </a:r>
            <a:r>
              <a:rPr lang="cs-CZ" b="1" dirty="0"/>
              <a:t>: </a:t>
            </a:r>
            <a:r>
              <a:rPr lang="cs-CZ" b="1" dirty="0" err="1"/>
              <a:t>weather</a:t>
            </a:r>
            <a:r>
              <a:rPr lang="cs-CZ" b="1" dirty="0"/>
              <a:t>, </a:t>
            </a:r>
            <a:r>
              <a:rPr lang="cs-CZ" b="1" dirty="0" err="1"/>
              <a:t>environment</a:t>
            </a:r>
            <a:r>
              <a:rPr lang="cs-CZ" b="1" dirty="0"/>
              <a:t>		</a:t>
            </a:r>
            <a:br>
              <a:rPr lang="cs-CZ" b="1" dirty="0"/>
            </a:br>
            <a:r>
              <a:rPr lang="cs-CZ" sz="3100" b="1" dirty="0" err="1" smtClean="0"/>
              <a:t>Vocabulary</a:t>
            </a:r>
            <a:r>
              <a:rPr lang="cs-CZ" sz="3100" b="1" dirty="0" smtClean="0"/>
              <a:t> </a:t>
            </a:r>
            <a:r>
              <a:rPr lang="cs-CZ" sz="3100" b="1" dirty="0"/>
              <a:t>bank:</a:t>
            </a:r>
            <a:endParaRPr lang="cs-CZ" sz="31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92500" lnSpcReduction="10000"/>
          </a:bodyPr>
          <a:lstStyle/>
          <a:p>
            <a:r>
              <a:rPr lang="cs-CZ" sz="2800" dirty="0" err="1" smtClean="0"/>
              <a:t>torrential</a:t>
            </a:r>
            <a:r>
              <a:rPr lang="cs-CZ" sz="2800" dirty="0" smtClean="0"/>
              <a:t>/</a:t>
            </a:r>
            <a:r>
              <a:rPr lang="cs-CZ" sz="2800" dirty="0" err="1" smtClean="0"/>
              <a:t>heavy</a:t>
            </a:r>
            <a:r>
              <a:rPr lang="cs-CZ" sz="2800" dirty="0" smtClean="0"/>
              <a:t>/</a:t>
            </a:r>
            <a:r>
              <a:rPr lang="cs-CZ" sz="2800" dirty="0" err="1" smtClean="0"/>
              <a:t>driving</a:t>
            </a:r>
            <a:r>
              <a:rPr lang="cs-CZ" sz="2800" dirty="0" smtClean="0"/>
              <a:t> </a:t>
            </a:r>
            <a:r>
              <a:rPr lang="cs-CZ" sz="2800" dirty="0" err="1"/>
              <a:t>rain</a:t>
            </a:r>
            <a:r>
              <a:rPr lang="cs-CZ" sz="2800" dirty="0"/>
              <a:t>	 </a:t>
            </a:r>
            <a:r>
              <a:rPr lang="cs-CZ" sz="2800" dirty="0" smtClean="0"/>
              <a:t>  x</a:t>
            </a:r>
            <a:r>
              <a:rPr lang="cs-CZ" sz="2800" dirty="0"/>
              <a:t> </a:t>
            </a:r>
            <a:r>
              <a:rPr lang="cs-CZ" sz="2800" dirty="0" smtClean="0"/>
              <a:t>   </a:t>
            </a:r>
            <a:r>
              <a:rPr lang="cs-CZ" sz="2800" dirty="0" err="1" smtClean="0"/>
              <a:t>light</a:t>
            </a:r>
            <a:r>
              <a:rPr lang="cs-CZ" sz="2800" dirty="0" smtClean="0"/>
              <a:t> </a:t>
            </a:r>
            <a:r>
              <a:rPr lang="cs-CZ" sz="2800" dirty="0" err="1"/>
              <a:t>rain</a:t>
            </a:r>
            <a:endParaRPr lang="cs-CZ" sz="2800" dirty="0"/>
          </a:p>
          <a:p>
            <a:r>
              <a:rPr lang="cs-CZ" sz="2800" dirty="0" err="1"/>
              <a:t>thick</a:t>
            </a:r>
            <a:r>
              <a:rPr lang="cs-CZ" sz="2800" dirty="0"/>
              <a:t> </a:t>
            </a:r>
            <a:r>
              <a:rPr lang="cs-CZ" sz="2800" dirty="0" err="1"/>
              <a:t>snow</a:t>
            </a:r>
            <a:r>
              <a:rPr lang="cs-CZ" sz="2800" dirty="0"/>
              <a:t>, a blanket </a:t>
            </a:r>
            <a:r>
              <a:rPr lang="cs-CZ" sz="2800" dirty="0" err="1"/>
              <a:t>of</a:t>
            </a:r>
            <a:r>
              <a:rPr lang="cs-CZ" sz="2800" dirty="0"/>
              <a:t> </a:t>
            </a:r>
            <a:r>
              <a:rPr lang="cs-CZ" sz="2800" dirty="0" err="1"/>
              <a:t>snow</a:t>
            </a:r>
            <a:r>
              <a:rPr lang="cs-CZ" sz="2800" dirty="0"/>
              <a:t>/</a:t>
            </a:r>
            <a:r>
              <a:rPr lang="cs-CZ" sz="2800" dirty="0" err="1"/>
              <a:t>fog</a:t>
            </a:r>
            <a:endParaRPr lang="cs-CZ" sz="2800" dirty="0"/>
          </a:p>
          <a:p>
            <a:r>
              <a:rPr lang="cs-CZ" sz="2800" dirty="0"/>
              <a:t>hard </a:t>
            </a:r>
            <a:r>
              <a:rPr lang="cs-CZ" sz="2800" dirty="0" err="1" smtClean="0"/>
              <a:t>frost</a:t>
            </a:r>
            <a:r>
              <a:rPr lang="cs-CZ" sz="2800" dirty="0"/>
              <a:t>	</a:t>
            </a:r>
            <a:r>
              <a:rPr lang="cs-CZ" sz="2800" dirty="0" smtClean="0"/>
              <a:t>x</a:t>
            </a:r>
            <a:r>
              <a:rPr lang="cs-CZ" sz="2800" dirty="0"/>
              <a:t>	</a:t>
            </a:r>
            <a:r>
              <a:rPr lang="cs-CZ" sz="2800" dirty="0" err="1"/>
              <a:t>light</a:t>
            </a:r>
            <a:r>
              <a:rPr lang="cs-CZ" sz="2800" dirty="0"/>
              <a:t> </a:t>
            </a:r>
            <a:r>
              <a:rPr lang="cs-CZ" sz="2800" dirty="0" err="1"/>
              <a:t>frost</a:t>
            </a:r>
            <a:endParaRPr lang="cs-CZ" sz="2800" dirty="0"/>
          </a:p>
          <a:p>
            <a:r>
              <a:rPr lang="cs-CZ" sz="2800" dirty="0" err="1"/>
              <a:t>strong</a:t>
            </a:r>
            <a:r>
              <a:rPr lang="cs-CZ" sz="2800" dirty="0"/>
              <a:t> </a:t>
            </a:r>
            <a:r>
              <a:rPr lang="cs-CZ" sz="2800" dirty="0" smtClean="0"/>
              <a:t>sun</a:t>
            </a:r>
            <a:r>
              <a:rPr lang="cs-CZ" sz="2800" dirty="0"/>
              <a:t>	x 	</a:t>
            </a:r>
            <a:r>
              <a:rPr lang="cs-CZ" sz="2800" dirty="0" err="1" smtClean="0"/>
              <a:t>weak</a:t>
            </a:r>
            <a:r>
              <a:rPr lang="cs-CZ" sz="2800" dirty="0" smtClean="0"/>
              <a:t> </a:t>
            </a:r>
            <a:r>
              <a:rPr lang="cs-CZ" sz="2800" dirty="0"/>
              <a:t>sun</a:t>
            </a:r>
          </a:p>
          <a:p>
            <a:r>
              <a:rPr lang="cs-CZ" sz="2800" dirty="0" err="1"/>
              <a:t>strong</a:t>
            </a:r>
            <a:r>
              <a:rPr lang="cs-CZ" sz="2800" dirty="0"/>
              <a:t> </a:t>
            </a:r>
            <a:r>
              <a:rPr lang="cs-CZ" sz="2800" dirty="0" err="1"/>
              <a:t>wind</a:t>
            </a:r>
            <a:r>
              <a:rPr lang="cs-CZ" sz="2800" dirty="0"/>
              <a:t>	</a:t>
            </a:r>
            <a:r>
              <a:rPr lang="cs-CZ" sz="2800" dirty="0" smtClean="0"/>
              <a:t>x</a:t>
            </a:r>
            <a:r>
              <a:rPr lang="cs-CZ" sz="2800" dirty="0"/>
              <a:t>	</a:t>
            </a:r>
            <a:r>
              <a:rPr lang="cs-CZ" sz="2800" dirty="0" err="1" smtClean="0"/>
              <a:t>light</a:t>
            </a:r>
            <a:r>
              <a:rPr lang="cs-CZ" sz="2800" dirty="0" smtClean="0"/>
              <a:t> </a:t>
            </a:r>
            <a:r>
              <a:rPr lang="cs-CZ" sz="2800" dirty="0" err="1" smtClean="0"/>
              <a:t>wind</a:t>
            </a:r>
            <a:endParaRPr lang="cs-CZ" sz="2800" dirty="0" smtClean="0"/>
          </a:p>
          <a:p>
            <a:pPr marL="0" indent="0">
              <a:buNone/>
            </a:pPr>
            <a:endParaRPr lang="cs-CZ" sz="2800" dirty="0"/>
          </a:p>
          <a:p>
            <a:r>
              <a:rPr lang="cs-CZ" sz="2800" dirty="0" err="1"/>
              <a:t>The</a:t>
            </a:r>
            <a:r>
              <a:rPr lang="cs-CZ" sz="2800" dirty="0"/>
              <a:t> </a:t>
            </a:r>
            <a:r>
              <a:rPr lang="cs-CZ" sz="2800" dirty="0" err="1"/>
              <a:t>wind</a:t>
            </a:r>
            <a:r>
              <a:rPr lang="cs-CZ" sz="2800" dirty="0"/>
              <a:t> </a:t>
            </a:r>
            <a:r>
              <a:rPr lang="cs-CZ" sz="2800" dirty="0" err="1"/>
              <a:t>picks</a:t>
            </a:r>
            <a:r>
              <a:rPr lang="cs-CZ" sz="2800" dirty="0"/>
              <a:t> up/</a:t>
            </a:r>
            <a:r>
              <a:rPr lang="cs-CZ" sz="2800" dirty="0" err="1"/>
              <a:t>dies</a:t>
            </a:r>
            <a:r>
              <a:rPr lang="cs-CZ" sz="2800" dirty="0"/>
              <a:t> </a:t>
            </a:r>
            <a:r>
              <a:rPr lang="cs-CZ" sz="2800" dirty="0" err="1"/>
              <a:t>down</a:t>
            </a:r>
            <a:r>
              <a:rPr lang="cs-CZ" sz="2800" dirty="0" smtClean="0"/>
              <a:t>.</a:t>
            </a:r>
          </a:p>
          <a:p>
            <a:r>
              <a:rPr lang="cs-CZ" sz="2800" dirty="0" err="1"/>
              <a:t>t</a:t>
            </a:r>
            <a:r>
              <a:rPr lang="cs-CZ" sz="2800" dirty="0" err="1" smtClean="0"/>
              <a:t>hreats</a:t>
            </a:r>
            <a:r>
              <a:rPr lang="cs-CZ" sz="2800" dirty="0" smtClean="0"/>
              <a:t> to </a:t>
            </a:r>
            <a:r>
              <a:rPr lang="cs-CZ" sz="2800" dirty="0" err="1" smtClean="0"/>
              <a:t>wildlife</a:t>
            </a:r>
            <a:endParaRPr lang="cs-CZ" sz="2800" dirty="0" smtClean="0"/>
          </a:p>
          <a:p>
            <a:r>
              <a:rPr lang="cs-CZ" sz="2800" dirty="0" err="1"/>
              <a:t>r</a:t>
            </a:r>
            <a:r>
              <a:rPr lang="cs-CZ" sz="2800" dirty="0" err="1" smtClean="0"/>
              <a:t>ising</a:t>
            </a:r>
            <a:r>
              <a:rPr lang="cs-CZ" sz="2800" dirty="0" smtClean="0"/>
              <a:t> </a:t>
            </a:r>
            <a:r>
              <a:rPr lang="cs-CZ" sz="2800" dirty="0" err="1" smtClean="0"/>
              <a:t>sea</a:t>
            </a:r>
            <a:r>
              <a:rPr lang="cs-CZ" sz="2800" dirty="0" smtClean="0"/>
              <a:t> </a:t>
            </a:r>
            <a:r>
              <a:rPr lang="cs-CZ" sz="2800" dirty="0" err="1" smtClean="0"/>
              <a:t>levels</a:t>
            </a:r>
            <a:endParaRPr lang="cs-CZ" sz="2800" dirty="0" smtClean="0"/>
          </a:p>
          <a:p>
            <a:r>
              <a:rPr lang="cs-CZ" sz="2800" dirty="0"/>
              <a:t>to make a </a:t>
            </a:r>
            <a:r>
              <a:rPr lang="cs-CZ" sz="2800" dirty="0" err="1"/>
              <a:t>river</a:t>
            </a:r>
            <a:r>
              <a:rPr lang="cs-CZ" sz="2800" dirty="0"/>
              <a:t> </a:t>
            </a:r>
            <a:r>
              <a:rPr lang="cs-CZ" sz="2800" dirty="0" err="1"/>
              <a:t>burst</a:t>
            </a:r>
            <a:r>
              <a:rPr lang="cs-CZ" sz="2800" dirty="0"/>
              <a:t> </a:t>
            </a:r>
            <a:r>
              <a:rPr lang="cs-CZ" sz="2800" dirty="0" err="1"/>
              <a:t>its</a:t>
            </a:r>
            <a:r>
              <a:rPr lang="cs-CZ" sz="2800" dirty="0"/>
              <a:t> </a:t>
            </a:r>
            <a:r>
              <a:rPr lang="cs-CZ" sz="2800" dirty="0" err="1"/>
              <a:t>banks</a:t>
            </a:r>
            <a:endParaRPr lang="cs-CZ" sz="2800" dirty="0"/>
          </a:p>
          <a:p>
            <a:pPr marL="0" indent="0">
              <a:buNone/>
            </a:pPr>
            <a:endParaRPr lang="cs-CZ" sz="2800" dirty="0"/>
          </a:p>
          <a:p>
            <a:endParaRPr lang="cs-CZ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7920038" y="360363"/>
            <a:ext cx="900112" cy="539750"/>
          </a:xfrm>
          <a:prstGeom prst="rect">
            <a:avLst/>
          </a:prstGeom>
          <a:solidFill>
            <a:srgbClr val="280099"/>
          </a:solidFill>
          <a:ln w="9360">
            <a:solidFill>
              <a:srgbClr val="000000"/>
            </a:solidFill>
            <a:round/>
            <a:headEnd/>
            <a:tailEnd/>
          </a:ln>
          <a:effectLst>
            <a:outerShdw dist="152735" dir="2700000" algn="ctr" rotWithShape="0">
              <a:srgbClr val="DC2300"/>
            </a:outerShdw>
          </a:effectLst>
        </p:spPr>
        <p:txBody>
          <a:bodyPr wrap="none" lIns="90000" tIns="45000" rIns="90000" bIns="45000" anchor="ctr"/>
          <a:lstStyle/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dirty="0" smtClean="0">
                <a:solidFill>
                  <a:srgbClr val="FFFFFF"/>
                </a:solidFill>
              </a:rPr>
              <a:t>B2</a:t>
            </a:r>
            <a:endParaRPr lang="cs-CZ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6163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2800" b="1" dirty="0" smtClean="0"/>
              <a:t>Zdroje:</a:t>
            </a:r>
            <a:endParaRPr lang="cs-CZ" sz="28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dirty="0" smtClean="0"/>
              <a:t>Obrázky jsou použity z webu Office.com (Klipart)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419793968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383</TotalTime>
  <Words>302</Words>
  <Application>Microsoft Office PowerPoint</Application>
  <PresentationFormat>Předvádění na obrazovce (4:3)</PresentationFormat>
  <Paragraphs>59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systému Office</vt:lpstr>
      <vt:lpstr>Počasí, životní prostředí (Weather, Poča, Počasí, životní prostředí (Weather, environment) B2 </vt:lpstr>
      <vt:lpstr>Topic: weather, environment    Part 1: Questions</vt:lpstr>
      <vt:lpstr>Topic: weather, environment   Part 1: Questions</vt:lpstr>
      <vt:lpstr>Topic: weather, environment    Part 2: Task 1: Contrast and compare the photos  in detail and mention:</vt:lpstr>
      <vt:lpstr>Topic: weather, environment Part 2: Task 2</vt:lpstr>
      <vt:lpstr>Topic: weather, environment Part 4: Role play</vt:lpstr>
      <vt:lpstr>Topic: weather, environment   Vocabulary bank:</vt:lpstr>
      <vt:lpstr>Zdroje: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Dana Mynářová</cp:lastModifiedBy>
  <cp:revision>54</cp:revision>
  <dcterms:created xsi:type="dcterms:W3CDTF">2012-06-18T15:15:37Z</dcterms:created>
  <dcterms:modified xsi:type="dcterms:W3CDTF">2012-12-14T10:04:35Z</dcterms:modified>
</cp:coreProperties>
</file>