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724" y="-9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D0607-26AE-4E2A-B91C-11A9A36023EE}" type="datetimeFigureOut">
              <a:rPr lang="cs-CZ" smtClean="0"/>
              <a:t>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00BEE-1E11-483B-AEEB-F4B5218CE4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709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fld id="{DC6909AF-A265-4C4D-BCB1-9CCDB68F5B5F}" type="slidenum">
              <a:rPr lang="cs-CZ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4100" name="Rectangle 2"/>
          <p:cNvSpPr txBox="1">
            <a:spLocks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FFD76-89FD-4113-9AFC-8F1BA2918B5B}" type="datetimeFigureOut">
              <a:rPr lang="cs-CZ" smtClean="0"/>
              <a:pPr/>
              <a:t>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2EC8-4E21-4185-85E3-E4127168DC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FFD76-89FD-4113-9AFC-8F1BA2918B5B}" type="datetimeFigureOut">
              <a:rPr lang="cs-CZ" smtClean="0"/>
              <a:pPr/>
              <a:t>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2EC8-4E21-4185-85E3-E4127168DC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FFD76-89FD-4113-9AFC-8F1BA2918B5B}" type="datetimeFigureOut">
              <a:rPr lang="cs-CZ" smtClean="0"/>
              <a:pPr/>
              <a:t>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2EC8-4E21-4185-85E3-E4127168DC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FFD76-89FD-4113-9AFC-8F1BA2918B5B}" type="datetimeFigureOut">
              <a:rPr lang="cs-CZ" smtClean="0"/>
              <a:pPr/>
              <a:t>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2EC8-4E21-4185-85E3-E4127168DC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FFD76-89FD-4113-9AFC-8F1BA2918B5B}" type="datetimeFigureOut">
              <a:rPr lang="cs-CZ" smtClean="0"/>
              <a:pPr/>
              <a:t>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2EC8-4E21-4185-85E3-E4127168DC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FFD76-89FD-4113-9AFC-8F1BA2918B5B}" type="datetimeFigureOut">
              <a:rPr lang="cs-CZ" smtClean="0"/>
              <a:pPr/>
              <a:t>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2EC8-4E21-4185-85E3-E4127168DC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FFD76-89FD-4113-9AFC-8F1BA2918B5B}" type="datetimeFigureOut">
              <a:rPr lang="cs-CZ" smtClean="0"/>
              <a:pPr/>
              <a:t>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2EC8-4E21-4185-85E3-E4127168DC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FFD76-89FD-4113-9AFC-8F1BA2918B5B}" type="datetimeFigureOut">
              <a:rPr lang="cs-CZ" smtClean="0"/>
              <a:pPr/>
              <a:t>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2EC8-4E21-4185-85E3-E4127168DC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FFD76-89FD-4113-9AFC-8F1BA2918B5B}" type="datetimeFigureOut">
              <a:rPr lang="cs-CZ" smtClean="0"/>
              <a:pPr/>
              <a:t>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2EC8-4E21-4185-85E3-E4127168DC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FFD76-89FD-4113-9AFC-8F1BA2918B5B}" type="datetimeFigureOut">
              <a:rPr lang="cs-CZ" smtClean="0"/>
              <a:pPr/>
              <a:t>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2EC8-4E21-4185-85E3-E4127168DC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FFD76-89FD-4113-9AFC-8F1BA2918B5B}" type="datetimeFigureOut">
              <a:rPr lang="cs-CZ" smtClean="0"/>
              <a:pPr/>
              <a:t>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2EC8-4E21-4185-85E3-E4127168DC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FFD76-89FD-4113-9AFC-8F1BA2918B5B}" type="datetimeFigureOut">
              <a:rPr lang="cs-CZ" smtClean="0"/>
              <a:pPr/>
              <a:t>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B2EC8-4E21-4185-85E3-E4127168DCF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19.7.2012</a:t>
            </a:r>
          </a:p>
        </p:txBody>
      </p:sp>
      <p:sp>
        <p:nvSpPr>
          <p:cNvPr id="205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084388"/>
            <a:ext cx="7770813" cy="1558925"/>
          </a:xfrm>
        </p:spPr>
        <p:txBody>
          <a:bodyPr/>
          <a:lstStyle/>
          <a:p>
            <a:pPr algn="ctr"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600" b="1" smtClean="0"/>
              <a:t>Název vzdělávacího materiálu</a:t>
            </a:r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600">
            <a:solidFill>
              <a:srgbClr val="37609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655955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54" name="Rectangle 4"/>
          <p:cNvSpPr>
            <a:spLocks noChangeArrowheads="1"/>
          </p:cNvSpPr>
          <p:nvPr/>
        </p:nvSpPr>
        <p:spPr bwMode="auto">
          <a:xfrm>
            <a:off x="0" y="60928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2056" name="Line 6"/>
          <p:cNvSpPr>
            <a:spLocks noChangeShapeType="1"/>
          </p:cNvSpPr>
          <p:nvPr/>
        </p:nvSpPr>
        <p:spPr bwMode="auto">
          <a:xfrm>
            <a:off x="720725" y="2159000"/>
            <a:ext cx="7740650" cy="1588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4103" name="Group 7"/>
          <p:cNvGraphicFramePr>
            <a:graphicFrameLocks noGrp="1"/>
          </p:cNvGraphicFramePr>
          <p:nvPr/>
        </p:nvGraphicFramePr>
        <p:xfrm>
          <a:off x="887413" y="2197100"/>
          <a:ext cx="7667625" cy="3986214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Angličtina, Maturitní ústní zkouška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16.12.2012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4., oktáva, úroveň B2 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Vhodné jako doplněk k ústní části MZ -praktická forma nácviku částí maturitního zadání úkolu 1,2,4.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12366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Napomáhá studentovi s pohotovým ovládáním nezbytných metodických strategií zvládnutí ústní MZ a poskytuje podpůrnou slovní zásobu tématu a vhodné komunikační obraty.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Autor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Mgr. Jarmila Pytelová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Kód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VY_22_INOVACE_03_APYT28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2083" name="Rectangle 59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4963"/>
            <a:ext cx="8228013" cy="4525962"/>
          </a:xfrm>
        </p:spPr>
        <p:txBody>
          <a:bodyPr/>
          <a:lstStyle/>
          <a:p>
            <a:pPr algn="ctr" eaLnBrk="1" hangingPunct="1"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cs-CZ" smtClean="0"/>
              <a:t>Zaměstnání, práce / Jobs, Work/ B2</a:t>
            </a:r>
          </a:p>
        </p:txBody>
      </p:sp>
    </p:spTree>
    <p:extLst>
      <p:ext uri="{BB962C8B-B14F-4D97-AF65-F5344CB8AC3E}">
        <p14:creationId xmlns:p14="http://schemas.microsoft.com/office/powerpoint/2010/main" val="12274703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83568" y="83671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err="1" smtClean="0"/>
              <a:t>Topic</a:t>
            </a:r>
            <a:r>
              <a:rPr lang="cs-CZ" sz="3600" b="1" dirty="0" smtClean="0"/>
              <a:t>:  </a:t>
            </a:r>
            <a:r>
              <a:rPr lang="cs-CZ" sz="3600" b="1" dirty="0" err="1" smtClean="0">
                <a:solidFill>
                  <a:srgbClr val="FF0000"/>
                </a:solidFill>
              </a:rPr>
              <a:t>Jobs</a:t>
            </a:r>
            <a:r>
              <a:rPr lang="cs-CZ" sz="3600" b="1" dirty="0" smtClean="0">
                <a:solidFill>
                  <a:srgbClr val="FF0000"/>
                </a:solidFill>
              </a:rPr>
              <a:t>, </a:t>
            </a:r>
            <a:r>
              <a:rPr lang="cs-CZ" sz="3600" b="1" dirty="0" err="1" smtClean="0">
                <a:solidFill>
                  <a:srgbClr val="FF0000"/>
                </a:solidFill>
              </a:rPr>
              <a:t>Work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755576" y="1412776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Part 1:   </a:t>
            </a:r>
            <a:r>
              <a:rPr lang="cs-CZ" sz="3200" b="1" dirty="0" err="1" smtClean="0"/>
              <a:t>Questions</a:t>
            </a:r>
            <a:endParaRPr lang="cs-CZ" sz="32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827584" y="2564904"/>
            <a:ext cx="7560840" cy="3323987"/>
          </a:xfrm>
          <a:prstGeom prst="rect">
            <a:avLst/>
          </a:prstGeom>
          <a:noFill/>
          <a:ln w="76200"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cs-CZ" dirty="0" smtClean="0"/>
              <a:t>   </a:t>
            </a:r>
            <a:r>
              <a:rPr lang="cs-CZ" sz="2400" dirty="0" err="1" smtClean="0"/>
              <a:t>What</a:t>
            </a:r>
            <a:r>
              <a:rPr lang="cs-CZ" sz="2400" dirty="0" smtClean="0"/>
              <a:t> are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benefits</a:t>
            </a:r>
            <a:r>
              <a:rPr lang="cs-CZ" sz="2400" dirty="0" smtClean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drawbacks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being</a:t>
            </a:r>
            <a:r>
              <a:rPr lang="cs-CZ" sz="2400" dirty="0" smtClean="0"/>
              <a:t> a free –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</a:t>
            </a:r>
            <a:r>
              <a:rPr lang="cs-CZ" sz="2400" dirty="0" err="1" smtClean="0"/>
              <a:t>lance</a:t>
            </a:r>
            <a:r>
              <a:rPr lang="cs-CZ" sz="2400" dirty="0" smtClean="0"/>
              <a:t> </a:t>
            </a:r>
            <a:r>
              <a:rPr lang="cs-CZ" sz="2400" dirty="0" err="1" smtClean="0"/>
              <a:t>worker</a:t>
            </a:r>
            <a:r>
              <a:rPr lang="cs-CZ" sz="2400" dirty="0" smtClean="0"/>
              <a:t>?</a:t>
            </a:r>
          </a:p>
          <a:p>
            <a:endParaRPr lang="cs-CZ" sz="2400" dirty="0" smtClean="0"/>
          </a:p>
          <a:p>
            <a:pPr>
              <a:buFont typeface="Wingdings" pitchFamily="2" charset="2"/>
              <a:buChar char="v"/>
            </a:pPr>
            <a:r>
              <a:rPr lang="cs-CZ" sz="2400" dirty="0" smtClean="0"/>
              <a:t>  </a:t>
            </a:r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skills</a:t>
            </a:r>
            <a:r>
              <a:rPr lang="cs-CZ" sz="2400" dirty="0" smtClean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personal</a:t>
            </a:r>
            <a:r>
              <a:rPr lang="cs-CZ" sz="2400" dirty="0" smtClean="0"/>
              <a:t> </a:t>
            </a:r>
            <a:r>
              <a:rPr lang="cs-CZ" sz="2400" dirty="0" err="1" smtClean="0"/>
              <a:t>qualities</a:t>
            </a:r>
            <a:r>
              <a:rPr lang="cs-CZ" sz="2400" dirty="0" smtClean="0"/>
              <a:t>  are </a:t>
            </a:r>
            <a:r>
              <a:rPr lang="cs-CZ" sz="2400" dirty="0" err="1" smtClean="0"/>
              <a:t>essential</a:t>
            </a:r>
            <a:r>
              <a:rPr lang="cs-CZ" sz="2400" dirty="0" smtClean="0"/>
              <a:t>   </a:t>
            </a:r>
            <a:r>
              <a:rPr lang="cs-CZ" sz="2400" dirty="0" err="1" smtClean="0"/>
              <a:t>if</a:t>
            </a:r>
            <a:endParaRPr lang="cs-CZ" sz="2400" dirty="0" smtClean="0"/>
          </a:p>
          <a:p>
            <a:r>
              <a:rPr lang="cs-CZ" sz="2400" dirty="0"/>
              <a:t> </a:t>
            </a:r>
            <a:r>
              <a:rPr lang="cs-CZ" sz="2400" dirty="0" smtClean="0"/>
              <a:t>     a person </a:t>
            </a:r>
            <a:r>
              <a:rPr lang="cs-CZ" sz="2400" dirty="0" err="1" smtClean="0"/>
              <a:t>applies</a:t>
            </a:r>
            <a:r>
              <a:rPr lang="cs-CZ" sz="2400" dirty="0" smtClean="0"/>
              <a:t> </a:t>
            </a:r>
            <a:r>
              <a:rPr lang="cs-CZ" sz="2400" dirty="0" err="1" smtClean="0"/>
              <a:t>for</a:t>
            </a:r>
            <a:r>
              <a:rPr lang="cs-CZ" sz="2400" dirty="0" smtClean="0"/>
              <a:t> a </a:t>
            </a:r>
            <a:r>
              <a:rPr lang="cs-CZ" sz="2400" dirty="0" err="1" smtClean="0"/>
              <a:t>well</a:t>
            </a:r>
            <a:r>
              <a:rPr lang="cs-CZ" sz="2400" dirty="0" smtClean="0"/>
              <a:t> – </a:t>
            </a:r>
            <a:r>
              <a:rPr lang="cs-CZ" sz="2400" dirty="0" err="1" smtClean="0"/>
              <a:t>paid</a:t>
            </a:r>
            <a:r>
              <a:rPr lang="cs-CZ" sz="2400" dirty="0" smtClean="0"/>
              <a:t> </a:t>
            </a:r>
            <a:r>
              <a:rPr lang="cs-CZ" sz="2400" dirty="0" err="1" smtClean="0"/>
              <a:t>job</a:t>
            </a:r>
            <a:r>
              <a:rPr lang="cs-CZ" sz="2400" dirty="0" smtClean="0"/>
              <a:t>?</a:t>
            </a:r>
          </a:p>
          <a:p>
            <a:endParaRPr lang="cs-CZ" sz="2400" dirty="0" smtClean="0"/>
          </a:p>
          <a:p>
            <a:pPr>
              <a:buFont typeface="Wingdings" pitchFamily="2" charset="2"/>
              <a:buChar char="v"/>
            </a:pPr>
            <a:r>
              <a:rPr lang="cs-CZ" sz="2400" dirty="0"/>
              <a:t> </a:t>
            </a:r>
            <a:r>
              <a:rPr lang="cs-CZ" sz="2400" dirty="0" smtClean="0"/>
              <a:t> </a:t>
            </a:r>
            <a:r>
              <a:rPr lang="cs-CZ" sz="2400" dirty="0" err="1" smtClean="0"/>
              <a:t>Which</a:t>
            </a:r>
            <a:r>
              <a:rPr lang="cs-CZ" sz="2400" dirty="0" smtClean="0"/>
              <a:t> </a:t>
            </a:r>
            <a:r>
              <a:rPr lang="cs-CZ" sz="2400" dirty="0" err="1" smtClean="0"/>
              <a:t>regions</a:t>
            </a:r>
            <a:r>
              <a:rPr lang="cs-CZ" sz="2400" dirty="0" smtClean="0"/>
              <a:t> in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Czech</a:t>
            </a:r>
            <a:r>
              <a:rPr lang="cs-CZ" sz="2400" dirty="0" smtClean="0"/>
              <a:t> </a:t>
            </a:r>
            <a:r>
              <a:rPr lang="cs-CZ" sz="2400" dirty="0" err="1" smtClean="0"/>
              <a:t>Republic</a:t>
            </a:r>
            <a:r>
              <a:rPr lang="cs-CZ" sz="2400" dirty="0" smtClean="0"/>
              <a:t> are </a:t>
            </a:r>
            <a:r>
              <a:rPr lang="cs-CZ" sz="2400" dirty="0" err="1" smtClean="0"/>
              <a:t>affected</a:t>
            </a:r>
            <a:r>
              <a:rPr lang="cs-CZ" sz="2400" dirty="0" smtClean="0"/>
              <a:t> by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</a:t>
            </a:r>
            <a:r>
              <a:rPr lang="cs-CZ" sz="2400" dirty="0" err="1" smtClean="0"/>
              <a:t>high</a:t>
            </a:r>
            <a:r>
              <a:rPr lang="cs-CZ" sz="2400" dirty="0" smtClean="0"/>
              <a:t> </a:t>
            </a:r>
            <a:r>
              <a:rPr lang="cs-CZ" sz="2400" dirty="0" err="1" smtClean="0"/>
              <a:t>unemployment</a:t>
            </a:r>
            <a:r>
              <a:rPr lang="cs-CZ" sz="2400" dirty="0" smtClean="0"/>
              <a:t>? </a:t>
            </a:r>
            <a:r>
              <a:rPr lang="cs-CZ" sz="2400" dirty="0" err="1" smtClean="0"/>
              <a:t>Why</a:t>
            </a:r>
            <a:r>
              <a:rPr lang="cs-CZ" sz="2400" dirty="0" smtClean="0"/>
              <a:t>?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588224" y="908721"/>
            <a:ext cx="1584176" cy="461665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        B2</a:t>
            </a:r>
            <a:endParaRPr lang="cs-CZ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692696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err="1" smtClean="0"/>
              <a:t>Topic</a:t>
            </a:r>
            <a:r>
              <a:rPr lang="cs-CZ" sz="3600" b="1" dirty="0" smtClean="0"/>
              <a:t>: </a:t>
            </a:r>
            <a:r>
              <a:rPr lang="cs-CZ" sz="3600" b="1" dirty="0" err="1" smtClean="0">
                <a:solidFill>
                  <a:srgbClr val="FF0000"/>
                </a:solidFill>
              </a:rPr>
              <a:t>Jobs</a:t>
            </a:r>
            <a:r>
              <a:rPr lang="cs-CZ" sz="3600" b="1" dirty="0" smtClean="0">
                <a:solidFill>
                  <a:srgbClr val="FF0000"/>
                </a:solidFill>
              </a:rPr>
              <a:t>, </a:t>
            </a:r>
            <a:r>
              <a:rPr lang="cs-CZ" sz="3600" b="1" dirty="0" err="1" smtClean="0">
                <a:solidFill>
                  <a:srgbClr val="FF0000"/>
                </a:solidFill>
              </a:rPr>
              <a:t>Work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1268760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Part 1: </a:t>
            </a:r>
            <a:r>
              <a:rPr lang="cs-CZ" sz="3200" b="1" dirty="0" err="1" smtClean="0"/>
              <a:t>Questions</a:t>
            </a:r>
            <a:endParaRPr lang="cs-CZ" sz="32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683568" y="2492896"/>
            <a:ext cx="8064896" cy="3785652"/>
          </a:xfrm>
          <a:prstGeom prst="rect">
            <a:avLst/>
          </a:prstGeom>
          <a:noFill/>
          <a:ln w="76200"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endParaRPr lang="cs-CZ" sz="2400" dirty="0" smtClean="0"/>
          </a:p>
          <a:p>
            <a:pPr>
              <a:buFont typeface="Wingdings" pitchFamily="2" charset="2"/>
              <a:buChar char="v"/>
            </a:pPr>
            <a:r>
              <a:rPr lang="cs-CZ" sz="2400" dirty="0" smtClean="0"/>
              <a:t> </a:t>
            </a:r>
            <a:r>
              <a:rPr lang="cs-CZ" sz="2400" dirty="0" err="1" smtClean="0"/>
              <a:t>If</a:t>
            </a:r>
            <a:r>
              <a:rPr lang="cs-CZ" sz="2400" dirty="0" smtClean="0"/>
              <a:t> </a:t>
            </a:r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cs-CZ" sz="2400" dirty="0" err="1" smtClean="0"/>
              <a:t>have</a:t>
            </a:r>
            <a:r>
              <a:rPr lang="cs-CZ" sz="2400" dirty="0" smtClean="0"/>
              <a:t> </a:t>
            </a:r>
            <a:r>
              <a:rPr lang="cs-CZ" sz="2400" dirty="0" err="1" smtClean="0"/>
              <a:t>possibility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doing</a:t>
            </a:r>
            <a:r>
              <a:rPr lang="cs-CZ" sz="2400" dirty="0" smtClean="0"/>
              <a:t> a </a:t>
            </a:r>
            <a:r>
              <a:rPr lang="cs-CZ" sz="2400" dirty="0" err="1" smtClean="0"/>
              <a:t>satisfying</a:t>
            </a:r>
            <a:r>
              <a:rPr lang="cs-CZ" sz="2400" dirty="0" smtClean="0"/>
              <a:t> </a:t>
            </a:r>
            <a:r>
              <a:rPr lang="cs-CZ" sz="2400" dirty="0" err="1" smtClean="0"/>
              <a:t>job</a:t>
            </a:r>
            <a:r>
              <a:rPr lang="cs-CZ" sz="2400" dirty="0" smtClean="0"/>
              <a:t> </a:t>
            </a:r>
            <a:r>
              <a:rPr lang="cs-CZ" sz="2400" dirty="0" err="1" smtClean="0"/>
              <a:t>or</a:t>
            </a:r>
            <a:r>
              <a:rPr lang="cs-CZ" sz="2400" dirty="0" smtClean="0"/>
              <a:t> a </a:t>
            </a:r>
            <a:r>
              <a:rPr lang="cs-CZ" sz="2400" dirty="0" err="1" smtClean="0"/>
              <a:t>well</a:t>
            </a:r>
            <a:r>
              <a:rPr lang="cs-CZ" sz="2400" dirty="0" smtClean="0"/>
              <a:t>-</a:t>
            </a:r>
            <a:r>
              <a:rPr lang="cs-CZ" sz="2400" dirty="0" err="1" smtClean="0"/>
              <a:t>paid</a:t>
            </a:r>
            <a:endParaRPr lang="cs-CZ" sz="2400" dirty="0" smtClean="0"/>
          </a:p>
          <a:p>
            <a:r>
              <a:rPr lang="cs-CZ" sz="2400" dirty="0"/>
              <a:t> </a:t>
            </a:r>
            <a:r>
              <a:rPr lang="cs-CZ" sz="2400" dirty="0" smtClean="0"/>
              <a:t>     </a:t>
            </a:r>
            <a:r>
              <a:rPr lang="cs-CZ" sz="2400" dirty="0" err="1" smtClean="0"/>
              <a:t>job</a:t>
            </a:r>
            <a:r>
              <a:rPr lang="cs-CZ" sz="2400" dirty="0" smtClean="0"/>
              <a:t>, </a:t>
            </a:r>
            <a:r>
              <a:rPr lang="cs-CZ" sz="2400" dirty="0" err="1" smtClean="0"/>
              <a:t>which</a:t>
            </a:r>
            <a:r>
              <a:rPr lang="cs-CZ" sz="2400" dirty="0" smtClean="0"/>
              <a:t> </a:t>
            </a:r>
            <a:r>
              <a:rPr lang="cs-CZ" sz="2400" dirty="0" err="1" smtClean="0"/>
              <a:t>one</a:t>
            </a:r>
            <a:r>
              <a:rPr lang="cs-CZ" sz="2400" dirty="0" smtClean="0"/>
              <a:t> </a:t>
            </a:r>
            <a:r>
              <a:rPr lang="cs-CZ" sz="2400" dirty="0" err="1" smtClean="0"/>
              <a:t>would</a:t>
            </a:r>
            <a:r>
              <a:rPr lang="cs-CZ" sz="2400" dirty="0" smtClean="0"/>
              <a:t> </a:t>
            </a:r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cs-CZ" sz="2400" dirty="0" err="1" smtClean="0"/>
              <a:t>choose</a:t>
            </a:r>
            <a:r>
              <a:rPr lang="cs-CZ" sz="2400" dirty="0" smtClean="0"/>
              <a:t> ?  </a:t>
            </a:r>
            <a:r>
              <a:rPr lang="cs-CZ" sz="2400" dirty="0" err="1" smtClean="0"/>
              <a:t>Why</a:t>
            </a:r>
            <a:r>
              <a:rPr lang="cs-CZ" sz="2400" dirty="0" smtClean="0"/>
              <a:t> ?</a:t>
            </a:r>
          </a:p>
          <a:p>
            <a:endParaRPr lang="cs-CZ" sz="2400" dirty="0"/>
          </a:p>
          <a:p>
            <a:pPr>
              <a:buFont typeface="Wingdings" pitchFamily="2" charset="2"/>
              <a:buChar char="v"/>
            </a:pPr>
            <a:r>
              <a:rPr lang="cs-CZ" sz="2400" dirty="0" smtClean="0"/>
              <a:t>  </a:t>
            </a:r>
            <a:r>
              <a:rPr lang="cs-CZ" sz="2400" dirty="0" err="1" smtClean="0"/>
              <a:t>If</a:t>
            </a:r>
            <a:r>
              <a:rPr lang="cs-CZ" sz="2400" dirty="0" smtClean="0"/>
              <a:t> </a:t>
            </a:r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cs-CZ" sz="2400" dirty="0" err="1" smtClean="0"/>
              <a:t>were</a:t>
            </a:r>
            <a:r>
              <a:rPr lang="cs-CZ" sz="2400" dirty="0" smtClean="0"/>
              <a:t> in </a:t>
            </a:r>
            <a:r>
              <a:rPr lang="cs-CZ" sz="2400" dirty="0" err="1" smtClean="0"/>
              <a:t>charge</a:t>
            </a:r>
            <a:r>
              <a:rPr lang="cs-CZ" sz="2400" dirty="0" smtClean="0"/>
              <a:t>, </a:t>
            </a:r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action</a:t>
            </a:r>
            <a:r>
              <a:rPr lang="cs-CZ" sz="2400" dirty="0" smtClean="0"/>
              <a:t> </a:t>
            </a:r>
            <a:r>
              <a:rPr lang="cs-CZ" sz="2400" dirty="0" err="1" smtClean="0"/>
              <a:t>would</a:t>
            </a:r>
            <a:r>
              <a:rPr lang="cs-CZ" sz="2400" dirty="0" smtClean="0"/>
              <a:t> </a:t>
            </a:r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cs-CZ" sz="2400" dirty="0" err="1" smtClean="0"/>
              <a:t>take</a:t>
            </a:r>
            <a:r>
              <a:rPr lang="cs-CZ" sz="2400" dirty="0" smtClean="0"/>
              <a:t> to </a:t>
            </a:r>
            <a:r>
              <a:rPr lang="cs-CZ" sz="2400" dirty="0" err="1" smtClean="0"/>
              <a:t>reduce</a:t>
            </a:r>
            <a:endParaRPr lang="cs-CZ" sz="2400" dirty="0" smtClean="0"/>
          </a:p>
          <a:p>
            <a:r>
              <a:rPr lang="cs-CZ" sz="2400" dirty="0"/>
              <a:t> </a:t>
            </a:r>
            <a:r>
              <a:rPr lang="cs-CZ" sz="2400" dirty="0" smtClean="0"/>
              <a:t>     </a:t>
            </a:r>
            <a:r>
              <a:rPr lang="cs-CZ" sz="2400" dirty="0" err="1" smtClean="0"/>
              <a:t>unemployment</a:t>
            </a:r>
            <a:r>
              <a:rPr lang="cs-CZ" sz="2400" dirty="0" smtClean="0"/>
              <a:t>  </a:t>
            </a:r>
            <a:r>
              <a:rPr lang="cs-CZ" sz="2400" dirty="0" err="1" smtClean="0"/>
              <a:t>among</a:t>
            </a:r>
            <a:r>
              <a:rPr lang="cs-CZ" sz="2400" dirty="0" smtClean="0"/>
              <a:t>  </a:t>
            </a:r>
            <a:r>
              <a:rPr lang="cs-CZ" sz="2400" dirty="0" err="1" smtClean="0"/>
              <a:t>young</a:t>
            </a:r>
            <a:r>
              <a:rPr lang="cs-CZ" sz="2400" dirty="0" smtClean="0"/>
              <a:t>  </a:t>
            </a:r>
            <a:r>
              <a:rPr lang="cs-CZ" sz="2400" dirty="0" err="1" smtClean="0"/>
              <a:t>people</a:t>
            </a:r>
            <a:r>
              <a:rPr lang="cs-CZ" sz="2400" dirty="0" smtClean="0"/>
              <a:t> ?</a:t>
            </a:r>
          </a:p>
          <a:p>
            <a:endParaRPr lang="cs-CZ" sz="2400" dirty="0"/>
          </a:p>
          <a:p>
            <a:pPr>
              <a:buFont typeface="Wingdings" pitchFamily="2" charset="2"/>
              <a:buChar char="v"/>
            </a:pPr>
            <a:r>
              <a:rPr lang="cs-CZ" sz="2400" dirty="0" smtClean="0"/>
              <a:t>  </a:t>
            </a:r>
            <a:r>
              <a:rPr lang="cs-CZ" sz="2400" dirty="0" err="1" smtClean="0"/>
              <a:t>If</a:t>
            </a:r>
            <a:r>
              <a:rPr lang="cs-CZ" sz="2400" dirty="0" smtClean="0"/>
              <a:t> </a:t>
            </a:r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cs-CZ" sz="2400" dirty="0" err="1" smtClean="0"/>
              <a:t>could</a:t>
            </a:r>
            <a:r>
              <a:rPr lang="cs-CZ" sz="2400" dirty="0" smtClean="0"/>
              <a:t> run </a:t>
            </a:r>
            <a:r>
              <a:rPr lang="cs-CZ" sz="2400" dirty="0" err="1" smtClean="0"/>
              <a:t>any</a:t>
            </a:r>
            <a:r>
              <a:rPr lang="cs-CZ" sz="2400" dirty="0" smtClean="0"/>
              <a:t> business 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your</a:t>
            </a:r>
            <a:r>
              <a:rPr lang="cs-CZ" sz="2400" dirty="0" smtClean="0"/>
              <a:t> </a:t>
            </a:r>
            <a:r>
              <a:rPr lang="cs-CZ" sz="2400" dirty="0" err="1" smtClean="0"/>
              <a:t>own</a:t>
            </a:r>
            <a:r>
              <a:rPr lang="cs-CZ" sz="2400" dirty="0" smtClean="0"/>
              <a:t>, </a:t>
            </a:r>
            <a:r>
              <a:rPr lang="cs-CZ" sz="2400" dirty="0" err="1" smtClean="0"/>
              <a:t>what</a:t>
            </a:r>
            <a:r>
              <a:rPr lang="cs-CZ" sz="2400" dirty="0" smtClean="0"/>
              <a:t>  </a:t>
            </a:r>
            <a:r>
              <a:rPr lang="cs-CZ" sz="2400" dirty="0" err="1" smtClean="0"/>
              <a:t>would</a:t>
            </a:r>
            <a:r>
              <a:rPr lang="cs-CZ" sz="2400" dirty="0" smtClean="0"/>
              <a:t>  </a:t>
            </a:r>
            <a:r>
              <a:rPr lang="cs-CZ" sz="2400" dirty="0" err="1" smtClean="0"/>
              <a:t>it</a:t>
            </a:r>
            <a:r>
              <a:rPr lang="cs-CZ" sz="2400" dirty="0" smtClean="0"/>
              <a:t>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</a:t>
            </a:r>
            <a:r>
              <a:rPr lang="cs-CZ" sz="2400" dirty="0" err="1" smtClean="0"/>
              <a:t>be</a:t>
            </a:r>
            <a:r>
              <a:rPr lang="cs-CZ" sz="2400" dirty="0" smtClean="0"/>
              <a:t> ? </a:t>
            </a:r>
            <a:r>
              <a:rPr lang="cs-CZ" sz="2400" dirty="0" err="1" smtClean="0"/>
              <a:t>Why</a:t>
            </a:r>
            <a:r>
              <a:rPr lang="cs-CZ" sz="2400" dirty="0" smtClean="0"/>
              <a:t>?</a:t>
            </a:r>
          </a:p>
          <a:p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876256" y="764704"/>
            <a:ext cx="1440160" cy="461665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        B2</a:t>
            </a:r>
            <a:endParaRPr lang="cs-CZ" sz="2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mos\AppData\Local\Microsoft\Windows\Temporary Internet Files\Content.IE5\IX0UGYTZ\MP90042256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596318"/>
            <a:ext cx="3600400" cy="2992922"/>
          </a:xfrm>
          <a:prstGeom prst="rect">
            <a:avLst/>
          </a:prstGeom>
          <a:noFill/>
          <a:ln w="28575">
            <a:solidFill>
              <a:srgbClr val="7030A0"/>
            </a:solidFill>
          </a:ln>
          <a:effectLst>
            <a:outerShdw blurRad="114300" dist="76200" dir="840000" sx="99000" sy="99000" algn="t" rotWithShape="0">
              <a:prstClr val="black">
                <a:alpha val="68000"/>
              </a:prstClr>
            </a:outerShdw>
          </a:effectLst>
        </p:spPr>
      </p:pic>
      <p:sp>
        <p:nvSpPr>
          <p:cNvPr id="4" name="TextovéPole 3"/>
          <p:cNvSpPr txBox="1"/>
          <p:nvPr/>
        </p:nvSpPr>
        <p:spPr>
          <a:xfrm>
            <a:off x="611560" y="2420888"/>
            <a:ext cx="4104456" cy="1631216"/>
          </a:xfrm>
          <a:prstGeom prst="rect">
            <a:avLst/>
          </a:prstGeom>
          <a:noFill/>
          <a:ln w="28575">
            <a:solidFill>
              <a:srgbClr val="7030A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  </a:t>
            </a:r>
            <a:r>
              <a:rPr lang="cs-CZ" sz="2000" dirty="0" err="1" smtClean="0"/>
              <a:t>kind</a:t>
            </a:r>
            <a:r>
              <a:rPr lang="cs-CZ" sz="2000" dirty="0" smtClean="0"/>
              <a:t> </a:t>
            </a:r>
            <a:r>
              <a:rPr lang="cs-CZ" sz="2000" dirty="0" err="1" smtClean="0"/>
              <a:t>of</a:t>
            </a:r>
            <a:r>
              <a:rPr lang="cs-CZ" sz="2000" dirty="0" smtClean="0"/>
              <a:t> </a:t>
            </a:r>
            <a:r>
              <a:rPr lang="cs-CZ" sz="2000" dirty="0" err="1" smtClean="0"/>
              <a:t>job</a:t>
            </a:r>
            <a:endParaRPr lang="cs-CZ" sz="2000" dirty="0" smtClean="0"/>
          </a:p>
          <a:p>
            <a:pPr>
              <a:buFont typeface="Wingdings" pitchFamily="2" charset="2"/>
              <a:buChar char="Ø"/>
            </a:pPr>
            <a:r>
              <a:rPr lang="cs-CZ" sz="2000" dirty="0" smtClean="0"/>
              <a:t>  </a:t>
            </a:r>
            <a:r>
              <a:rPr lang="cs-CZ" sz="2000" dirty="0" err="1" smtClean="0"/>
              <a:t>people</a:t>
            </a:r>
            <a:r>
              <a:rPr lang="cs-CZ" sz="2000" dirty="0" smtClean="0"/>
              <a:t> / </a:t>
            </a:r>
            <a:r>
              <a:rPr lang="cs-CZ" sz="2000" dirty="0" err="1" smtClean="0"/>
              <a:t>clothes</a:t>
            </a:r>
            <a:r>
              <a:rPr lang="cs-CZ" sz="2000" dirty="0" smtClean="0"/>
              <a:t>, </a:t>
            </a:r>
            <a:r>
              <a:rPr lang="cs-CZ" sz="2000" dirty="0" err="1" smtClean="0"/>
              <a:t>appearance</a:t>
            </a:r>
            <a:r>
              <a:rPr lang="cs-CZ" sz="2000" dirty="0" smtClean="0"/>
              <a:t>,.. /</a:t>
            </a:r>
          </a:p>
          <a:p>
            <a:pPr>
              <a:buFont typeface="Wingdings" pitchFamily="2" charset="2"/>
              <a:buChar char="Ø"/>
            </a:pPr>
            <a:r>
              <a:rPr lang="cs-CZ" sz="2000" dirty="0"/>
              <a:t> </a:t>
            </a:r>
            <a:r>
              <a:rPr lang="cs-CZ" sz="2000" dirty="0" smtClean="0"/>
              <a:t> </a:t>
            </a:r>
            <a:r>
              <a:rPr lang="cs-CZ" sz="2000" dirty="0" err="1" smtClean="0"/>
              <a:t>duties</a:t>
            </a:r>
            <a:endParaRPr lang="cs-CZ" sz="2000" dirty="0" smtClean="0"/>
          </a:p>
          <a:p>
            <a:pPr>
              <a:buFont typeface="Wingdings" pitchFamily="2" charset="2"/>
              <a:buChar char="Ø"/>
            </a:pPr>
            <a:r>
              <a:rPr lang="cs-CZ" sz="2000" dirty="0"/>
              <a:t> </a:t>
            </a:r>
            <a:r>
              <a:rPr lang="cs-CZ" sz="2000" dirty="0" smtClean="0"/>
              <a:t> pros </a:t>
            </a:r>
            <a:r>
              <a:rPr lang="cs-CZ" sz="2000" dirty="0" err="1" smtClean="0"/>
              <a:t>and</a:t>
            </a:r>
            <a:r>
              <a:rPr lang="cs-CZ" sz="2000" dirty="0" smtClean="0"/>
              <a:t> </a:t>
            </a:r>
            <a:r>
              <a:rPr lang="cs-CZ" sz="2000" dirty="0" err="1" smtClean="0"/>
              <a:t>cons</a:t>
            </a:r>
            <a:endParaRPr lang="cs-CZ" sz="2000" dirty="0" smtClean="0"/>
          </a:p>
          <a:p>
            <a:pPr>
              <a:buFont typeface="Wingdings" pitchFamily="2" charset="2"/>
              <a:buChar char="Ø"/>
            </a:pPr>
            <a:r>
              <a:rPr lang="cs-CZ" sz="2000" dirty="0"/>
              <a:t> </a:t>
            </a:r>
            <a:r>
              <a:rPr lang="cs-CZ" sz="2000" dirty="0" smtClean="0"/>
              <a:t> </a:t>
            </a:r>
            <a:r>
              <a:rPr lang="cs-CZ" sz="2000" dirty="0" err="1" smtClean="0"/>
              <a:t>other</a:t>
            </a:r>
            <a:endParaRPr lang="cs-CZ" sz="20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467544" y="692696"/>
            <a:ext cx="4608512" cy="646331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cs-CZ" sz="3600" b="1" dirty="0" err="1" smtClean="0"/>
              <a:t>Topic</a:t>
            </a:r>
            <a:r>
              <a:rPr lang="cs-CZ" sz="3600" b="1" dirty="0" smtClean="0"/>
              <a:t>: </a:t>
            </a:r>
            <a:r>
              <a:rPr lang="cs-CZ" sz="3600" b="1" dirty="0" err="1" smtClean="0">
                <a:solidFill>
                  <a:srgbClr val="FF0000"/>
                </a:solidFill>
              </a:rPr>
              <a:t>Jobs</a:t>
            </a:r>
            <a:r>
              <a:rPr lang="cs-CZ" sz="3600" b="1" dirty="0" smtClean="0">
                <a:solidFill>
                  <a:srgbClr val="FF0000"/>
                </a:solidFill>
              </a:rPr>
              <a:t>, </a:t>
            </a:r>
            <a:r>
              <a:rPr lang="cs-CZ" sz="3600" b="1" dirty="0" err="1" smtClean="0">
                <a:solidFill>
                  <a:srgbClr val="FF0000"/>
                </a:solidFill>
              </a:rPr>
              <a:t>Work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1268760"/>
            <a:ext cx="7848872" cy="95410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Part 2: </a:t>
            </a:r>
            <a:r>
              <a:rPr lang="cs-CZ" sz="3200" b="1" dirty="0" err="1" smtClean="0"/>
              <a:t>Task</a:t>
            </a:r>
            <a:r>
              <a:rPr lang="cs-CZ" sz="3200" b="1" dirty="0" smtClean="0"/>
              <a:t> 1: </a:t>
            </a:r>
            <a:r>
              <a:rPr lang="cs-CZ" sz="2400" b="1" dirty="0" err="1" smtClean="0"/>
              <a:t>Compare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and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contrast</a:t>
            </a:r>
            <a:r>
              <a:rPr lang="cs-CZ" sz="2400" b="1" dirty="0" smtClean="0"/>
              <a:t> 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photos</a:t>
            </a:r>
            <a:r>
              <a:rPr lang="cs-CZ" sz="2400" b="1" dirty="0" smtClean="0"/>
              <a:t> in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                                detail </a:t>
            </a:r>
            <a:r>
              <a:rPr lang="cs-CZ" sz="2400" b="1" dirty="0" err="1" smtClean="0"/>
              <a:t>and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consider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following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points</a:t>
            </a:r>
            <a:r>
              <a:rPr lang="cs-CZ" sz="2400" b="1" dirty="0" smtClean="0"/>
              <a:t> </a:t>
            </a:r>
            <a:endParaRPr lang="cs-CZ" sz="3200" b="1" dirty="0"/>
          </a:p>
        </p:txBody>
      </p:sp>
      <p:pic>
        <p:nvPicPr>
          <p:cNvPr id="1026" name="Picture 2" descr="C:\Users\Amos\AppData\Local\Microsoft\Windows\Temporary Internet Files\Content.IE5\S9S1NYZT\MP900431808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4365104"/>
            <a:ext cx="3304936" cy="2276872"/>
          </a:xfrm>
          <a:prstGeom prst="rect">
            <a:avLst/>
          </a:prstGeom>
          <a:noFill/>
          <a:ln w="28575">
            <a:solidFill>
              <a:srgbClr val="7030A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7" name="TextovéPole 6"/>
          <p:cNvSpPr txBox="1"/>
          <p:nvPr/>
        </p:nvSpPr>
        <p:spPr>
          <a:xfrm>
            <a:off x="6876256" y="548680"/>
            <a:ext cx="1368152" cy="461665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       B2</a:t>
            </a:r>
            <a:endParaRPr lang="cs-CZ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692696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err="1" smtClean="0"/>
              <a:t>Topic</a:t>
            </a:r>
            <a:r>
              <a:rPr lang="cs-CZ" sz="3600" b="1" dirty="0" smtClean="0"/>
              <a:t>: </a:t>
            </a:r>
            <a:r>
              <a:rPr lang="cs-CZ" sz="3600" b="1" dirty="0" err="1" smtClean="0">
                <a:solidFill>
                  <a:srgbClr val="FF0000"/>
                </a:solidFill>
              </a:rPr>
              <a:t>Jobs</a:t>
            </a:r>
            <a:r>
              <a:rPr lang="cs-CZ" sz="3600" b="1" dirty="0" smtClean="0">
                <a:solidFill>
                  <a:srgbClr val="FF0000"/>
                </a:solidFill>
              </a:rPr>
              <a:t>, </a:t>
            </a:r>
            <a:r>
              <a:rPr lang="cs-CZ" sz="3600" b="1" dirty="0" err="1" smtClean="0">
                <a:solidFill>
                  <a:srgbClr val="FF0000"/>
                </a:solidFill>
              </a:rPr>
              <a:t>Work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467544" y="1484784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Part 2: </a:t>
            </a:r>
            <a:r>
              <a:rPr lang="cs-CZ" sz="3200" b="1" dirty="0" err="1" smtClean="0"/>
              <a:t>Task</a:t>
            </a:r>
            <a:r>
              <a:rPr lang="cs-CZ" sz="3200" b="1" dirty="0" smtClean="0"/>
              <a:t> 2: </a:t>
            </a:r>
            <a:r>
              <a:rPr lang="cs-CZ" sz="2400" b="1" dirty="0" smtClean="0"/>
              <a:t>Express </a:t>
            </a:r>
            <a:r>
              <a:rPr lang="cs-CZ" sz="2400" b="1" dirty="0" err="1" smtClean="0"/>
              <a:t>and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justify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your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opinion</a:t>
            </a:r>
            <a:r>
              <a:rPr lang="cs-CZ" sz="2400" b="1" dirty="0" smtClean="0"/>
              <a:t> on</a:t>
            </a:r>
          </a:p>
          <a:p>
            <a:r>
              <a:rPr lang="cs-CZ" sz="2400" b="1" dirty="0" smtClean="0"/>
              <a:t>                                   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following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statements</a:t>
            </a:r>
            <a:r>
              <a:rPr lang="cs-CZ" sz="2400" b="1" dirty="0" smtClean="0"/>
              <a:t>:</a:t>
            </a:r>
            <a:endParaRPr lang="cs-CZ" sz="32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7164288" y="620689"/>
            <a:ext cx="1440160" cy="461665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         </a:t>
            </a:r>
            <a:r>
              <a:rPr lang="cs-CZ" sz="2400" b="1" dirty="0" smtClean="0"/>
              <a:t>B2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11560" y="2780928"/>
            <a:ext cx="8064896" cy="378565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cs-CZ" sz="2400" dirty="0" err="1" smtClean="0"/>
              <a:t>need</a:t>
            </a:r>
            <a:r>
              <a:rPr lang="cs-CZ" sz="2400" dirty="0" smtClean="0"/>
              <a:t> a university </a:t>
            </a:r>
            <a:r>
              <a:rPr lang="cs-CZ" sz="2400" dirty="0" err="1" smtClean="0"/>
              <a:t>degree</a:t>
            </a:r>
            <a:r>
              <a:rPr lang="cs-CZ" sz="2400" dirty="0" smtClean="0"/>
              <a:t> to </a:t>
            </a:r>
            <a:r>
              <a:rPr lang="cs-CZ" sz="2400" dirty="0" err="1" smtClean="0"/>
              <a:t>get</a:t>
            </a:r>
            <a:r>
              <a:rPr lang="cs-CZ" sz="2400" dirty="0" smtClean="0"/>
              <a:t> a </a:t>
            </a:r>
            <a:r>
              <a:rPr lang="cs-CZ" sz="2400" dirty="0" err="1" smtClean="0"/>
              <a:t>good</a:t>
            </a:r>
            <a:r>
              <a:rPr lang="cs-CZ" sz="2400" dirty="0" smtClean="0"/>
              <a:t> </a:t>
            </a:r>
            <a:r>
              <a:rPr lang="cs-CZ" sz="2400" dirty="0" err="1" smtClean="0"/>
              <a:t>job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Work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a </a:t>
            </a:r>
            <a:r>
              <a:rPr lang="cs-CZ" sz="2400" dirty="0" err="1" smtClean="0"/>
              <a:t>blessing</a:t>
            </a:r>
            <a:r>
              <a:rPr lang="cs-CZ" sz="2400" dirty="0" smtClean="0"/>
              <a:t>, not a </a:t>
            </a:r>
            <a:r>
              <a:rPr lang="cs-CZ" sz="2400" dirty="0" err="1" smtClean="0"/>
              <a:t>curse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</a:t>
            </a:r>
            <a:r>
              <a:rPr lang="cs-CZ" sz="2400" dirty="0" err="1" smtClean="0"/>
              <a:t>Men</a:t>
            </a:r>
            <a:r>
              <a:rPr lang="cs-CZ" sz="2400" dirty="0" smtClean="0"/>
              <a:t> are </a:t>
            </a:r>
            <a:r>
              <a:rPr lang="cs-CZ" sz="2400" dirty="0" err="1" smtClean="0"/>
              <a:t>better</a:t>
            </a:r>
            <a:r>
              <a:rPr lang="cs-CZ" sz="2400" dirty="0" smtClean="0"/>
              <a:t> </a:t>
            </a:r>
            <a:r>
              <a:rPr lang="cs-CZ" sz="2400" dirty="0" err="1" smtClean="0"/>
              <a:t>managers</a:t>
            </a:r>
            <a:r>
              <a:rPr lang="cs-CZ" sz="2400" dirty="0" smtClean="0"/>
              <a:t> </a:t>
            </a:r>
            <a:r>
              <a:rPr lang="cs-CZ" sz="2400" dirty="0" err="1" smtClean="0"/>
              <a:t>than</a:t>
            </a:r>
            <a:r>
              <a:rPr lang="cs-CZ" sz="2400" dirty="0" smtClean="0"/>
              <a:t> </a:t>
            </a:r>
            <a:r>
              <a:rPr lang="cs-CZ" sz="2400" dirty="0" err="1" smtClean="0"/>
              <a:t>women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</a:t>
            </a:r>
            <a:r>
              <a:rPr lang="cs-CZ" sz="2400" dirty="0" err="1" smtClean="0"/>
              <a:t>If</a:t>
            </a:r>
            <a:r>
              <a:rPr lang="cs-CZ" sz="2400" dirty="0" smtClean="0"/>
              <a:t> </a:t>
            </a:r>
            <a:r>
              <a:rPr lang="cs-CZ" sz="2400" dirty="0" err="1" smtClean="0"/>
              <a:t>you</a:t>
            </a:r>
            <a:r>
              <a:rPr lang="cs-CZ" sz="2400" dirty="0" smtClean="0"/>
              <a:t> are on </a:t>
            </a:r>
            <a:r>
              <a:rPr lang="cs-CZ" sz="2400" dirty="0" err="1" smtClean="0"/>
              <a:t>the</a:t>
            </a:r>
            <a:r>
              <a:rPr lang="cs-CZ" sz="2400" dirty="0" smtClean="0"/>
              <a:t> dole, </a:t>
            </a:r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cs-CZ" sz="2400" dirty="0" err="1" smtClean="0"/>
              <a:t>should</a:t>
            </a:r>
            <a:r>
              <a:rPr lang="cs-CZ" sz="2400" dirty="0" smtClean="0"/>
              <a:t> do </a:t>
            </a:r>
            <a:r>
              <a:rPr lang="cs-CZ" sz="2400" dirty="0" err="1" smtClean="0"/>
              <a:t>community</a:t>
            </a:r>
            <a:r>
              <a:rPr lang="cs-CZ" sz="2400" dirty="0" smtClean="0"/>
              <a:t> </a:t>
            </a:r>
            <a:r>
              <a:rPr lang="cs-CZ" sz="2400" dirty="0" err="1" smtClean="0"/>
              <a:t>service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</a:t>
            </a:r>
            <a:r>
              <a:rPr lang="cs-CZ" sz="2400" dirty="0" err="1" smtClean="0"/>
              <a:t>Manual</a:t>
            </a:r>
            <a:r>
              <a:rPr lang="cs-CZ" sz="2400" dirty="0" smtClean="0"/>
              <a:t> </a:t>
            </a:r>
            <a:r>
              <a:rPr lang="cs-CZ" sz="2400" dirty="0" err="1" smtClean="0"/>
              <a:t>work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inferior</a:t>
            </a:r>
            <a:r>
              <a:rPr lang="cs-CZ" sz="2400" dirty="0" smtClean="0"/>
              <a:t> to </a:t>
            </a:r>
            <a:r>
              <a:rPr lang="cs-CZ" sz="2400" dirty="0" err="1" smtClean="0"/>
              <a:t>professions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endParaRPr lang="cs-CZ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692696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err="1" smtClean="0"/>
              <a:t>Topic</a:t>
            </a:r>
            <a:r>
              <a:rPr lang="cs-CZ" sz="3600" b="1" dirty="0" smtClean="0"/>
              <a:t>:  </a:t>
            </a:r>
            <a:r>
              <a:rPr lang="cs-CZ" sz="3600" b="1" dirty="0" err="1" smtClean="0">
                <a:solidFill>
                  <a:srgbClr val="FF0000"/>
                </a:solidFill>
              </a:rPr>
              <a:t>Jobs</a:t>
            </a:r>
            <a:r>
              <a:rPr lang="cs-CZ" sz="3600" b="1" dirty="0" smtClean="0">
                <a:solidFill>
                  <a:srgbClr val="FF0000"/>
                </a:solidFill>
              </a:rPr>
              <a:t>, </a:t>
            </a:r>
            <a:r>
              <a:rPr lang="cs-CZ" sz="3600" b="1" dirty="0" err="1" smtClean="0">
                <a:solidFill>
                  <a:srgbClr val="FF0000"/>
                </a:solidFill>
              </a:rPr>
              <a:t>Work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83568" y="1340768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Part 4: Role - play</a:t>
            </a:r>
            <a:endParaRPr lang="cs-CZ" sz="32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6876256" y="836713"/>
            <a:ext cx="1368152" cy="461665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       B2</a:t>
            </a:r>
            <a:endParaRPr lang="cs-CZ" sz="24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539552" y="1988840"/>
            <a:ext cx="8280920" cy="156966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your</a:t>
            </a:r>
            <a:r>
              <a:rPr lang="cs-CZ" sz="2400" dirty="0" smtClean="0"/>
              <a:t> </a:t>
            </a:r>
            <a:r>
              <a:rPr lang="cs-CZ" sz="2400" dirty="0" err="1" smtClean="0"/>
              <a:t>friend</a:t>
            </a:r>
            <a:r>
              <a:rPr lang="cs-CZ" sz="2400" dirty="0" smtClean="0"/>
              <a:t> are </a:t>
            </a:r>
            <a:r>
              <a:rPr lang="cs-CZ" sz="2400" dirty="0" err="1" smtClean="0"/>
              <a:t>studying</a:t>
            </a:r>
            <a:r>
              <a:rPr lang="cs-CZ" sz="2400" dirty="0" smtClean="0"/>
              <a:t> </a:t>
            </a:r>
            <a:r>
              <a:rPr lang="cs-CZ" sz="2400" dirty="0" err="1" smtClean="0"/>
              <a:t>at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language</a:t>
            </a:r>
            <a:r>
              <a:rPr lang="cs-CZ" sz="2400" dirty="0" smtClean="0"/>
              <a:t> </a:t>
            </a:r>
            <a:r>
              <a:rPr lang="cs-CZ" sz="2400" dirty="0" err="1" smtClean="0"/>
              <a:t>school</a:t>
            </a:r>
            <a:r>
              <a:rPr lang="cs-CZ" sz="2400" dirty="0" smtClean="0"/>
              <a:t> in Sydney. </a:t>
            </a:r>
            <a:r>
              <a:rPr lang="cs-CZ" sz="2400" dirty="0" err="1" smtClean="0"/>
              <a:t>You</a:t>
            </a:r>
            <a:r>
              <a:rPr lang="cs-CZ" sz="2400" dirty="0" smtClean="0"/>
              <a:t> go to </a:t>
            </a:r>
            <a:r>
              <a:rPr lang="cs-CZ" sz="2400" dirty="0" err="1" smtClean="0"/>
              <a:t>school</a:t>
            </a:r>
            <a:r>
              <a:rPr lang="cs-CZ" sz="2400" dirty="0" smtClean="0"/>
              <a:t> 3 </a:t>
            </a:r>
            <a:r>
              <a:rPr lang="cs-CZ" sz="2400" dirty="0" err="1" smtClean="0"/>
              <a:t>days</a:t>
            </a:r>
            <a:r>
              <a:rPr lang="cs-CZ" sz="2400" dirty="0" smtClean="0"/>
              <a:t> 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lessons</a:t>
            </a:r>
            <a:r>
              <a:rPr lang="cs-CZ" sz="2400" dirty="0" smtClean="0"/>
              <a:t> </a:t>
            </a:r>
            <a:r>
              <a:rPr lang="cs-CZ" sz="2400" dirty="0" err="1" smtClean="0"/>
              <a:t>finish</a:t>
            </a:r>
            <a:r>
              <a:rPr lang="cs-CZ" sz="2400" dirty="0" smtClean="0"/>
              <a:t> </a:t>
            </a:r>
            <a:r>
              <a:rPr lang="cs-CZ" sz="2400" dirty="0" err="1" smtClean="0"/>
              <a:t>at</a:t>
            </a:r>
            <a:r>
              <a:rPr lang="cs-CZ" sz="2400" dirty="0" smtClean="0"/>
              <a:t> 4 </a:t>
            </a:r>
            <a:r>
              <a:rPr lang="cs-CZ" sz="2400" dirty="0" err="1" smtClean="0"/>
              <a:t>pm</a:t>
            </a:r>
            <a:r>
              <a:rPr lang="cs-CZ" sz="2400" dirty="0" smtClean="0"/>
              <a:t>. </a:t>
            </a:r>
            <a:r>
              <a:rPr lang="cs-CZ" sz="2400" dirty="0" err="1" smtClean="0"/>
              <a:t>You</a:t>
            </a:r>
            <a:r>
              <a:rPr lang="cs-CZ" sz="2400" dirty="0" smtClean="0"/>
              <a:t>´re </a:t>
            </a:r>
            <a:r>
              <a:rPr lang="cs-CZ" sz="2400" dirty="0" err="1" smtClean="0"/>
              <a:t>looking</a:t>
            </a:r>
            <a:r>
              <a:rPr lang="cs-CZ" sz="2400" dirty="0" smtClean="0"/>
              <a:t> </a:t>
            </a:r>
            <a:r>
              <a:rPr lang="cs-CZ" sz="2400" dirty="0" err="1" smtClean="0"/>
              <a:t>for</a:t>
            </a:r>
            <a:r>
              <a:rPr lang="cs-CZ" sz="2400" dirty="0" smtClean="0"/>
              <a:t> a part-</a:t>
            </a:r>
            <a:r>
              <a:rPr lang="cs-CZ" sz="2400" dirty="0" err="1" smtClean="0"/>
              <a:t>time</a:t>
            </a:r>
            <a:r>
              <a:rPr lang="cs-CZ" sz="2400" dirty="0" smtClean="0"/>
              <a:t> </a:t>
            </a:r>
            <a:r>
              <a:rPr lang="cs-CZ" sz="2400" dirty="0" err="1" smtClean="0"/>
              <a:t>job</a:t>
            </a:r>
            <a:r>
              <a:rPr lang="cs-CZ" sz="2400" dirty="0" smtClean="0"/>
              <a:t>  to </a:t>
            </a:r>
            <a:r>
              <a:rPr lang="cs-CZ" sz="2400" dirty="0" err="1" smtClean="0"/>
              <a:t>earn</a:t>
            </a:r>
            <a:r>
              <a:rPr lang="cs-CZ" sz="2400" dirty="0" smtClean="0"/>
              <a:t> </a:t>
            </a:r>
            <a:r>
              <a:rPr lang="cs-CZ" sz="2400" dirty="0" err="1" smtClean="0"/>
              <a:t>some</a:t>
            </a:r>
            <a:r>
              <a:rPr lang="cs-CZ" sz="2400" dirty="0" smtClean="0"/>
              <a:t> money </a:t>
            </a:r>
            <a:r>
              <a:rPr lang="cs-CZ" sz="2400" dirty="0" err="1" smtClean="0"/>
              <a:t>which</a:t>
            </a:r>
            <a:r>
              <a:rPr lang="cs-CZ" sz="2400" dirty="0" smtClean="0"/>
              <a:t> </a:t>
            </a:r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cs-CZ" sz="2400" dirty="0" err="1" smtClean="0"/>
              <a:t>would</a:t>
            </a:r>
            <a:r>
              <a:rPr lang="cs-CZ" sz="2400" dirty="0" smtClean="0"/>
              <a:t> </a:t>
            </a:r>
            <a:r>
              <a:rPr lang="cs-CZ" sz="2400" dirty="0" err="1" smtClean="0"/>
              <a:t>like</a:t>
            </a:r>
            <a:r>
              <a:rPr lang="cs-CZ" sz="2400" dirty="0" smtClean="0"/>
              <a:t> to </a:t>
            </a:r>
            <a:r>
              <a:rPr lang="cs-CZ" sz="2400" dirty="0" err="1" smtClean="0"/>
              <a:t>spend</a:t>
            </a:r>
            <a:r>
              <a:rPr lang="cs-CZ" sz="2400" dirty="0" smtClean="0"/>
              <a:t> on </a:t>
            </a:r>
            <a:r>
              <a:rPr lang="cs-CZ" sz="2400" dirty="0" err="1" smtClean="0"/>
              <a:t>travelling</a:t>
            </a:r>
            <a:r>
              <a:rPr lang="cs-CZ" sz="2400" dirty="0" smtClean="0"/>
              <a:t> </a:t>
            </a:r>
            <a:r>
              <a:rPr lang="cs-CZ" sz="2400" dirty="0" err="1" smtClean="0"/>
              <a:t>along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eastern</a:t>
            </a:r>
            <a:r>
              <a:rPr lang="cs-CZ" sz="2400" dirty="0" smtClean="0"/>
              <a:t> </a:t>
            </a:r>
            <a:r>
              <a:rPr lang="cs-CZ" sz="2400" dirty="0" err="1" smtClean="0"/>
              <a:t>coast</a:t>
            </a:r>
            <a:r>
              <a:rPr lang="cs-CZ" sz="2400" dirty="0" smtClean="0"/>
              <a:t>.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39552" y="3933056"/>
            <a:ext cx="4176464" cy="1200329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dirty="0" err="1" smtClean="0"/>
              <a:t>First</a:t>
            </a:r>
            <a:r>
              <a:rPr lang="cs-CZ" sz="2400" dirty="0" smtClean="0"/>
              <a:t> </a:t>
            </a:r>
            <a:r>
              <a:rPr lang="cs-CZ" sz="2400" dirty="0" err="1" smtClean="0"/>
              <a:t>talk</a:t>
            </a:r>
            <a:r>
              <a:rPr lang="cs-CZ" sz="2400" dirty="0" smtClean="0"/>
              <a:t> </a:t>
            </a:r>
            <a:r>
              <a:rPr lang="cs-CZ" sz="2400" dirty="0" err="1" smtClean="0"/>
              <a:t>about</a:t>
            </a:r>
            <a:r>
              <a:rPr lang="cs-CZ" sz="2400" dirty="0" smtClean="0"/>
              <a:t> pros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cons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listed</a:t>
            </a:r>
            <a:r>
              <a:rPr lang="cs-CZ" sz="2400" dirty="0" smtClean="0"/>
              <a:t> </a:t>
            </a:r>
            <a:r>
              <a:rPr lang="cs-CZ" sz="2400" dirty="0" err="1" smtClean="0"/>
              <a:t>jobs</a:t>
            </a:r>
            <a:r>
              <a:rPr lang="cs-CZ" sz="2400" dirty="0" smtClean="0"/>
              <a:t>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then</a:t>
            </a:r>
            <a:r>
              <a:rPr lang="cs-CZ" sz="2400" dirty="0" smtClean="0"/>
              <a:t> </a:t>
            </a:r>
            <a:r>
              <a:rPr lang="cs-CZ" sz="2400" dirty="0" err="1" smtClean="0"/>
              <a:t>agree</a:t>
            </a:r>
            <a:r>
              <a:rPr lang="cs-CZ" sz="2400" dirty="0" smtClean="0"/>
              <a:t> on </a:t>
            </a:r>
            <a:r>
              <a:rPr lang="cs-CZ" sz="2400" dirty="0" err="1" smtClean="0"/>
              <a:t>the</a:t>
            </a:r>
            <a:r>
              <a:rPr lang="cs-CZ" sz="2400" dirty="0" smtClean="0"/>
              <a:t> most </a:t>
            </a:r>
            <a:r>
              <a:rPr lang="cs-CZ" sz="2400" dirty="0" err="1" smtClean="0"/>
              <a:t>suitable</a:t>
            </a:r>
            <a:r>
              <a:rPr lang="cs-CZ" sz="2400" dirty="0" smtClean="0"/>
              <a:t> </a:t>
            </a:r>
            <a:r>
              <a:rPr lang="cs-CZ" sz="2400" dirty="0" err="1" smtClean="0"/>
              <a:t>one</a:t>
            </a:r>
            <a:r>
              <a:rPr lang="cs-CZ" sz="2400" dirty="0" smtClean="0"/>
              <a:t>.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076056" y="4725144"/>
            <a:ext cx="3816424" cy="1938992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400" dirty="0" smtClean="0"/>
              <a:t>  a </a:t>
            </a:r>
            <a:r>
              <a:rPr lang="cs-CZ" sz="2400" dirty="0" err="1" smtClean="0"/>
              <a:t>shop</a:t>
            </a:r>
            <a:r>
              <a:rPr lang="cs-CZ" sz="2400" dirty="0" smtClean="0"/>
              <a:t> </a:t>
            </a:r>
            <a:r>
              <a:rPr lang="cs-CZ" sz="2400" dirty="0" err="1" smtClean="0"/>
              <a:t>assistant</a:t>
            </a:r>
            <a:endParaRPr lang="cs-CZ" sz="2400" dirty="0" smtClean="0"/>
          </a:p>
          <a:p>
            <a:pPr>
              <a:buFont typeface="Wingdings" pitchFamily="2" charset="2"/>
              <a:buChar char="§"/>
            </a:pPr>
            <a:r>
              <a:rPr lang="cs-CZ" sz="2400" dirty="0" smtClean="0"/>
              <a:t>  a </a:t>
            </a:r>
            <a:r>
              <a:rPr lang="cs-CZ" sz="2400" dirty="0" err="1" smtClean="0"/>
              <a:t>life</a:t>
            </a:r>
            <a:r>
              <a:rPr lang="cs-CZ" sz="2400" dirty="0" smtClean="0"/>
              <a:t> </a:t>
            </a:r>
            <a:r>
              <a:rPr lang="cs-CZ" sz="2400" dirty="0" err="1" smtClean="0"/>
              <a:t>guard</a:t>
            </a:r>
            <a:endParaRPr lang="cs-CZ" sz="2400" dirty="0" smtClean="0"/>
          </a:p>
          <a:p>
            <a:pPr>
              <a:buFont typeface="Wingdings" pitchFamily="2" charset="2"/>
              <a:buChar char="§"/>
            </a:pPr>
            <a:r>
              <a:rPr lang="cs-CZ" sz="2400" dirty="0" smtClean="0"/>
              <a:t>  a </a:t>
            </a:r>
            <a:r>
              <a:rPr lang="cs-CZ" sz="2400" dirty="0" err="1" smtClean="0"/>
              <a:t>window</a:t>
            </a:r>
            <a:r>
              <a:rPr lang="cs-CZ" sz="2400" dirty="0" smtClean="0"/>
              <a:t> </a:t>
            </a:r>
            <a:r>
              <a:rPr lang="cs-CZ" sz="2400" dirty="0" err="1" smtClean="0"/>
              <a:t>cleaner</a:t>
            </a:r>
            <a:endParaRPr lang="cs-CZ" sz="2400" dirty="0" smtClean="0"/>
          </a:p>
          <a:p>
            <a:pPr>
              <a:buFont typeface="Wingdings" pitchFamily="2" charset="2"/>
              <a:buChar char="§"/>
            </a:pPr>
            <a:r>
              <a:rPr lang="cs-CZ" sz="2400" dirty="0" smtClean="0"/>
              <a:t>  a </a:t>
            </a:r>
            <a:r>
              <a:rPr lang="cs-CZ" sz="2400" dirty="0" err="1" smtClean="0"/>
              <a:t>waiter</a:t>
            </a:r>
            <a:r>
              <a:rPr lang="cs-CZ" sz="2400" dirty="0" smtClean="0"/>
              <a:t> </a:t>
            </a:r>
            <a:r>
              <a:rPr lang="cs-CZ" sz="2400" dirty="0" err="1" smtClean="0"/>
              <a:t>at</a:t>
            </a:r>
            <a:r>
              <a:rPr lang="cs-CZ" sz="2400" dirty="0" smtClean="0"/>
              <a:t> a bar</a:t>
            </a:r>
          </a:p>
          <a:p>
            <a:pPr>
              <a:buFont typeface="Wingdings" pitchFamily="2" charset="2"/>
              <a:buChar char="§"/>
            </a:pPr>
            <a:r>
              <a:rPr lang="cs-CZ" sz="2400" dirty="0" smtClean="0"/>
              <a:t>  a </a:t>
            </a:r>
            <a:r>
              <a:rPr lang="cs-CZ" sz="2400" dirty="0" err="1" smtClean="0"/>
              <a:t>kitchen</a:t>
            </a:r>
            <a:r>
              <a:rPr lang="cs-CZ" sz="2400" dirty="0" smtClean="0"/>
              <a:t> </a:t>
            </a:r>
            <a:r>
              <a:rPr lang="cs-CZ" sz="2400" dirty="0" err="1" smtClean="0"/>
              <a:t>helper</a:t>
            </a:r>
            <a:endParaRPr lang="cs-CZ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692696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err="1" smtClean="0"/>
              <a:t>Topic</a:t>
            </a:r>
            <a:r>
              <a:rPr lang="cs-CZ" sz="3600" b="1" dirty="0" smtClean="0"/>
              <a:t>: </a:t>
            </a:r>
            <a:r>
              <a:rPr lang="cs-CZ" sz="3600" b="1" dirty="0" err="1" smtClean="0">
                <a:solidFill>
                  <a:srgbClr val="FF0000"/>
                </a:solidFill>
              </a:rPr>
              <a:t>Jobs</a:t>
            </a:r>
            <a:r>
              <a:rPr lang="cs-CZ" sz="3600" b="1" dirty="0" smtClean="0">
                <a:solidFill>
                  <a:srgbClr val="FF0000"/>
                </a:solidFill>
              </a:rPr>
              <a:t>, </a:t>
            </a:r>
            <a:r>
              <a:rPr lang="cs-CZ" sz="3600" b="1" dirty="0" err="1" smtClean="0">
                <a:solidFill>
                  <a:srgbClr val="FF0000"/>
                </a:solidFill>
              </a:rPr>
              <a:t>Work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0" y="1484784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err="1" smtClean="0">
                <a:solidFill>
                  <a:srgbClr val="0070C0"/>
                </a:solidFill>
              </a:rPr>
              <a:t>Vocabulary</a:t>
            </a:r>
            <a:r>
              <a:rPr lang="cs-CZ" sz="3200" b="1" dirty="0" smtClean="0">
                <a:solidFill>
                  <a:srgbClr val="0070C0"/>
                </a:solidFill>
              </a:rPr>
              <a:t>  bank</a:t>
            </a:r>
            <a:endParaRPr lang="cs-CZ" sz="3200" b="1" dirty="0">
              <a:solidFill>
                <a:srgbClr val="0070C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23528" y="2564904"/>
            <a:ext cx="3888432" cy="3785652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labour</a:t>
            </a:r>
            <a:r>
              <a:rPr lang="cs-CZ" sz="2400" dirty="0" smtClean="0"/>
              <a:t> market</a:t>
            </a:r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freelance</a:t>
            </a:r>
            <a:r>
              <a:rPr lang="cs-CZ" sz="2400" dirty="0" smtClean="0"/>
              <a:t> </a:t>
            </a:r>
            <a:r>
              <a:rPr lang="cs-CZ" sz="2400" dirty="0" err="1" smtClean="0"/>
              <a:t>worker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job</a:t>
            </a:r>
            <a:r>
              <a:rPr lang="cs-CZ" sz="2400" dirty="0" smtClean="0"/>
              <a:t> </a:t>
            </a:r>
            <a:r>
              <a:rPr lang="cs-CZ" sz="2400" dirty="0" err="1" smtClean="0"/>
              <a:t>hunting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reference</a:t>
            </a:r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on </a:t>
            </a:r>
            <a:r>
              <a:rPr lang="cs-CZ" sz="2400" dirty="0" err="1" smtClean="0"/>
              <a:t>the</a:t>
            </a:r>
            <a:r>
              <a:rPr lang="cs-CZ" sz="2400" dirty="0" smtClean="0"/>
              <a:t> dole</a:t>
            </a:r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sales</a:t>
            </a:r>
            <a:r>
              <a:rPr lang="cs-CZ" sz="2400" dirty="0" smtClean="0"/>
              <a:t> </a:t>
            </a:r>
            <a:r>
              <a:rPr lang="cs-CZ" sz="2400" dirty="0" err="1" smtClean="0"/>
              <a:t>representative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source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income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retail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applicant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barrister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716016" y="2564904"/>
            <a:ext cx="4032448" cy="3785652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dirty="0" smtClean="0"/>
              <a:t>  to </a:t>
            </a:r>
            <a:r>
              <a:rPr lang="cs-CZ" sz="2400" dirty="0" err="1" smtClean="0"/>
              <a:t>hand</a:t>
            </a:r>
            <a:r>
              <a:rPr lang="cs-CZ" sz="2400" dirty="0" smtClean="0"/>
              <a:t> in </a:t>
            </a:r>
            <a:r>
              <a:rPr lang="cs-CZ" sz="2400" dirty="0" err="1" smtClean="0"/>
              <a:t>your</a:t>
            </a:r>
            <a:r>
              <a:rPr lang="cs-CZ" sz="2400" dirty="0" smtClean="0"/>
              <a:t> </a:t>
            </a:r>
            <a:r>
              <a:rPr lang="cs-CZ" sz="2400" dirty="0" err="1" smtClean="0"/>
              <a:t>notice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to </a:t>
            </a:r>
            <a:r>
              <a:rPr lang="cs-CZ" sz="2400" dirty="0" err="1" smtClean="0"/>
              <a:t>be</a:t>
            </a:r>
            <a:r>
              <a:rPr lang="cs-CZ" sz="2400" dirty="0" smtClean="0"/>
              <a:t> </a:t>
            </a:r>
            <a:r>
              <a:rPr lang="cs-CZ" sz="2400" dirty="0" err="1" smtClean="0"/>
              <a:t>made</a:t>
            </a:r>
            <a:r>
              <a:rPr lang="cs-CZ" sz="2400" dirty="0" smtClean="0"/>
              <a:t> </a:t>
            </a:r>
            <a:r>
              <a:rPr lang="cs-CZ" sz="2400" dirty="0" err="1" smtClean="0"/>
              <a:t>redundant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to </a:t>
            </a:r>
            <a:r>
              <a:rPr lang="cs-CZ" sz="2400" dirty="0" err="1" smtClean="0"/>
              <a:t>get</a:t>
            </a:r>
            <a:r>
              <a:rPr lang="cs-CZ" sz="2400" dirty="0" smtClean="0"/>
              <a:t> </a:t>
            </a:r>
            <a:r>
              <a:rPr lang="cs-CZ" sz="2400" dirty="0" err="1" smtClean="0"/>
              <a:t>fired</a:t>
            </a:r>
            <a:r>
              <a:rPr lang="cs-CZ" sz="2400" dirty="0" smtClean="0"/>
              <a:t> / </a:t>
            </a:r>
            <a:r>
              <a:rPr lang="cs-CZ" sz="2400" dirty="0" err="1" smtClean="0"/>
              <a:t>dismissed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to </a:t>
            </a:r>
            <a:r>
              <a:rPr lang="cs-CZ" sz="2400" dirty="0" err="1" smtClean="0"/>
              <a:t>deal</a:t>
            </a:r>
            <a:r>
              <a:rPr lang="cs-CZ" sz="2400" dirty="0" smtClean="0"/>
              <a:t> </a:t>
            </a:r>
            <a:r>
              <a:rPr lang="cs-CZ" sz="2400" dirty="0" err="1" smtClean="0"/>
              <a:t>with</a:t>
            </a:r>
            <a:r>
              <a:rPr lang="cs-CZ" sz="2400" dirty="0" smtClean="0"/>
              <a:t> </a:t>
            </a:r>
            <a:r>
              <a:rPr lang="cs-CZ" sz="2400" dirty="0" err="1" smtClean="0"/>
              <a:t>customers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to </a:t>
            </a:r>
            <a:r>
              <a:rPr lang="cs-CZ" sz="2400" dirty="0" err="1" smtClean="0"/>
              <a:t>broaden</a:t>
            </a:r>
            <a:r>
              <a:rPr lang="cs-CZ" sz="2400" dirty="0" smtClean="0"/>
              <a:t> </a:t>
            </a:r>
            <a:r>
              <a:rPr lang="cs-CZ" sz="2400" dirty="0" err="1" smtClean="0"/>
              <a:t>your</a:t>
            </a:r>
            <a:r>
              <a:rPr lang="cs-CZ" sz="2400" dirty="0" smtClean="0"/>
              <a:t> </a:t>
            </a:r>
            <a:r>
              <a:rPr lang="cs-CZ" sz="2400" dirty="0" err="1" smtClean="0"/>
              <a:t>skills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highly</a:t>
            </a:r>
            <a:r>
              <a:rPr lang="cs-CZ" sz="2400" dirty="0" smtClean="0"/>
              <a:t> </a:t>
            </a:r>
            <a:r>
              <a:rPr lang="cs-CZ" sz="2400" dirty="0" err="1" smtClean="0"/>
              <a:t>skilled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subsidized</a:t>
            </a:r>
            <a:r>
              <a:rPr lang="cs-CZ" sz="2400" dirty="0" smtClean="0"/>
              <a:t> </a:t>
            </a:r>
            <a:r>
              <a:rPr lang="cs-CZ" sz="2400" dirty="0" err="1" smtClean="0"/>
              <a:t>canteen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stockbroker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menial</a:t>
            </a:r>
            <a:r>
              <a:rPr lang="cs-CZ" sz="2400" dirty="0" smtClean="0"/>
              <a:t> </a:t>
            </a:r>
            <a:r>
              <a:rPr lang="cs-CZ" sz="2400" dirty="0" err="1" smtClean="0"/>
              <a:t>jobs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 </a:t>
            </a:r>
            <a:r>
              <a:rPr lang="cs-CZ" sz="2400" dirty="0" err="1" smtClean="0"/>
              <a:t>luncheon</a:t>
            </a:r>
            <a:r>
              <a:rPr lang="cs-CZ" sz="2400" dirty="0" smtClean="0"/>
              <a:t> voucher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76256" y="836713"/>
            <a:ext cx="1440160" cy="461665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       B2</a:t>
            </a:r>
            <a:endParaRPr lang="cs-CZ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764704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Zdroje:</a:t>
            </a:r>
            <a:endParaRPr lang="cs-CZ" sz="24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467544" y="1772816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cs-CZ" sz="2400" b="1" dirty="0" smtClean="0"/>
              <a:t> obrázky použity z klipartu  Microsoft Office 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20154883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536</Words>
  <Application>Microsoft Office PowerPoint</Application>
  <PresentationFormat>Předvádění na obrazovce (4:3)</PresentationFormat>
  <Paragraphs>99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Název vzdělávacího materiálu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Amos</dc:creator>
  <cp:lastModifiedBy>pytelova</cp:lastModifiedBy>
  <cp:revision>29</cp:revision>
  <dcterms:created xsi:type="dcterms:W3CDTF">2012-12-28T08:25:59Z</dcterms:created>
  <dcterms:modified xsi:type="dcterms:W3CDTF">2013-01-04T12:34:27Z</dcterms:modified>
</cp:coreProperties>
</file>