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70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9303" autoAdjust="0"/>
  </p:normalViewPr>
  <p:slideViewPr>
    <p:cSldViewPr>
      <p:cViewPr>
        <p:scale>
          <a:sx n="133" d="100"/>
          <a:sy n="133" d="100"/>
        </p:scale>
        <p:origin x="-72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Karte_Berggebietsregionen_der_Schweiz_2013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D</a:t>
            </a:r>
            <a:r>
              <a:rPr lang="cs-CZ" sz="2800" b="1" dirty="0" smtClean="0"/>
              <a:t>ie </a:t>
            </a:r>
            <a:r>
              <a:rPr lang="cs-CZ" sz="2800" b="1" dirty="0" err="1" smtClean="0"/>
              <a:t>Schweiz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Geographie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Bevölkerung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Sprache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8334395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 jazyk - reálie</a:t>
                      </a:r>
                      <a:r>
                        <a:rPr lang="cs-CZ" baseline="0" dirty="0" smtClean="0"/>
                        <a:t> německy mluvících zemí 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</a:t>
                      </a:r>
                      <a:r>
                        <a:rPr lang="cs-CZ" baseline="0" dirty="0" smtClean="0"/>
                        <a:t> ročník čtyřletého a 8.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Geografie, obyvatelstvo a jazyky</a:t>
                      </a:r>
                      <a:r>
                        <a:rPr lang="cs-CZ" baseline="0" dirty="0" smtClean="0"/>
                        <a:t> Švýcarska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Úvod do reálií Švýcarska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Jana Kolajová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VY_22_INOVACE_04_NKOL01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Die </a:t>
            </a:r>
            <a:r>
              <a:rPr lang="cs-CZ" sz="4000" b="1" u="sng" dirty="0" err="1" smtClean="0"/>
              <a:t>Schweiz</a:t>
            </a:r>
            <a:r>
              <a:rPr lang="cs-CZ" sz="4000" b="1" u="sng" dirty="0" smtClean="0"/>
              <a:t> - </a:t>
            </a:r>
            <a:r>
              <a:rPr lang="cs-CZ" sz="4000" b="1" u="sng" dirty="0" err="1" smtClean="0"/>
              <a:t>Lage</a:t>
            </a:r>
            <a:endParaRPr lang="cs-CZ" sz="4000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112568" cy="45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 err="1" smtClean="0"/>
              <a:t>Lage</a:t>
            </a:r>
            <a:r>
              <a:rPr lang="cs-CZ" sz="4000" u="sng" dirty="0" smtClean="0"/>
              <a:t> </a:t>
            </a:r>
            <a:r>
              <a:rPr lang="cs-CZ" sz="4000" u="sng" dirty="0" err="1" smtClean="0"/>
              <a:t>und</a:t>
            </a:r>
            <a:r>
              <a:rPr lang="cs-CZ" sz="4000" u="sng" dirty="0" smtClean="0"/>
              <a:t> </a:t>
            </a:r>
            <a:r>
              <a:rPr lang="cs-CZ" sz="4000" u="sng" dirty="0" err="1" smtClean="0"/>
              <a:t>Fläche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Wo</a:t>
            </a:r>
            <a:r>
              <a:rPr lang="cs-CZ" dirty="0" smtClean="0"/>
              <a:t> </a:t>
            </a:r>
            <a:r>
              <a:rPr lang="cs-CZ" dirty="0" err="1" smtClean="0"/>
              <a:t>liegt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Schweiz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Länder</a:t>
            </a:r>
            <a:r>
              <a:rPr lang="cs-CZ" dirty="0" smtClean="0"/>
              <a:t> </a:t>
            </a:r>
            <a:r>
              <a:rPr lang="cs-CZ" dirty="0" err="1" smtClean="0"/>
              <a:t>grenzt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?</a:t>
            </a:r>
            <a:endParaRPr lang="cs-CZ" sz="3500" dirty="0" smtClean="0"/>
          </a:p>
          <a:p>
            <a:r>
              <a:rPr lang="cs-CZ" dirty="0"/>
              <a:t>Die </a:t>
            </a:r>
            <a:r>
              <a:rPr lang="cs-CZ" dirty="0" err="1"/>
              <a:t>Schweiz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Fläche</a:t>
            </a:r>
            <a:r>
              <a:rPr lang="cs-CZ" dirty="0"/>
              <a:t> von 41 000 km².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vielmal</a:t>
            </a:r>
            <a:r>
              <a:rPr lang="cs-CZ" dirty="0"/>
              <a:t> </a:t>
            </a:r>
            <a:r>
              <a:rPr lang="cs-CZ" dirty="0" err="1" smtClean="0"/>
              <a:t>größer</a:t>
            </a:r>
            <a:r>
              <a:rPr lang="cs-CZ" dirty="0" smtClean="0"/>
              <a:t> </a:t>
            </a:r>
            <a:r>
              <a:rPr lang="cs-CZ" dirty="0"/>
              <a:t>oder </a:t>
            </a:r>
            <a:r>
              <a:rPr lang="cs-CZ" dirty="0" err="1"/>
              <a:t>kleiner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Land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Zählen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mindestens</a:t>
            </a:r>
            <a:r>
              <a:rPr lang="cs-CZ" dirty="0" smtClean="0"/>
              <a:t> </a:t>
            </a:r>
            <a:r>
              <a:rPr lang="cs-CZ" dirty="0" err="1" smtClean="0"/>
              <a:t>drei</a:t>
            </a:r>
            <a:r>
              <a:rPr lang="cs-CZ" dirty="0" smtClean="0"/>
              <a:t> </a:t>
            </a:r>
            <a:r>
              <a:rPr lang="cs-CZ" dirty="0" err="1" smtClean="0"/>
              <a:t>Länder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grö3er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Schweiz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Welches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internationale</a:t>
            </a:r>
            <a:r>
              <a:rPr lang="cs-CZ" dirty="0" smtClean="0"/>
              <a:t> </a:t>
            </a:r>
            <a:r>
              <a:rPr lang="cs-CZ" dirty="0" err="1" smtClean="0"/>
              <a:t>Autokennzeichen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?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sz="35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6838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Land der </a:t>
            </a:r>
            <a:r>
              <a:rPr lang="cs-CZ" sz="3200" b="1" u="sng" dirty="0" err="1" smtClean="0"/>
              <a:t>Berge</a:t>
            </a:r>
            <a:endParaRPr lang="cs-CZ" sz="3200" b="1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975" y="1600200"/>
            <a:ext cx="6568049" cy="4525963"/>
          </a:xfrm>
        </p:spPr>
      </p:pic>
    </p:spTree>
    <p:extLst>
      <p:ext uri="{BB962C8B-B14F-4D97-AF65-F5344CB8AC3E}">
        <p14:creationId xmlns:p14="http://schemas.microsoft.com/office/powerpoint/2010/main" xmlns="" val="6642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Land der </a:t>
            </a:r>
            <a:r>
              <a:rPr lang="cs-CZ" sz="3200" b="1" u="sng" dirty="0" err="1" smtClean="0"/>
              <a:t>Berge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und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Seen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gliedert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Gebiet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der </a:t>
            </a:r>
            <a:r>
              <a:rPr lang="cs-CZ" dirty="0" err="1" smtClean="0"/>
              <a:t>höchste</a:t>
            </a:r>
            <a:r>
              <a:rPr lang="cs-CZ" dirty="0" smtClean="0"/>
              <a:t>  </a:t>
            </a:r>
            <a:r>
              <a:rPr lang="cs-CZ" dirty="0" err="1" smtClean="0"/>
              <a:t>Berg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Zwei</a:t>
            </a:r>
            <a:r>
              <a:rPr lang="cs-CZ" dirty="0" smtClean="0"/>
              <a:t>  </a:t>
            </a:r>
            <a:r>
              <a:rPr lang="cs-CZ" dirty="0" err="1" smtClean="0"/>
              <a:t>Drittel</a:t>
            </a:r>
            <a:r>
              <a:rPr lang="cs-CZ" dirty="0" smtClean="0"/>
              <a:t> der </a:t>
            </a:r>
            <a:r>
              <a:rPr lang="cs-CZ" dirty="0" err="1" smtClean="0"/>
              <a:t>Bevölkerung</a:t>
            </a:r>
            <a:r>
              <a:rPr lang="cs-CZ" dirty="0" smtClean="0"/>
              <a:t> </a:t>
            </a:r>
            <a:r>
              <a:rPr lang="cs-CZ" dirty="0" err="1" smtClean="0"/>
              <a:t>leben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Mittelland</a:t>
            </a:r>
            <a:r>
              <a:rPr lang="cs-CZ" dirty="0" smtClean="0"/>
              <a:t>, </a:t>
            </a:r>
            <a:r>
              <a:rPr lang="cs-CZ" dirty="0" err="1" smtClean="0"/>
              <a:t>zwischen</a:t>
            </a:r>
            <a:r>
              <a:rPr lang="cs-CZ" dirty="0" smtClean="0"/>
              <a:t> </a:t>
            </a:r>
            <a:r>
              <a:rPr lang="cs-CZ" dirty="0" err="1" smtClean="0"/>
              <a:t>Bodensee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Genfer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. </a:t>
            </a:r>
            <a:r>
              <a:rPr lang="cs-CZ" dirty="0" err="1" smtClean="0"/>
              <a:t>Warum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Nennen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größten</a:t>
            </a:r>
            <a:r>
              <a:rPr lang="cs-CZ" dirty="0" smtClean="0"/>
              <a:t> </a:t>
            </a:r>
            <a:r>
              <a:rPr lang="cs-CZ" dirty="0" err="1" smtClean="0"/>
              <a:t>Schweizer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Vergleichen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Landschaft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Ihrem</a:t>
            </a:r>
            <a:r>
              <a:rPr lang="cs-CZ" dirty="0" smtClean="0"/>
              <a:t> Land.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0344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Bevölkerung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und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Sprache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76200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1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err="1" smtClean="0"/>
              <a:t>Bevölkerung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und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Sprache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viele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Schweiz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In der </a:t>
            </a:r>
            <a:r>
              <a:rPr lang="cs-CZ" dirty="0" err="1" smtClean="0"/>
              <a:t>Schweiz</a:t>
            </a:r>
            <a:r>
              <a:rPr lang="cs-CZ" dirty="0" smtClean="0"/>
              <a:t> </a:t>
            </a:r>
            <a:r>
              <a:rPr lang="cs-CZ" dirty="0" err="1" smtClean="0"/>
              <a:t>gibt</a:t>
            </a:r>
            <a:r>
              <a:rPr lang="cs-CZ" dirty="0" smtClean="0"/>
              <a:t> es </a:t>
            </a:r>
            <a:r>
              <a:rPr lang="cs-CZ" dirty="0" err="1" smtClean="0"/>
              <a:t>vier</a:t>
            </a:r>
            <a:r>
              <a:rPr lang="cs-CZ" dirty="0" smtClean="0"/>
              <a:t>  </a:t>
            </a:r>
            <a:r>
              <a:rPr lang="cs-CZ" dirty="0" err="1" smtClean="0"/>
              <a:t>offizielle</a:t>
            </a:r>
            <a:r>
              <a:rPr lang="cs-CZ" dirty="0" smtClean="0"/>
              <a:t> </a:t>
            </a:r>
            <a:r>
              <a:rPr lang="cs-CZ" dirty="0" err="1" smtClean="0"/>
              <a:t>Landessprachen</a:t>
            </a:r>
            <a:r>
              <a:rPr lang="cs-CZ" dirty="0" smtClean="0"/>
              <a:t>.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wo</a:t>
            </a:r>
            <a:r>
              <a:rPr lang="cs-CZ" dirty="0" smtClean="0"/>
              <a:t> </a:t>
            </a:r>
            <a:r>
              <a:rPr lang="cs-CZ" dirty="0" err="1" smtClean="0"/>
              <a:t>werden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gesprochen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Einige</a:t>
            </a:r>
            <a:r>
              <a:rPr lang="cs-CZ" dirty="0" smtClean="0"/>
              <a:t> </a:t>
            </a:r>
            <a:r>
              <a:rPr lang="cs-CZ" dirty="0" err="1" smtClean="0"/>
              <a:t>schweizerdeutsche</a:t>
            </a:r>
            <a:r>
              <a:rPr lang="cs-CZ" dirty="0" smtClean="0"/>
              <a:t> </a:t>
            </a:r>
            <a:r>
              <a:rPr lang="cs-CZ" dirty="0" err="1" smtClean="0"/>
              <a:t>Ausdrücke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Grüezi</a:t>
            </a:r>
            <a:r>
              <a:rPr lang="cs-CZ" dirty="0" smtClean="0"/>
              <a:t>! - </a:t>
            </a:r>
            <a:r>
              <a:rPr lang="cs-CZ" dirty="0" err="1" smtClean="0"/>
              <a:t>Schoggi</a:t>
            </a:r>
            <a:r>
              <a:rPr lang="cs-CZ" dirty="0" smtClean="0"/>
              <a:t> -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Quartier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Verstehen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1260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Lösung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Lage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Fläche</a:t>
            </a:r>
            <a:r>
              <a:rPr lang="cs-CZ" dirty="0" smtClean="0"/>
              <a:t>: in </a:t>
            </a:r>
            <a:r>
              <a:rPr lang="cs-CZ" dirty="0" err="1" smtClean="0"/>
              <a:t>Mitteleuropa</a:t>
            </a:r>
            <a:r>
              <a:rPr lang="cs-CZ" dirty="0" smtClean="0"/>
              <a:t>,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BRD,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Österreich</a:t>
            </a:r>
            <a:r>
              <a:rPr lang="cs-CZ" dirty="0" smtClean="0"/>
              <a:t>, Liechtenstein, </a:t>
            </a:r>
            <a:r>
              <a:rPr lang="cs-CZ" dirty="0" err="1" smtClean="0"/>
              <a:t>Italien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Frankreich</a:t>
            </a:r>
            <a:r>
              <a:rPr lang="cs-CZ" dirty="0" smtClean="0"/>
              <a:t>, 2x </a:t>
            </a:r>
            <a:r>
              <a:rPr lang="cs-CZ" dirty="0" err="1" smtClean="0"/>
              <a:t>größer</a:t>
            </a:r>
            <a:r>
              <a:rPr lang="cs-CZ" dirty="0" smtClean="0"/>
              <a:t>, CH – </a:t>
            </a:r>
            <a:r>
              <a:rPr lang="cs-CZ" dirty="0" err="1" smtClean="0"/>
              <a:t>Confederatio</a:t>
            </a:r>
            <a:r>
              <a:rPr lang="cs-CZ" dirty="0" smtClean="0"/>
              <a:t> </a:t>
            </a:r>
            <a:r>
              <a:rPr lang="cs-CZ" dirty="0" err="1" smtClean="0"/>
              <a:t>Helvetica</a:t>
            </a:r>
            <a:endParaRPr lang="cs-CZ" dirty="0" smtClean="0"/>
          </a:p>
          <a:p>
            <a:r>
              <a:rPr lang="cs-CZ" dirty="0" smtClean="0"/>
              <a:t>Land der </a:t>
            </a:r>
            <a:r>
              <a:rPr lang="cs-CZ" dirty="0" err="1" smtClean="0"/>
              <a:t>Berge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: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Dufourspitze</a:t>
            </a:r>
            <a:r>
              <a:rPr lang="cs-CZ" dirty="0" smtClean="0"/>
              <a:t> des Monte Rosa (4478m),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Mittelland</a:t>
            </a:r>
            <a:r>
              <a:rPr lang="cs-CZ" dirty="0" smtClean="0"/>
              <a:t>, der </a:t>
            </a:r>
            <a:r>
              <a:rPr lang="cs-CZ" dirty="0" err="1" smtClean="0"/>
              <a:t>Schweizer</a:t>
            </a:r>
            <a:r>
              <a:rPr lang="cs-CZ" dirty="0" smtClean="0"/>
              <a:t> Jura, 2 </a:t>
            </a:r>
            <a:r>
              <a:rPr lang="cs-CZ" dirty="0" err="1" smtClean="0"/>
              <a:t>Drittel</a:t>
            </a:r>
            <a:r>
              <a:rPr lang="cs-CZ" dirty="0" smtClean="0"/>
              <a:t> des </a:t>
            </a:r>
            <a:r>
              <a:rPr lang="cs-CZ" dirty="0" err="1" smtClean="0"/>
              <a:t>Landes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Berge</a:t>
            </a:r>
            <a:r>
              <a:rPr lang="cs-CZ" dirty="0" smtClean="0"/>
              <a:t>, Eis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Wald</a:t>
            </a:r>
            <a:r>
              <a:rPr lang="cs-CZ" dirty="0" smtClean="0"/>
              <a:t>, der </a:t>
            </a:r>
            <a:r>
              <a:rPr lang="cs-CZ" dirty="0" err="1" smtClean="0"/>
              <a:t>Bodensee</a:t>
            </a:r>
            <a:r>
              <a:rPr lang="cs-CZ" dirty="0" smtClean="0"/>
              <a:t>, der </a:t>
            </a:r>
            <a:r>
              <a:rPr lang="cs-CZ" dirty="0" err="1" smtClean="0"/>
              <a:t>Vierwaldstätter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, der </a:t>
            </a:r>
            <a:r>
              <a:rPr lang="cs-CZ" dirty="0" err="1" smtClean="0"/>
              <a:t>Genfer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, der </a:t>
            </a:r>
            <a:r>
              <a:rPr lang="cs-CZ" dirty="0" err="1" smtClean="0"/>
              <a:t>Zürichsee,der</a:t>
            </a:r>
            <a:r>
              <a:rPr lang="cs-CZ" dirty="0" smtClean="0"/>
              <a:t> </a:t>
            </a:r>
            <a:r>
              <a:rPr lang="cs-CZ" dirty="0" err="1" smtClean="0"/>
              <a:t>Neuenburger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endParaRPr lang="cs-CZ" dirty="0" smtClean="0"/>
          </a:p>
          <a:p>
            <a:r>
              <a:rPr lang="cs-CZ" dirty="0" err="1" smtClean="0"/>
              <a:t>Bevölkerung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Sprache</a:t>
            </a:r>
            <a:r>
              <a:rPr lang="cs-CZ" dirty="0" smtClean="0"/>
              <a:t>: 7, 8 </a:t>
            </a:r>
            <a:r>
              <a:rPr lang="cs-CZ" dirty="0" err="1" smtClean="0"/>
              <a:t>Millionen</a:t>
            </a:r>
            <a:r>
              <a:rPr lang="cs-CZ" dirty="0" smtClean="0"/>
              <a:t> (2009), </a:t>
            </a:r>
            <a:r>
              <a:rPr lang="cs-CZ" dirty="0" err="1" smtClean="0"/>
              <a:t>Deutsch</a:t>
            </a:r>
            <a:r>
              <a:rPr lang="cs-CZ" dirty="0" smtClean="0"/>
              <a:t>, </a:t>
            </a:r>
            <a:r>
              <a:rPr lang="cs-CZ" dirty="0" err="1" smtClean="0"/>
              <a:t>Französisch</a:t>
            </a:r>
            <a:r>
              <a:rPr lang="cs-CZ" dirty="0" smtClean="0"/>
              <a:t>, </a:t>
            </a:r>
            <a:r>
              <a:rPr lang="cs-CZ" dirty="0" err="1" smtClean="0"/>
              <a:t>Italienisch</a:t>
            </a:r>
            <a:r>
              <a:rPr lang="cs-CZ" dirty="0" smtClean="0"/>
              <a:t>, </a:t>
            </a:r>
            <a:r>
              <a:rPr lang="cs-CZ" dirty="0" err="1" smtClean="0"/>
              <a:t>Rätoromanisch</a:t>
            </a:r>
            <a:r>
              <a:rPr lang="cs-CZ" dirty="0" smtClean="0"/>
              <a:t>, </a:t>
            </a:r>
            <a:r>
              <a:rPr lang="cs-CZ" dirty="0" err="1" smtClean="0"/>
              <a:t>Grüß</a:t>
            </a:r>
            <a:r>
              <a:rPr lang="cs-CZ" dirty="0" smtClean="0"/>
              <a:t> </a:t>
            </a:r>
            <a:r>
              <a:rPr lang="cs-CZ" dirty="0" err="1" smtClean="0"/>
              <a:t>dich</a:t>
            </a:r>
            <a:r>
              <a:rPr lang="cs-CZ" dirty="0" smtClean="0"/>
              <a:t>! e </a:t>
            </a:r>
            <a:r>
              <a:rPr lang="cs-CZ" dirty="0" err="1" smtClean="0"/>
              <a:t>Schokolade</a:t>
            </a:r>
            <a:r>
              <a:rPr lang="cs-CZ" dirty="0" smtClean="0"/>
              <a:t>, e </a:t>
            </a:r>
            <a:r>
              <a:rPr lang="cs-CZ" dirty="0" err="1" smtClean="0"/>
              <a:t>Wohnung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905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sz="3200" dirty="0" smtClean="0"/>
              <a:t>Zdroje</a:t>
            </a:r>
            <a:br>
              <a:rPr lang="cs-CZ" sz="3200" dirty="0" smtClean="0"/>
            </a:br>
            <a:r>
              <a:rPr lang="cs-CZ" sz="2800" dirty="0" err="1" smtClean="0"/>
              <a:t>Schweiz</a:t>
            </a:r>
            <a:r>
              <a:rPr lang="cs-CZ" sz="2800" dirty="0" smtClean="0"/>
              <a:t> in </a:t>
            </a:r>
            <a:r>
              <a:rPr lang="cs-CZ" sz="2800" dirty="0" err="1" smtClean="0"/>
              <a:t>Sicht</a:t>
            </a:r>
            <a:r>
              <a:rPr lang="cs-CZ" sz="2800" dirty="0"/>
              <a:t>.</a:t>
            </a:r>
            <a:r>
              <a:rPr lang="cs-CZ" sz="2800" dirty="0" smtClean="0"/>
              <a:t> </a:t>
            </a:r>
            <a:r>
              <a:rPr lang="cs-CZ" sz="2800" dirty="0" err="1" smtClean="0"/>
              <a:t>Koordinationskommission</a:t>
            </a:r>
            <a:r>
              <a:rPr lang="cs-CZ" sz="2800" dirty="0" smtClean="0"/>
              <a:t> </a:t>
            </a:r>
            <a:r>
              <a:rPr lang="cs-CZ" sz="2800" dirty="0" err="1" smtClean="0"/>
              <a:t>für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Präsenz</a:t>
            </a:r>
            <a:r>
              <a:rPr lang="cs-CZ" sz="3200" dirty="0" smtClean="0"/>
              <a:t> </a:t>
            </a:r>
            <a:r>
              <a:rPr lang="cs-CZ" sz="2800" dirty="0" smtClean="0"/>
              <a:t>der</a:t>
            </a:r>
            <a:r>
              <a:rPr lang="cs-CZ" sz="3200" dirty="0" smtClean="0"/>
              <a:t> </a:t>
            </a:r>
            <a:r>
              <a:rPr lang="cs-CZ" sz="2800" dirty="0" err="1" smtClean="0"/>
              <a:t>Schweiz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Ausland</a:t>
            </a:r>
            <a:r>
              <a:rPr lang="cs-CZ" sz="2800" dirty="0" smtClean="0"/>
              <a:t>, St. </a:t>
            </a:r>
            <a:r>
              <a:rPr lang="cs-CZ" sz="2800" dirty="0" err="1" smtClean="0"/>
              <a:t>Gallen</a:t>
            </a:r>
            <a:r>
              <a:rPr lang="cs-CZ" sz="2800" dirty="0" smtClean="0"/>
              <a:t>, </a:t>
            </a:r>
            <a:r>
              <a:rPr lang="cs-CZ" sz="2800" dirty="0" err="1" smtClean="0"/>
              <a:t>Zollikofer</a:t>
            </a:r>
            <a:r>
              <a:rPr lang="cs-CZ" sz="2800" smtClean="0"/>
              <a:t> 1998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hlinkClick r:id="rId2"/>
              </a:rPr>
              <a:t>TUBS. http://de.wikipedia.org [online]. [cit. 6.1.2013]. Dostupný </a:t>
            </a:r>
            <a:r>
              <a:rPr lang="cs-CZ" sz="2000" dirty="0" smtClean="0">
                <a:hlinkClick r:id="rId2"/>
              </a:rPr>
              <a:t>pod licencí </a:t>
            </a:r>
            <a:r>
              <a:rPr lang="cs-CZ" sz="2000" dirty="0" err="1" smtClean="0">
                <a:hlinkClick r:id="rId2"/>
              </a:rPr>
              <a:t>Creative</a:t>
            </a:r>
            <a:r>
              <a:rPr lang="cs-CZ" sz="2000" dirty="0" smtClean="0">
                <a:hlinkClick r:id="rId2"/>
              </a:rPr>
              <a:t> </a:t>
            </a:r>
            <a:r>
              <a:rPr lang="cs-CZ" sz="2000" dirty="0" err="1" smtClean="0">
                <a:hlinkClick r:id="rId2"/>
              </a:rPr>
              <a:t>Commons</a:t>
            </a:r>
            <a:r>
              <a:rPr lang="cs-CZ" sz="2000" dirty="0" smtClean="0">
                <a:hlinkClick r:id="rId2"/>
              </a:rPr>
              <a:t> Uveďte autora-Zachovejte licenci na WWW: </a:t>
            </a:r>
            <a:r>
              <a:rPr lang="cs-CZ" sz="2000" dirty="0">
                <a:hlinkClick r:id="rId2"/>
              </a:rPr>
              <a:t>http://upload.wikimedia.org/wikipedia/commons/thumb/a/ad/Switzerland_in_Europe.svg/561px-Switzerland_in_Europe.svg.png </a:t>
            </a:r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TSCHUBBY. http://de.wikipedia.org [online]. [cit. </a:t>
            </a:r>
            <a:r>
              <a:rPr lang="cs-CZ" sz="2000" dirty="0" smtClean="0">
                <a:hlinkClick r:id="rId2"/>
              </a:rPr>
              <a:t>28. 12. 2012]. </a:t>
            </a:r>
            <a:r>
              <a:rPr lang="cs-CZ" sz="2000" dirty="0">
                <a:hlinkClick r:id="rId2"/>
              </a:rPr>
              <a:t>Dostupný </a:t>
            </a:r>
            <a:r>
              <a:rPr lang="cs-CZ" sz="2000" dirty="0" smtClean="0">
                <a:hlinkClick r:id="rId2"/>
              </a:rPr>
              <a:t> pod licencí </a:t>
            </a:r>
            <a:r>
              <a:rPr lang="cs-CZ" sz="2000" dirty="0" err="1" smtClean="0">
                <a:hlinkClick r:id="rId2"/>
              </a:rPr>
              <a:t>Creative</a:t>
            </a:r>
            <a:r>
              <a:rPr lang="cs-CZ" sz="2000" dirty="0" smtClean="0">
                <a:hlinkClick r:id="rId2"/>
              </a:rPr>
              <a:t> </a:t>
            </a:r>
            <a:r>
              <a:rPr lang="cs-CZ" sz="2000" dirty="0" err="1" smtClean="0">
                <a:hlinkClick r:id="rId2"/>
              </a:rPr>
              <a:t>Commons</a:t>
            </a:r>
            <a:r>
              <a:rPr lang="cs-CZ" sz="2000" dirty="0" smtClean="0">
                <a:hlinkClick r:id="rId2"/>
              </a:rPr>
              <a:t> Uveďte autora-Zachovejte licenci na </a:t>
            </a:r>
            <a:r>
              <a:rPr lang="cs-CZ" sz="2000" dirty="0">
                <a:hlinkClick r:id="rId2"/>
              </a:rPr>
              <a:t>WWW: http://upload.wikimedia.org/wikipedia/commons/9/99/Karte_Berggebietsregionen_der_Schweiz_2013.png </a:t>
            </a:r>
            <a:endParaRPr lang="cs-CZ" sz="2000" dirty="0" smtClean="0">
              <a:hlinkClick r:id="rId2"/>
            </a:endParaRPr>
          </a:p>
          <a:p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TSCHUBBY. http://de.wikipedia.org [online]. [cit. 5.1.2013]. </a:t>
            </a:r>
            <a:r>
              <a:rPr lang="cs-CZ" sz="2000" dirty="0" smtClean="0">
                <a:hlinkClick r:id="rId2"/>
              </a:rPr>
              <a:t>Dostupný pod licencí </a:t>
            </a:r>
            <a:r>
              <a:rPr lang="cs-CZ" sz="2000" dirty="0" err="1" smtClean="0">
                <a:hlinkClick r:id="rId2"/>
              </a:rPr>
              <a:t>Creative</a:t>
            </a:r>
            <a:r>
              <a:rPr lang="cs-CZ" sz="2000" dirty="0" smtClean="0">
                <a:hlinkClick r:id="rId2"/>
              </a:rPr>
              <a:t> </a:t>
            </a:r>
            <a:r>
              <a:rPr lang="cs-CZ" sz="2000" dirty="0" err="1" smtClean="0">
                <a:hlinkClick r:id="rId2"/>
              </a:rPr>
              <a:t>Commons</a:t>
            </a:r>
            <a:r>
              <a:rPr lang="cs-CZ" sz="2000" dirty="0" smtClean="0">
                <a:hlinkClick r:id="rId2"/>
              </a:rPr>
              <a:t> Uveďte autora-Zachovejte licenci </a:t>
            </a:r>
            <a:r>
              <a:rPr lang="cs-CZ" sz="2000" dirty="0">
                <a:hlinkClick r:id="rId2"/>
              </a:rPr>
              <a:t>na WWW: http://upload.wikimedia.org/wikipedia/commons/4/45/Karte_Schweizer_Sprachgebiete_2013.png </a:t>
            </a:r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endParaRPr lang="cs-CZ" sz="2000" dirty="0" smtClean="0">
              <a:hlinkClick r:id="rId2"/>
            </a:endParaRPr>
          </a:p>
          <a:p>
            <a:pPr marL="0" indent="0">
              <a:buNone/>
            </a:pPr>
            <a:endParaRPr lang="cs-CZ" sz="2000" dirty="0">
              <a:hlinkClick r:id="rId2"/>
            </a:endParaRPr>
          </a:p>
          <a:p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endParaRPr lang="cs-CZ" sz="200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419</Words>
  <Application>Microsoft Office PowerPoint</Application>
  <PresentationFormat>Předvádění na obrazovce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Die Schweiz – Geographie, Bevölkerung, Sprache</vt:lpstr>
      <vt:lpstr>Die Schweiz - Lage</vt:lpstr>
      <vt:lpstr>Lage und Fläche</vt:lpstr>
      <vt:lpstr>Land der Berge</vt:lpstr>
      <vt:lpstr>Land der Berge und Seen</vt:lpstr>
      <vt:lpstr>Bevölkerung und Sprache</vt:lpstr>
      <vt:lpstr>Bevölkerung und Sprache</vt:lpstr>
      <vt:lpstr>Lösung</vt:lpstr>
      <vt:lpstr>Zdroje Schweiz in Sicht. Koordinationskommission für die Präsenz der Schweiz im Ausland, St. Gallen, Zollikofer 1998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kolajova</cp:lastModifiedBy>
  <cp:revision>85</cp:revision>
  <dcterms:created xsi:type="dcterms:W3CDTF">2012-06-18T15:15:37Z</dcterms:created>
  <dcterms:modified xsi:type="dcterms:W3CDTF">2014-04-15T14:29:12Z</dcterms:modified>
</cp:coreProperties>
</file>