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3" r:id="rId14"/>
    <p:sldId id="27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599" autoAdjust="0"/>
  </p:normalViewPr>
  <p:slideViewPr>
    <p:cSldViewPr>
      <p:cViewPr>
        <p:scale>
          <a:sx n="133" d="100"/>
          <a:sy n="133" d="100"/>
        </p:scale>
        <p:origin x="2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4665-3EA9-4603-A862-2DEEC52CAE77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7EEA-3C3D-4677-B1C9-1CDE33E5FF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4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7EEA-3C3D-4677-B1C9-1CDE33E5FFE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86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Topographia_Helvetiae.png&amp;filetimestamp=20060911123159" TargetMode="External"/><Relationship Id="rId2" Type="http://schemas.openxmlformats.org/officeDocument/2006/relationships/hyperlink" Target="http://de.wikipedia.org/wiki/Benutzer:Sidoni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wikipedia.org/w/index.php?title=Datei:Bundesbrief.jpg&amp;filetimestamp=2010012016484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Die </a:t>
            </a:r>
            <a:r>
              <a:rPr lang="cs-CZ" sz="3600" b="1" dirty="0" err="1" smtClean="0"/>
              <a:t>Schweiz</a:t>
            </a:r>
            <a:r>
              <a:rPr lang="cs-CZ" sz="3600" b="1" dirty="0" smtClean="0"/>
              <a:t> - </a:t>
            </a:r>
            <a:r>
              <a:rPr lang="cs-CZ" sz="3600" b="1" dirty="0" err="1" smtClean="0"/>
              <a:t>Geschichte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63390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Německý jazyk – reálie německy mluvících zemí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5. 1.</a:t>
                      </a:r>
                      <a:r>
                        <a:rPr lang="cs-CZ" baseline="0" dirty="0" smtClean="0"/>
                        <a:t>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čtyřletého</a:t>
                      </a:r>
                      <a:r>
                        <a:rPr lang="cs-CZ" baseline="0" dirty="0" smtClean="0"/>
                        <a:t> a 8.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Dějiny Švýcarska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 NEJ, reálie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Jana Kolajová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VY_22_INOVACE_04_NKOL03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836712"/>
            <a:ext cx="27717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" y="26521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/>
              <a:t>Bannerträger mit der Trikolore der Helvetischen Republik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705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u="sng" dirty="0"/>
              <a:t>Fassen Sie die Geschichte der Schweiz zusammen!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de-DE" sz="2800" dirty="0"/>
              <a:t>prähistorische Zeit</a:t>
            </a:r>
          </a:p>
          <a:p>
            <a:r>
              <a:rPr lang="de-DE" sz="2800" dirty="0"/>
              <a:t>58 v. Chr. </a:t>
            </a:r>
          </a:p>
          <a:p>
            <a:r>
              <a:rPr lang="de-DE" sz="2800" dirty="0"/>
              <a:t>5. Jahrhundert </a:t>
            </a:r>
          </a:p>
          <a:p>
            <a:r>
              <a:rPr lang="de-DE" sz="2800" dirty="0"/>
              <a:t>1291</a:t>
            </a:r>
          </a:p>
          <a:p>
            <a:r>
              <a:rPr lang="de-DE" sz="2800" dirty="0"/>
              <a:t>15</a:t>
            </a:r>
            <a:r>
              <a:rPr lang="de-DE" sz="2800" dirty="0" smtClean="0"/>
              <a:t>.</a:t>
            </a:r>
            <a:r>
              <a:rPr lang="cs-CZ" sz="2800" dirty="0" smtClean="0"/>
              <a:t> </a:t>
            </a:r>
            <a:r>
              <a:rPr lang="de-DE" sz="2800" dirty="0" smtClean="0"/>
              <a:t>und </a:t>
            </a:r>
            <a:r>
              <a:rPr lang="de-DE" sz="2800" dirty="0"/>
              <a:t>16. Jahrhundert</a:t>
            </a:r>
          </a:p>
          <a:p>
            <a:r>
              <a:rPr lang="de-DE" sz="2800" dirty="0"/>
              <a:t>1648</a:t>
            </a:r>
          </a:p>
          <a:p>
            <a:r>
              <a:rPr lang="de-DE" sz="2800" dirty="0"/>
              <a:t>1798</a:t>
            </a:r>
          </a:p>
          <a:p>
            <a:r>
              <a:rPr lang="de-DE" sz="2800" dirty="0"/>
              <a:t>1815</a:t>
            </a:r>
          </a:p>
          <a:p>
            <a:r>
              <a:rPr lang="de-DE" sz="2800" dirty="0"/>
              <a:t>1848 </a:t>
            </a:r>
            <a:r>
              <a:rPr lang="cs-CZ" sz="2800" dirty="0" smtClean="0"/>
              <a:t> </a:t>
            </a:r>
            <a:r>
              <a:rPr lang="de-DE" sz="2800" dirty="0" smtClean="0"/>
              <a:t>Bundesstaat</a:t>
            </a:r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während der beiden Weltkriege  blieb die Schweiz neutral. Sie wurde zum Zentrum diplomatischer Aktivitäten. In Genf haben ihren Sitz die UNO, das Internationale Rote Kreuz und andere Organisationen.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7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Lösung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Ergänzen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I: </a:t>
            </a:r>
            <a:r>
              <a:rPr lang="cs-CZ" dirty="0" err="1" smtClean="0"/>
              <a:t>Zeit</a:t>
            </a:r>
            <a:r>
              <a:rPr lang="cs-CZ" dirty="0" smtClean="0"/>
              <a:t>, </a:t>
            </a:r>
            <a:r>
              <a:rPr lang="cs-CZ" dirty="0" err="1" smtClean="0"/>
              <a:t>wurden</a:t>
            </a:r>
            <a:r>
              <a:rPr lang="cs-CZ" dirty="0" smtClean="0"/>
              <a:t>, </a:t>
            </a:r>
            <a:r>
              <a:rPr lang="cs-CZ" dirty="0" err="1" smtClean="0"/>
              <a:t>zum</a:t>
            </a:r>
            <a:r>
              <a:rPr lang="cs-CZ" dirty="0" smtClean="0"/>
              <a:t>, </a:t>
            </a:r>
            <a:r>
              <a:rPr lang="cs-CZ" dirty="0" err="1" smtClean="0"/>
              <a:t>Städte</a:t>
            </a:r>
            <a:endParaRPr lang="cs-CZ" dirty="0" smtClean="0"/>
          </a:p>
          <a:p>
            <a:r>
              <a:rPr lang="cs-CZ" dirty="0" err="1" smtClean="0"/>
              <a:t>Ergänzen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II: Land, </a:t>
            </a:r>
            <a:r>
              <a:rPr lang="cs-CZ" dirty="0" err="1" smtClean="0"/>
              <a:t>einen</a:t>
            </a:r>
            <a:r>
              <a:rPr lang="cs-CZ" dirty="0" smtClean="0"/>
              <a:t> </a:t>
            </a:r>
            <a:r>
              <a:rPr lang="cs-CZ" dirty="0" err="1" smtClean="0"/>
              <a:t>starken</a:t>
            </a:r>
            <a:r>
              <a:rPr lang="cs-CZ" dirty="0" smtClean="0"/>
              <a:t>, Kantone, </a:t>
            </a:r>
            <a:r>
              <a:rPr lang="cs-CZ" dirty="0" err="1" smtClean="0"/>
              <a:t>Verteidigung</a:t>
            </a:r>
            <a:r>
              <a:rPr lang="cs-CZ" dirty="0" smtClean="0"/>
              <a:t>, </a:t>
            </a:r>
            <a:r>
              <a:rPr lang="cs-CZ" dirty="0" err="1" smtClean="0"/>
              <a:t>traten</a:t>
            </a:r>
            <a:r>
              <a:rPr lang="cs-CZ" dirty="0" smtClean="0"/>
              <a:t>, </a:t>
            </a:r>
            <a:r>
              <a:rPr lang="cs-CZ" dirty="0" err="1" smtClean="0"/>
              <a:t>Eidgenossenschaft</a:t>
            </a:r>
            <a:endParaRPr lang="cs-CZ" dirty="0" smtClean="0"/>
          </a:p>
          <a:p>
            <a:r>
              <a:rPr lang="cs-CZ" dirty="0" err="1" smtClean="0"/>
              <a:t>Ergänzen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III: Reich, </a:t>
            </a:r>
            <a:r>
              <a:rPr lang="cs-CZ" dirty="0" err="1" smtClean="0"/>
              <a:t>entstand</a:t>
            </a:r>
            <a:r>
              <a:rPr lang="cs-CZ" dirty="0" smtClean="0"/>
              <a:t>, </a:t>
            </a:r>
            <a:r>
              <a:rPr lang="cs-CZ" dirty="0" err="1" smtClean="0"/>
              <a:t>erklärte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3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Použitá literatura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Justová </a:t>
            </a:r>
            <a:r>
              <a:rPr lang="cs-CZ" sz="2400" dirty="0" smtClean="0"/>
              <a:t>Hana. </a:t>
            </a:r>
            <a:r>
              <a:rPr lang="cs-CZ" sz="2400" dirty="0" err="1" smtClean="0"/>
              <a:t>Deutschsprachige</a:t>
            </a:r>
            <a:r>
              <a:rPr lang="cs-CZ" sz="2400" dirty="0" smtClean="0"/>
              <a:t> </a:t>
            </a:r>
            <a:r>
              <a:rPr lang="cs-CZ" sz="2400" dirty="0" err="1" smtClean="0"/>
              <a:t>Länder</a:t>
            </a:r>
            <a:r>
              <a:rPr lang="cs-CZ" sz="2400" dirty="0" smtClean="0"/>
              <a:t>, Fragment 1992, ISBN 80-901070-3-6</a:t>
            </a:r>
          </a:p>
          <a:p>
            <a:r>
              <a:rPr lang="cs-CZ" sz="2400" dirty="0" err="1" smtClean="0"/>
              <a:t>Deutschsprachige</a:t>
            </a:r>
            <a:r>
              <a:rPr lang="cs-CZ" sz="2400" dirty="0" smtClean="0"/>
              <a:t> </a:t>
            </a:r>
            <a:r>
              <a:rPr lang="cs-CZ" sz="2400" dirty="0" err="1" smtClean="0"/>
              <a:t>Länder</a:t>
            </a:r>
            <a:r>
              <a:rPr lang="cs-CZ" sz="2400" dirty="0"/>
              <a:t>.</a:t>
            </a:r>
            <a:r>
              <a:rPr lang="cs-CZ" sz="2400" dirty="0" smtClean="0"/>
              <a:t>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School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Correspondnce</a:t>
            </a:r>
            <a:r>
              <a:rPr lang="cs-CZ" sz="2400" dirty="0" smtClean="0"/>
              <a:t> </a:t>
            </a:r>
            <a:r>
              <a:rPr lang="cs-CZ" sz="2400" dirty="0" err="1" smtClean="0"/>
              <a:t>Courses</a:t>
            </a:r>
            <a:r>
              <a:rPr lang="cs-CZ" sz="2400" dirty="0" smtClean="0"/>
              <a:t>, nakladatelství, rok vydání  a ISBN neuvedeny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69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 smtClean="0">
              <a:hlinkClick r:id="rId2"/>
            </a:endParaRPr>
          </a:p>
          <a:p>
            <a:r>
              <a:rPr lang="cs-CZ" dirty="0">
                <a:hlinkClick r:id="rId2"/>
              </a:rPr>
              <a:t>SIDONIUS. http://de.wikipedia.org [online]. [cit. 5.1.2013]. </a:t>
            </a:r>
            <a:r>
              <a:rPr lang="cs-CZ" dirty="0" smtClean="0">
                <a:hlinkClick r:id="rId2"/>
              </a:rPr>
              <a:t>Dostupný pod licencí </a:t>
            </a:r>
            <a:r>
              <a:rPr lang="cs-CZ" dirty="0" err="1" smtClean="0">
                <a:hlinkClick r:id="rId2"/>
              </a:rPr>
              <a:t>Creative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Commons</a:t>
            </a:r>
            <a:r>
              <a:rPr lang="cs-CZ" dirty="0" smtClean="0">
                <a:hlinkClick r:id="rId2"/>
              </a:rPr>
              <a:t> Uveďte autora-Zachovejte licenci </a:t>
            </a:r>
            <a:r>
              <a:rPr lang="cs-CZ" dirty="0">
                <a:hlinkClick r:id="rId2"/>
              </a:rPr>
              <a:t>na WWW: http://upload.wikimedia.org/wikipedia/commons/c/cc/Schweiz_Fr%C3%BChmia_Adel.svg </a:t>
            </a:r>
          </a:p>
          <a:p>
            <a:endParaRPr lang="cs-CZ" dirty="0" smtClean="0">
              <a:hlinkClick r:id="rId2"/>
            </a:endParaRPr>
          </a:p>
          <a:p>
            <a:r>
              <a:rPr lang="cs-CZ" dirty="0">
                <a:hlinkClick r:id="rId2"/>
              </a:rPr>
              <a:t>VOLNÉ DÍLO. http://de.wikipedia.org [online]. [cit. 5.1.2013]. Dostupný na </a:t>
            </a:r>
            <a:r>
              <a:rPr lang="cs-CZ" dirty="0" smtClean="0">
                <a:hlinkClick r:id="rId2"/>
              </a:rPr>
              <a:t>WWW: </a:t>
            </a:r>
            <a:r>
              <a:rPr lang="cs-CZ" dirty="0">
                <a:hlinkClick r:id="rId2"/>
              </a:rPr>
              <a:t>http://upload.wikimedia.org/wikipedia/commons/c/cc/Bundesbrief.jpg </a:t>
            </a:r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3"/>
              </a:rPr>
              <a:t>VOLNÉ DÍLO. http://de.wikipedia.org/ [online]. [cit. 5.1.2013]. Dostupný </a:t>
            </a:r>
            <a:r>
              <a:rPr lang="cs-CZ" dirty="0" smtClean="0">
                <a:hlinkClick r:id="rId3"/>
              </a:rPr>
              <a:t> pod licencí </a:t>
            </a:r>
            <a:r>
              <a:rPr lang="cs-CZ" dirty="0" err="1" smtClean="0">
                <a:hlinkClick r:id="rId3"/>
              </a:rPr>
              <a:t>Creative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Commons</a:t>
            </a:r>
            <a:r>
              <a:rPr lang="cs-CZ" dirty="0" smtClean="0">
                <a:hlinkClick r:id="rId3"/>
              </a:rPr>
              <a:t> na </a:t>
            </a:r>
            <a:r>
              <a:rPr lang="cs-CZ" dirty="0">
                <a:hlinkClick r:id="rId3"/>
              </a:rPr>
              <a:t>WWW: http://upload.wikimedia.org/wikipedia/commons/0/01/Topographia_Helvetiae.png </a:t>
            </a:r>
            <a:endParaRPr lang="cs-CZ" dirty="0" smtClean="0">
              <a:hlinkClick r:id="rId3"/>
            </a:endParaRPr>
          </a:p>
          <a:p>
            <a:endParaRPr lang="cs-CZ" dirty="0">
              <a:hlinkClick r:id="rId3"/>
            </a:endParaRPr>
          </a:p>
          <a:p>
            <a:r>
              <a:rPr lang="cs-CZ" dirty="0" smtClean="0">
                <a:hlinkClick r:id="rId4"/>
              </a:rPr>
              <a:t>VOLNÉ </a:t>
            </a:r>
            <a:r>
              <a:rPr lang="cs-CZ" dirty="0">
                <a:hlinkClick r:id="rId4"/>
              </a:rPr>
              <a:t>DÍLO. http://de.wikipedia.org [online]. [cit. 5.1.2013]. Dostupný na WWW: http://upload.wikimedia.org/wikipedia/commons/a/a8/Fahnentraeger_helvetik.jpg </a:t>
            </a:r>
            <a:endParaRPr lang="cs-CZ" dirty="0" smtClean="0">
              <a:hlinkClick r:id="rId4"/>
            </a:endParaRPr>
          </a:p>
          <a:p>
            <a:endParaRPr lang="cs-CZ" dirty="0">
              <a:hlinkClick r:id="rId4"/>
            </a:endParaRPr>
          </a:p>
          <a:p>
            <a:r>
              <a:rPr lang="cs-CZ" dirty="0">
                <a:hlinkClick r:id="rId4"/>
              </a:rPr>
              <a:t>CLIPART. http://office.microsoft.com [online]. [cit. 5.1.2013]. Dostupný na WWW: http://office.microsoft.com/cs-cz/images/results.aspx?qu=vil%C3%A9m+tell&amp;ex=1#ai:MC900415342| </a:t>
            </a:r>
            <a:endParaRPr lang="cs-CZ" dirty="0" smtClean="0">
              <a:hlinkClick r:id="rId4"/>
            </a:endParaRPr>
          </a:p>
          <a:p>
            <a:endParaRPr lang="cs-CZ" dirty="0">
              <a:hlinkClick r:id="rId4"/>
            </a:endParaRPr>
          </a:p>
          <a:p>
            <a:endParaRPr lang="cs-CZ" dirty="0" smtClean="0">
              <a:hlinkClick r:id="rId4"/>
            </a:endParaRPr>
          </a:p>
          <a:p>
            <a:endParaRPr lang="cs-CZ" dirty="0" smtClean="0">
              <a:hlinkClick r:id="rId4"/>
            </a:endParaRPr>
          </a:p>
          <a:p>
            <a:endParaRPr lang="cs-CZ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5116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Um 1200</a:t>
            </a:r>
            <a:endParaRPr 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2736"/>
            <a:ext cx="7620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u="sng" dirty="0" err="1" smtClean="0"/>
              <a:t>Ergänzen</a:t>
            </a:r>
            <a:r>
              <a:rPr lang="cs-CZ" sz="4000" b="1" u="sng" dirty="0" smtClean="0"/>
              <a:t> </a:t>
            </a:r>
            <a:r>
              <a:rPr lang="cs-CZ" sz="4000" b="1" u="sng" dirty="0" err="1" smtClean="0"/>
              <a:t>Sie</a:t>
            </a:r>
            <a:r>
              <a:rPr lang="cs-CZ" sz="4000" b="1" u="sng" dirty="0" smtClean="0"/>
              <a:t>! </a:t>
            </a:r>
            <a:br>
              <a:rPr lang="cs-CZ" sz="4000" b="1" u="sng" dirty="0" smtClean="0"/>
            </a:b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Schon</a:t>
            </a:r>
            <a:r>
              <a:rPr lang="cs-CZ" dirty="0" smtClean="0"/>
              <a:t> in </a:t>
            </a:r>
            <a:r>
              <a:rPr lang="cs-CZ" dirty="0" err="1" smtClean="0"/>
              <a:t>prähistorischer</a:t>
            </a:r>
            <a:r>
              <a:rPr lang="cs-CZ" dirty="0" smtClean="0"/>
              <a:t> ……..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Gebiet</a:t>
            </a:r>
            <a:r>
              <a:rPr lang="cs-CZ" dirty="0" smtClean="0"/>
              <a:t> der </a:t>
            </a:r>
            <a:r>
              <a:rPr lang="cs-CZ" dirty="0" err="1" smtClean="0"/>
              <a:t>Schweiz</a:t>
            </a:r>
            <a:r>
              <a:rPr lang="cs-CZ" dirty="0" smtClean="0"/>
              <a:t> von </a:t>
            </a:r>
            <a:r>
              <a:rPr lang="cs-CZ" dirty="0" err="1" smtClean="0"/>
              <a:t>Menschen</a:t>
            </a:r>
            <a:r>
              <a:rPr lang="cs-CZ" dirty="0" smtClean="0"/>
              <a:t> </a:t>
            </a:r>
            <a:r>
              <a:rPr lang="cs-CZ" dirty="0" err="1" smtClean="0"/>
              <a:t>besiedelt</a:t>
            </a:r>
            <a:r>
              <a:rPr lang="cs-CZ" dirty="0" smtClean="0"/>
              <a:t>.</a:t>
            </a:r>
          </a:p>
          <a:p>
            <a:r>
              <a:rPr lang="cs-CZ" dirty="0" smtClean="0"/>
              <a:t>Um 58 v. </a:t>
            </a:r>
            <a:r>
              <a:rPr lang="cs-CZ" dirty="0" err="1" smtClean="0"/>
              <a:t>Chr</a:t>
            </a:r>
            <a:r>
              <a:rPr lang="cs-CZ" dirty="0" smtClean="0"/>
              <a:t>. ……………..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Helvetier</a:t>
            </a:r>
            <a:r>
              <a:rPr lang="cs-CZ" dirty="0" smtClean="0"/>
              <a:t> von den </a:t>
            </a:r>
            <a:r>
              <a:rPr lang="cs-CZ" dirty="0" err="1" smtClean="0"/>
              <a:t>Römern</a:t>
            </a:r>
            <a:r>
              <a:rPr lang="cs-CZ" dirty="0" smtClean="0"/>
              <a:t> </a:t>
            </a:r>
            <a:r>
              <a:rPr lang="cs-CZ" dirty="0" err="1" smtClean="0"/>
              <a:t>besiegt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Im</a:t>
            </a:r>
            <a:r>
              <a:rPr lang="cs-CZ" dirty="0" smtClean="0"/>
              <a:t> 5. </a:t>
            </a:r>
            <a:r>
              <a:rPr lang="cs-CZ" dirty="0" err="1" smtClean="0"/>
              <a:t>Jahrhundert</a:t>
            </a:r>
            <a:r>
              <a:rPr lang="cs-CZ" dirty="0" smtClean="0"/>
              <a:t> </a:t>
            </a:r>
            <a:r>
              <a:rPr lang="cs-CZ" dirty="0" err="1" smtClean="0"/>
              <a:t>wurde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Gebiet</a:t>
            </a:r>
            <a:r>
              <a:rPr lang="cs-CZ" dirty="0" smtClean="0"/>
              <a:t> der </a:t>
            </a:r>
            <a:r>
              <a:rPr lang="cs-CZ" dirty="0" err="1" smtClean="0"/>
              <a:t>heutigen</a:t>
            </a:r>
            <a:r>
              <a:rPr lang="cs-CZ" dirty="0" smtClean="0"/>
              <a:t> </a:t>
            </a:r>
            <a:r>
              <a:rPr lang="cs-CZ" dirty="0" err="1" smtClean="0"/>
              <a:t>Schweiz</a:t>
            </a:r>
            <a:r>
              <a:rPr lang="cs-CZ" dirty="0" smtClean="0"/>
              <a:t> ……… </a:t>
            </a:r>
            <a:r>
              <a:rPr lang="cs-CZ" dirty="0" err="1" smtClean="0"/>
              <a:t>Bestandteil</a:t>
            </a:r>
            <a:r>
              <a:rPr lang="cs-CZ" dirty="0" smtClean="0"/>
              <a:t> des </a:t>
            </a:r>
            <a:r>
              <a:rPr lang="cs-CZ" dirty="0" err="1" smtClean="0"/>
              <a:t>Frankenreiches</a:t>
            </a:r>
            <a:r>
              <a:rPr lang="cs-CZ" dirty="0" smtClean="0"/>
              <a:t>.</a:t>
            </a:r>
          </a:p>
          <a:p>
            <a:r>
              <a:rPr lang="cs-CZ" dirty="0" smtClean="0"/>
              <a:t>1218 </a:t>
            </a:r>
            <a:r>
              <a:rPr lang="cs-CZ" dirty="0" err="1" smtClean="0"/>
              <a:t>wurden</a:t>
            </a:r>
            <a:r>
              <a:rPr lang="cs-CZ" dirty="0" smtClean="0"/>
              <a:t> </a:t>
            </a:r>
            <a:r>
              <a:rPr lang="cs-CZ" dirty="0" err="1" smtClean="0"/>
              <a:t>mehrere</a:t>
            </a:r>
            <a:r>
              <a:rPr lang="cs-CZ" dirty="0" smtClean="0"/>
              <a:t> ………….  </a:t>
            </a:r>
            <a:r>
              <a:rPr lang="cs-CZ" dirty="0" err="1" smtClean="0"/>
              <a:t>reichsfrei</a:t>
            </a:r>
            <a:r>
              <a:rPr lang="cs-CZ" dirty="0" smtClean="0"/>
              <a:t>, z. B. Bern, </a:t>
            </a:r>
            <a:r>
              <a:rPr lang="cs-CZ" dirty="0" err="1" smtClean="0"/>
              <a:t>Zürich</a:t>
            </a:r>
            <a:r>
              <a:rPr lang="cs-CZ" dirty="0" smtClean="0"/>
              <a:t>).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Titelseite</a:t>
            </a:r>
            <a:r>
              <a:rPr lang="cs-CZ" sz="3200" dirty="0" smtClean="0"/>
              <a:t> des </a:t>
            </a:r>
            <a:r>
              <a:rPr lang="cs-CZ" sz="3200" dirty="0" err="1" smtClean="0"/>
              <a:t>Buches</a:t>
            </a:r>
            <a:r>
              <a:rPr lang="cs-CZ" sz="3200" dirty="0" smtClean="0"/>
              <a:t> </a:t>
            </a:r>
            <a:r>
              <a:rPr lang="cs-CZ" sz="3200" dirty="0" err="1" smtClean="0"/>
              <a:t>Topographie</a:t>
            </a:r>
            <a:r>
              <a:rPr lang="cs-CZ" sz="3200" dirty="0" smtClean="0"/>
              <a:t> </a:t>
            </a:r>
            <a:r>
              <a:rPr lang="cs-CZ" sz="3200" dirty="0" err="1" smtClean="0"/>
              <a:t>Helvetiae</a:t>
            </a:r>
            <a:endParaRPr lang="cs-CZ" sz="32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196752"/>
            <a:ext cx="2809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2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u="sng" dirty="0" err="1" smtClean="0"/>
              <a:t>Ergänzen</a:t>
            </a:r>
            <a:r>
              <a:rPr lang="cs-CZ" sz="4000" b="1" u="sng" dirty="0" smtClean="0"/>
              <a:t> </a:t>
            </a:r>
            <a:r>
              <a:rPr lang="cs-CZ" sz="4000" b="1" u="sng" dirty="0" err="1" smtClean="0"/>
              <a:t>Sie</a:t>
            </a:r>
            <a:r>
              <a:rPr lang="cs-CZ" sz="4000" b="1" u="sng" dirty="0" smtClean="0"/>
              <a:t>!</a:t>
            </a:r>
            <a:br>
              <a:rPr lang="cs-CZ" sz="4000" b="1" u="sng" dirty="0" smtClean="0"/>
            </a:br>
            <a:r>
              <a:rPr lang="cs-CZ" sz="4000" dirty="0" smtClean="0"/>
              <a:t>II</a:t>
            </a:r>
            <a:endParaRPr lang="cs-CZ" sz="4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Ende des 13. </a:t>
            </a:r>
            <a:r>
              <a:rPr lang="cs-CZ" dirty="0" err="1" smtClean="0"/>
              <a:t>Jahrhunderts</a:t>
            </a:r>
            <a:r>
              <a:rPr lang="cs-CZ" dirty="0" smtClean="0"/>
              <a:t> </a:t>
            </a:r>
            <a:r>
              <a:rPr lang="cs-CZ" dirty="0" err="1" smtClean="0"/>
              <a:t>wollten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Habsburger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……….. </a:t>
            </a:r>
            <a:r>
              <a:rPr lang="cs-CZ" dirty="0" err="1" smtClean="0"/>
              <a:t>beherrschen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stießen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…. </a:t>
            </a:r>
            <a:r>
              <a:rPr lang="cs-CZ" dirty="0" err="1" smtClean="0"/>
              <a:t>stark</a:t>
            </a:r>
            <a:r>
              <a:rPr lang="cs-CZ" dirty="0" smtClean="0"/>
              <a:t>…. </a:t>
            </a:r>
            <a:r>
              <a:rPr lang="cs-CZ" dirty="0" err="1" smtClean="0"/>
              <a:t>Widerstand</a:t>
            </a:r>
            <a:r>
              <a:rPr lang="cs-CZ" dirty="0" smtClean="0"/>
              <a:t> der </a:t>
            </a:r>
            <a:r>
              <a:rPr lang="cs-CZ" dirty="0" err="1" smtClean="0"/>
              <a:t>Waldstätten</a:t>
            </a:r>
            <a:r>
              <a:rPr lang="cs-CZ" dirty="0" smtClean="0"/>
              <a:t>. Die ……………</a:t>
            </a:r>
            <a:r>
              <a:rPr lang="cs-CZ" dirty="0" err="1" smtClean="0"/>
              <a:t>Uri</a:t>
            </a:r>
            <a:r>
              <a:rPr lang="cs-CZ" dirty="0" smtClean="0"/>
              <a:t>, </a:t>
            </a:r>
            <a:r>
              <a:rPr lang="cs-CZ" dirty="0" err="1" smtClean="0"/>
              <a:t>Schwyz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Unterwalden</a:t>
            </a:r>
            <a:r>
              <a:rPr lang="cs-CZ" dirty="0" smtClean="0"/>
              <a:t> </a:t>
            </a:r>
            <a:r>
              <a:rPr lang="cs-CZ" dirty="0" err="1" smtClean="0"/>
              <a:t>bildeten</a:t>
            </a:r>
            <a:r>
              <a:rPr lang="cs-CZ" dirty="0" smtClean="0"/>
              <a:t> </a:t>
            </a:r>
            <a:r>
              <a:rPr lang="cs-CZ" dirty="0" err="1" smtClean="0"/>
              <a:t>anfangs</a:t>
            </a:r>
            <a:r>
              <a:rPr lang="cs-CZ" dirty="0" smtClean="0"/>
              <a:t> August 1291 </a:t>
            </a:r>
            <a:r>
              <a:rPr lang="cs-CZ" dirty="0" err="1" smtClean="0"/>
              <a:t>einen</a:t>
            </a:r>
            <a:r>
              <a:rPr lang="cs-CZ" dirty="0" smtClean="0"/>
              <a:t> Bund </a:t>
            </a:r>
            <a:r>
              <a:rPr lang="cs-CZ" dirty="0" err="1" smtClean="0"/>
              <a:t>zur</a:t>
            </a:r>
            <a:r>
              <a:rPr lang="cs-CZ" dirty="0" smtClean="0"/>
              <a:t> …………... </a:t>
            </a:r>
            <a:r>
              <a:rPr lang="cs-CZ" dirty="0" err="1" smtClean="0"/>
              <a:t>ihrer</a:t>
            </a:r>
            <a:r>
              <a:rPr lang="cs-CZ" dirty="0" smtClean="0"/>
              <a:t> </a:t>
            </a:r>
            <a:r>
              <a:rPr lang="cs-CZ" dirty="0" err="1" smtClean="0"/>
              <a:t>Freiheit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Rechte</a:t>
            </a:r>
            <a:r>
              <a:rPr lang="cs-CZ" dirty="0" smtClean="0"/>
              <a:t>. In den </a:t>
            </a:r>
            <a:r>
              <a:rPr lang="cs-CZ" dirty="0" err="1" smtClean="0"/>
              <a:t>nächsten</a:t>
            </a:r>
            <a:r>
              <a:rPr lang="cs-CZ" dirty="0" smtClean="0"/>
              <a:t> </a:t>
            </a:r>
            <a:r>
              <a:rPr lang="cs-CZ" dirty="0" err="1" smtClean="0"/>
              <a:t>Jahren</a:t>
            </a:r>
            <a:r>
              <a:rPr lang="cs-CZ" dirty="0" smtClean="0"/>
              <a:t> ……….. </a:t>
            </a:r>
            <a:r>
              <a:rPr lang="cs-CZ" dirty="0" err="1" smtClean="0"/>
              <a:t>andere</a:t>
            </a:r>
            <a:r>
              <a:rPr lang="cs-CZ" dirty="0" smtClean="0"/>
              <a:t> Kantone dem Bund </a:t>
            </a:r>
            <a:r>
              <a:rPr lang="cs-CZ" dirty="0" err="1" smtClean="0"/>
              <a:t>bei</a:t>
            </a:r>
            <a:r>
              <a:rPr lang="cs-CZ" dirty="0" smtClean="0"/>
              <a:t>.</a:t>
            </a:r>
          </a:p>
          <a:p>
            <a:r>
              <a:rPr lang="cs-CZ" dirty="0" smtClean="0"/>
              <a:t>Da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Verbündeten</a:t>
            </a:r>
            <a:r>
              <a:rPr lang="cs-CZ" dirty="0" smtClean="0"/>
              <a:t> </a:t>
            </a:r>
            <a:r>
              <a:rPr lang="cs-CZ" dirty="0" err="1" smtClean="0"/>
              <a:t>einen</a:t>
            </a:r>
            <a:r>
              <a:rPr lang="cs-CZ" dirty="0" smtClean="0"/>
              <a:t> </a:t>
            </a:r>
            <a:r>
              <a:rPr lang="cs-CZ" dirty="0" err="1" smtClean="0"/>
              <a:t>Leid</a:t>
            </a:r>
            <a:r>
              <a:rPr lang="cs-CZ" dirty="0" smtClean="0"/>
              <a:t> </a:t>
            </a:r>
            <a:r>
              <a:rPr lang="cs-CZ" dirty="0" err="1" smtClean="0"/>
              <a:t>leisteten</a:t>
            </a:r>
            <a:r>
              <a:rPr lang="cs-CZ" dirty="0" smtClean="0"/>
              <a:t>, </a:t>
            </a:r>
            <a:r>
              <a:rPr lang="cs-CZ" dirty="0" err="1" smtClean="0"/>
              <a:t>nannte</a:t>
            </a:r>
            <a:r>
              <a:rPr lang="cs-CZ" dirty="0" smtClean="0"/>
              <a:t> man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Eidgenossen</a:t>
            </a:r>
            <a:r>
              <a:rPr lang="cs-CZ" dirty="0" smtClean="0"/>
              <a:t>, </a:t>
            </a:r>
            <a:r>
              <a:rPr lang="cs-CZ" dirty="0" err="1" smtClean="0"/>
              <a:t>deshalb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heutige</a:t>
            </a:r>
            <a:r>
              <a:rPr lang="cs-CZ" dirty="0" smtClean="0"/>
              <a:t> </a:t>
            </a:r>
            <a:r>
              <a:rPr lang="cs-CZ" dirty="0" err="1" smtClean="0"/>
              <a:t>Bezeichnung</a:t>
            </a:r>
            <a:r>
              <a:rPr lang="cs-CZ" dirty="0" smtClean="0"/>
              <a:t>……………………………………………………..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747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2025352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de-DE" sz="3200" dirty="0" smtClean="0"/>
              <a:t>Eine Urkunde</a:t>
            </a:r>
            <a:r>
              <a:rPr lang="de-DE" sz="3200" dirty="0"/>
              <a:t>, der sogenannte Bundesbrief, ist datiert </a:t>
            </a:r>
            <a:r>
              <a:rPr lang="cs-CZ" sz="3200" dirty="0" err="1" smtClean="0"/>
              <a:t>an</a:t>
            </a:r>
            <a:r>
              <a:rPr lang="de-DE" sz="3200" dirty="0" smtClean="0"/>
              <a:t>fang</a:t>
            </a:r>
            <a:r>
              <a:rPr lang="cs-CZ" sz="3200" dirty="0" smtClean="0"/>
              <a:t>s</a:t>
            </a:r>
            <a:r>
              <a:rPr lang="de-DE" sz="3200" dirty="0" smtClean="0"/>
              <a:t> </a:t>
            </a:r>
            <a:r>
              <a:rPr lang="de-DE" sz="3200" dirty="0"/>
              <a:t>August 1291. Der Legende nach geschah die Beschwörung dieses Bundes auf dem </a:t>
            </a:r>
            <a:r>
              <a:rPr lang="de-DE" sz="3200" dirty="0" err="1" smtClean="0"/>
              <a:t>Rütli</a:t>
            </a:r>
            <a:r>
              <a:rPr lang="cs-CZ" sz="3200" dirty="0" smtClean="0"/>
              <a:t>, </a:t>
            </a:r>
            <a:r>
              <a:rPr lang="cs-CZ" sz="3200" dirty="0" err="1" smtClean="0"/>
              <a:t>einer</a:t>
            </a:r>
            <a:r>
              <a:rPr lang="cs-CZ" sz="3200" dirty="0" smtClean="0"/>
              <a:t> </a:t>
            </a:r>
            <a:r>
              <a:rPr lang="cs-CZ" sz="3200" dirty="0" err="1" smtClean="0"/>
              <a:t>Bergwiese</a:t>
            </a:r>
            <a:r>
              <a:rPr lang="cs-CZ" sz="3200" dirty="0" smtClean="0"/>
              <a:t> </a:t>
            </a:r>
            <a:r>
              <a:rPr lang="cs-CZ" sz="3200" dirty="0" err="1" smtClean="0"/>
              <a:t>oberhalb</a:t>
            </a:r>
            <a:r>
              <a:rPr lang="cs-CZ" sz="3200" dirty="0" smtClean="0"/>
              <a:t> des </a:t>
            </a:r>
            <a:r>
              <a:rPr lang="cs-CZ" sz="3200" dirty="0" err="1" smtClean="0"/>
              <a:t>Vierwaldstätter</a:t>
            </a:r>
            <a:r>
              <a:rPr lang="cs-CZ" sz="3200" dirty="0" smtClean="0"/>
              <a:t> </a:t>
            </a:r>
            <a:r>
              <a:rPr lang="cs-CZ" sz="3200" dirty="0" err="1" smtClean="0"/>
              <a:t>Sees</a:t>
            </a:r>
            <a:r>
              <a:rPr lang="de-DE" sz="3200" dirty="0" smtClean="0"/>
              <a:t>. </a:t>
            </a:r>
            <a:endParaRPr lang="cs-CZ" sz="32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59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286000"/>
            <a:ext cx="51911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467544" y="4149080"/>
            <a:ext cx="8280920" cy="1218258"/>
          </a:xfrm>
        </p:spPr>
        <p:txBody>
          <a:bodyPr>
            <a:noAutofit/>
          </a:bodyPr>
          <a:lstStyle/>
          <a:p>
            <a:r>
              <a:rPr lang="cs-CZ" sz="4000" b="0" dirty="0" smtClean="0"/>
              <a:t>  </a:t>
            </a:r>
            <a:r>
              <a:rPr lang="cs-CZ" sz="4000" b="0" dirty="0" err="1" smtClean="0"/>
              <a:t>Kennen</a:t>
            </a:r>
            <a:r>
              <a:rPr lang="cs-CZ" sz="4000" b="0" dirty="0" smtClean="0"/>
              <a:t> </a:t>
            </a:r>
            <a:r>
              <a:rPr lang="cs-CZ" sz="4000" b="0" dirty="0" err="1" smtClean="0"/>
              <a:t>Sie</a:t>
            </a:r>
            <a:r>
              <a:rPr lang="cs-CZ" sz="4000" b="0" dirty="0" smtClean="0"/>
              <a:t> </a:t>
            </a:r>
            <a:r>
              <a:rPr lang="cs-CZ" sz="4000" b="0" dirty="0" err="1" smtClean="0"/>
              <a:t>die</a:t>
            </a:r>
            <a:r>
              <a:rPr lang="cs-CZ" sz="4000" b="0" dirty="0" smtClean="0"/>
              <a:t> </a:t>
            </a:r>
            <a:r>
              <a:rPr lang="cs-CZ" sz="4000" b="0" dirty="0" err="1" smtClean="0"/>
              <a:t>Geschichte</a:t>
            </a:r>
            <a:r>
              <a:rPr lang="cs-CZ" sz="4000" b="0" dirty="0" smtClean="0"/>
              <a:t> </a:t>
            </a:r>
            <a:r>
              <a:rPr lang="cs-CZ" sz="4000" b="0" dirty="0" err="1" smtClean="0"/>
              <a:t>über</a:t>
            </a:r>
            <a:r>
              <a:rPr lang="cs-CZ" sz="4000" b="0" dirty="0" smtClean="0"/>
              <a:t> Wilhelm </a:t>
            </a:r>
            <a:r>
              <a:rPr lang="cs-CZ" sz="4000" b="0" dirty="0" err="1" smtClean="0"/>
              <a:t>Tell</a:t>
            </a:r>
            <a:r>
              <a:rPr lang="cs-CZ" sz="4000" b="0" dirty="0" smtClean="0"/>
              <a:t>?</a:t>
            </a:r>
            <a:endParaRPr lang="cs-CZ" sz="4000" b="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9144000" cy="797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	                        </a:t>
            </a:r>
            <a:r>
              <a:rPr lang="cs-CZ" sz="4000" dirty="0" err="1" smtClean="0"/>
              <a:t>Erzählen</a:t>
            </a:r>
            <a:r>
              <a:rPr lang="cs-CZ" sz="4000" dirty="0" smtClean="0"/>
              <a:t> </a:t>
            </a:r>
            <a:r>
              <a:rPr lang="cs-CZ" sz="4000" dirty="0" err="1" smtClean="0"/>
              <a:t>Sie</a:t>
            </a:r>
            <a:r>
              <a:rPr lang="cs-CZ" sz="4000" dirty="0" smtClean="0"/>
              <a:t>!</a:t>
            </a:r>
            <a:endParaRPr lang="cs-CZ" sz="4000" dirty="0"/>
          </a:p>
        </p:txBody>
      </p:sp>
      <p:pic>
        <p:nvPicPr>
          <p:cNvPr id="4099" name="Picture 3" descr="C:\Documents and Settings\ucitel\Local Settings\Temporary Internet Files\Content.IE5\G84FRS71\MC9004153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11" y="764704"/>
            <a:ext cx="4599160" cy="26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/>
              <a:t>15.und 16. </a:t>
            </a:r>
            <a:r>
              <a:rPr lang="cs-CZ" sz="4000" b="1" u="sng" dirty="0" err="1" smtClean="0"/>
              <a:t>Jahrhundert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Versuchen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nach </a:t>
            </a:r>
            <a:r>
              <a:rPr lang="cs-CZ" dirty="0" err="1" smtClean="0"/>
              <a:t>folgenden</a:t>
            </a:r>
            <a:r>
              <a:rPr lang="cs-CZ" dirty="0" smtClean="0"/>
              <a:t> </a:t>
            </a:r>
            <a:r>
              <a:rPr lang="cs-CZ" dirty="0" err="1" smtClean="0"/>
              <a:t>Punkten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/>
              <a:t>paar</a:t>
            </a:r>
            <a:r>
              <a:rPr lang="cs-CZ" dirty="0"/>
              <a:t> </a:t>
            </a:r>
            <a:r>
              <a:rPr lang="cs-CZ" dirty="0" err="1"/>
              <a:t>Sätze</a:t>
            </a:r>
            <a:r>
              <a:rPr lang="cs-CZ" dirty="0"/>
              <a:t>  </a:t>
            </a:r>
            <a:r>
              <a:rPr lang="cs-CZ" dirty="0" err="1" smtClean="0"/>
              <a:t>über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Reformation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sagen</a:t>
            </a:r>
            <a:r>
              <a:rPr lang="de-DE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cs-CZ" dirty="0" smtClean="0"/>
          </a:p>
          <a:p>
            <a:r>
              <a:rPr lang="cs-CZ" dirty="0" smtClean="0"/>
              <a:t>1519 - Ulrich </a:t>
            </a:r>
            <a:r>
              <a:rPr lang="cs-CZ" dirty="0" err="1" smtClean="0"/>
              <a:t>Zwingli</a:t>
            </a:r>
            <a:r>
              <a:rPr lang="cs-CZ" dirty="0" smtClean="0"/>
              <a:t> – in </a:t>
            </a:r>
            <a:r>
              <a:rPr lang="cs-CZ" dirty="0" err="1" smtClean="0"/>
              <a:t>Zürich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Reformation</a:t>
            </a:r>
            <a:r>
              <a:rPr lang="cs-CZ" dirty="0" smtClean="0"/>
              <a:t> </a:t>
            </a:r>
            <a:r>
              <a:rPr lang="cs-CZ" dirty="0" err="1" smtClean="0"/>
              <a:t>einführen</a:t>
            </a:r>
            <a:endParaRPr lang="cs-CZ" dirty="0" smtClean="0"/>
          </a:p>
          <a:p>
            <a:r>
              <a:rPr lang="cs-CZ" dirty="0" smtClean="0"/>
              <a:t>1541 – Johannes </a:t>
            </a:r>
            <a:r>
              <a:rPr lang="cs-CZ" dirty="0" err="1" smtClean="0"/>
              <a:t>Calvin</a:t>
            </a:r>
            <a:r>
              <a:rPr lang="cs-CZ" dirty="0" smtClean="0"/>
              <a:t> – in </a:t>
            </a:r>
            <a:r>
              <a:rPr lang="cs-CZ" dirty="0" err="1" smtClean="0"/>
              <a:t>Genf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Reformation</a:t>
            </a:r>
            <a:r>
              <a:rPr lang="cs-CZ" dirty="0" smtClean="0"/>
              <a:t> </a:t>
            </a:r>
            <a:r>
              <a:rPr lang="cs-CZ" dirty="0" err="1" smtClean="0"/>
              <a:t>durchsetzen</a:t>
            </a:r>
            <a:endParaRPr lang="cs-CZ" dirty="0" smtClean="0"/>
          </a:p>
          <a:p>
            <a:r>
              <a:rPr lang="cs-CZ" dirty="0" err="1" smtClean="0"/>
              <a:t>Religiöse</a:t>
            </a:r>
            <a:r>
              <a:rPr lang="cs-CZ" dirty="0" smtClean="0"/>
              <a:t> </a:t>
            </a:r>
            <a:r>
              <a:rPr lang="cs-CZ" dirty="0" err="1" smtClean="0"/>
              <a:t>Ziele</a:t>
            </a:r>
            <a:r>
              <a:rPr lang="cs-CZ" dirty="0" smtClean="0"/>
              <a:t> </a:t>
            </a:r>
            <a:r>
              <a:rPr lang="cs-CZ" dirty="0" err="1" smtClean="0"/>
              <a:t>verfolgen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9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u="sng" dirty="0" err="1" smtClean="0"/>
              <a:t>Ergänzen</a:t>
            </a:r>
            <a:r>
              <a:rPr lang="cs-CZ" sz="4000" b="1" u="sng" dirty="0" smtClean="0"/>
              <a:t> </a:t>
            </a:r>
            <a:r>
              <a:rPr lang="cs-CZ" sz="4000" b="1" u="sng" dirty="0" err="1" smtClean="0"/>
              <a:t>Sie</a:t>
            </a:r>
            <a:r>
              <a:rPr lang="cs-CZ" sz="4000" b="1" u="sng" dirty="0" smtClean="0"/>
              <a:t>!</a:t>
            </a:r>
            <a:br>
              <a:rPr lang="cs-CZ" sz="4000" b="1" u="sng" dirty="0" smtClean="0"/>
            </a:br>
            <a:r>
              <a:rPr lang="cs-CZ" sz="4000" dirty="0" smtClean="0"/>
              <a:t>III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r>
              <a:rPr lang="de-DE" sz="12800" dirty="0" smtClean="0"/>
              <a:t>1648 </a:t>
            </a:r>
            <a:r>
              <a:rPr lang="de-DE" sz="12800" dirty="0"/>
              <a:t>erreichten die Schweizer </a:t>
            </a:r>
            <a:r>
              <a:rPr lang="de-DE" sz="12800" dirty="0" smtClean="0"/>
              <a:t>Kantone </a:t>
            </a:r>
            <a:r>
              <a:rPr lang="de-DE" sz="12800" dirty="0"/>
              <a:t>im Westfälischen Frieden die Anerkennung ihrer Ausgliederung aus dem Heiligen </a:t>
            </a:r>
            <a:r>
              <a:rPr lang="de-DE" sz="12800" dirty="0" smtClean="0"/>
              <a:t>Römischen</a:t>
            </a:r>
            <a:r>
              <a:rPr lang="cs-CZ" sz="12800" dirty="0" smtClean="0"/>
              <a:t>…………. . </a:t>
            </a:r>
          </a:p>
          <a:p>
            <a:r>
              <a:rPr lang="de-DE" sz="12800" dirty="0" smtClean="0"/>
              <a:t>Der </a:t>
            </a:r>
            <a:r>
              <a:rPr lang="de-DE" sz="12800" dirty="0"/>
              <a:t>freie </a:t>
            </a:r>
            <a:r>
              <a:rPr lang="de-DE" sz="12800" dirty="0" smtClean="0"/>
              <a:t>souveräne </a:t>
            </a:r>
            <a:r>
              <a:rPr lang="de-DE" sz="12800" dirty="0"/>
              <a:t>Bund  der </a:t>
            </a:r>
            <a:r>
              <a:rPr lang="de-DE" sz="12800" dirty="0" smtClean="0"/>
              <a:t>Kantone wurde </a:t>
            </a:r>
            <a:endParaRPr lang="cs-CZ" sz="12800" dirty="0" smtClean="0"/>
          </a:p>
          <a:p>
            <a:endParaRPr lang="cs-CZ" sz="12800" dirty="0"/>
          </a:p>
          <a:p>
            <a:endParaRPr lang="cs-CZ" sz="12800" dirty="0" smtClean="0"/>
          </a:p>
          <a:p>
            <a:endParaRPr lang="cs-CZ" sz="12800" dirty="0"/>
          </a:p>
          <a:p>
            <a:endParaRPr lang="cs-CZ" sz="12800" dirty="0" smtClean="0"/>
          </a:p>
          <a:p>
            <a:pPr marL="0" indent="0">
              <a:buNone/>
            </a:pPr>
            <a:r>
              <a:rPr lang="cs-CZ" sz="12800" dirty="0" smtClean="0"/>
              <a:t>  von den </a:t>
            </a:r>
            <a:r>
              <a:rPr lang="cs-CZ" sz="12800" dirty="0" err="1" smtClean="0"/>
              <a:t>Franzosen</a:t>
            </a:r>
            <a:r>
              <a:rPr lang="cs-CZ" sz="12800" dirty="0" smtClean="0"/>
              <a:t> </a:t>
            </a:r>
            <a:r>
              <a:rPr lang="cs-CZ" sz="12800" dirty="0" err="1" smtClean="0"/>
              <a:t>mit</a:t>
            </a:r>
            <a:r>
              <a:rPr lang="cs-CZ" sz="12800" dirty="0" smtClean="0"/>
              <a:t> </a:t>
            </a:r>
          </a:p>
          <a:p>
            <a:pPr marL="0" indent="0">
              <a:buNone/>
            </a:pPr>
            <a:r>
              <a:rPr lang="cs-CZ" sz="12800" dirty="0"/>
              <a:t> </a:t>
            </a:r>
            <a:r>
              <a:rPr lang="cs-CZ" sz="12800" dirty="0" smtClean="0"/>
              <a:t> </a:t>
            </a:r>
            <a:r>
              <a:rPr lang="cs-CZ" sz="12800" dirty="0" err="1" smtClean="0"/>
              <a:t>Gewalt</a:t>
            </a:r>
            <a:r>
              <a:rPr lang="cs-CZ" sz="12800" dirty="0" smtClean="0"/>
              <a:t> </a:t>
            </a:r>
            <a:r>
              <a:rPr lang="cs-CZ" sz="12800" dirty="0" err="1" smtClean="0"/>
              <a:t>vereinigt</a:t>
            </a:r>
            <a:r>
              <a:rPr lang="cs-CZ" sz="12800" dirty="0" smtClean="0"/>
              <a:t>. Es  </a:t>
            </a:r>
          </a:p>
          <a:p>
            <a:pPr marL="0" indent="0">
              <a:buNone/>
            </a:pPr>
            <a:r>
              <a:rPr lang="cs-CZ" sz="12800" dirty="0" smtClean="0"/>
              <a:t>   ………….(1798) </a:t>
            </a:r>
            <a:r>
              <a:rPr lang="cs-CZ" sz="12800" dirty="0" err="1" smtClean="0"/>
              <a:t>die</a:t>
            </a:r>
            <a:r>
              <a:rPr lang="cs-CZ" sz="12800" dirty="0" smtClean="0"/>
              <a:t> </a:t>
            </a:r>
          </a:p>
          <a:p>
            <a:pPr marL="0" indent="0">
              <a:buNone/>
            </a:pPr>
            <a:r>
              <a:rPr lang="cs-CZ" sz="12800" dirty="0"/>
              <a:t> </a:t>
            </a:r>
            <a:r>
              <a:rPr lang="cs-CZ" sz="12800" dirty="0" smtClean="0"/>
              <a:t>  </a:t>
            </a:r>
            <a:r>
              <a:rPr lang="cs-CZ" sz="12800" dirty="0" err="1" smtClean="0"/>
              <a:t>Helvetische</a:t>
            </a:r>
            <a:r>
              <a:rPr lang="cs-CZ" sz="12800" dirty="0" smtClean="0"/>
              <a:t> Republik.</a:t>
            </a:r>
          </a:p>
          <a:p>
            <a:r>
              <a:rPr lang="cs-CZ" sz="12800" dirty="0" smtClean="0"/>
              <a:t>1815 ……….der </a:t>
            </a:r>
            <a:r>
              <a:rPr lang="cs-CZ" sz="12800" dirty="0" err="1" smtClean="0"/>
              <a:t>Wiener</a:t>
            </a:r>
            <a:r>
              <a:rPr lang="cs-CZ" sz="12800" dirty="0" smtClean="0"/>
              <a:t> </a:t>
            </a:r>
            <a:r>
              <a:rPr lang="cs-CZ" sz="12800" dirty="0" err="1" smtClean="0"/>
              <a:t>Kongress</a:t>
            </a:r>
            <a:r>
              <a:rPr lang="cs-CZ" sz="12800" dirty="0" smtClean="0"/>
              <a:t> </a:t>
            </a:r>
            <a:r>
              <a:rPr lang="cs-CZ" sz="12800" dirty="0" err="1" smtClean="0"/>
              <a:t>die</a:t>
            </a:r>
            <a:r>
              <a:rPr lang="cs-CZ" sz="12800" dirty="0" smtClean="0"/>
              <a:t> </a:t>
            </a:r>
            <a:r>
              <a:rPr lang="cs-CZ" sz="12800" dirty="0" err="1" smtClean="0"/>
              <a:t>Schweiz</a:t>
            </a:r>
            <a:r>
              <a:rPr lang="cs-CZ" sz="12800" dirty="0" smtClean="0"/>
              <a:t> </a:t>
            </a:r>
            <a:r>
              <a:rPr lang="cs-CZ" sz="12800" dirty="0" err="1" smtClean="0"/>
              <a:t>für</a:t>
            </a:r>
            <a:r>
              <a:rPr lang="cs-CZ" sz="12800" dirty="0" smtClean="0"/>
              <a:t> „</a:t>
            </a:r>
            <a:r>
              <a:rPr lang="cs-CZ" sz="12800" dirty="0" err="1" smtClean="0"/>
              <a:t>immerwährend</a:t>
            </a:r>
            <a:r>
              <a:rPr lang="cs-CZ" sz="12800" dirty="0" smtClean="0"/>
              <a:t> </a:t>
            </a:r>
            <a:r>
              <a:rPr lang="cs-CZ" sz="12800" dirty="0" err="1" smtClean="0"/>
              <a:t>neutral</a:t>
            </a:r>
            <a:r>
              <a:rPr lang="cs-CZ" sz="12800" dirty="0" smtClean="0"/>
              <a:t>“.</a:t>
            </a:r>
          </a:p>
          <a:p>
            <a:endParaRPr lang="cs-CZ" sz="67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4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562</Words>
  <Application>Microsoft Office PowerPoint</Application>
  <PresentationFormat>Předvádění na obrazovce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Die Schweiz - Geschichte</vt:lpstr>
      <vt:lpstr>Um 1200</vt:lpstr>
      <vt:lpstr>Ergänzen Sie!  </vt:lpstr>
      <vt:lpstr>Titelseite des Buches Topographie Helvetiae</vt:lpstr>
      <vt:lpstr>Ergänzen Sie! II</vt:lpstr>
      <vt:lpstr> Eine Urkunde, der sogenannte Bundesbrief, ist datiert anfangs August 1291. Der Legende nach geschah die Beschwörung dieses Bundes auf dem Rütli, einer Bergwiese oberhalb des Vierwaldstätter Sees. </vt:lpstr>
      <vt:lpstr>  Kennen Sie die Geschichte über Wilhelm Tell?</vt:lpstr>
      <vt:lpstr>15.und 16. Jahrhundert</vt:lpstr>
      <vt:lpstr>Ergänzen Sie! III</vt:lpstr>
      <vt:lpstr>Bannerträger mit der Trikolore der Helvetischen Republik</vt:lpstr>
      <vt:lpstr>Fassen Sie die Geschichte der Schweiz zusammen!</vt:lpstr>
      <vt:lpstr>Lösung</vt:lpstr>
      <vt:lpstr>Použitá literatura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LENOVO USER</cp:lastModifiedBy>
  <cp:revision>76</cp:revision>
  <dcterms:created xsi:type="dcterms:W3CDTF">2012-06-18T15:15:37Z</dcterms:created>
  <dcterms:modified xsi:type="dcterms:W3CDTF">2013-03-13T16:31:40Z</dcterms:modified>
</cp:coreProperties>
</file>