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133" d="100"/>
          <a:sy n="133" d="100"/>
        </p:scale>
        <p:origin x="-72" y="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20.12.2013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20.12.2013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20.12.2013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20.12.2013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20.12.2013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20.12.2013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20.12.2013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20.12.2013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20.12.2013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20.12.2013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20.12.2013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20.12.2013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Die </a:t>
            </a:r>
            <a:r>
              <a:rPr lang="cs-CZ" sz="3600" b="1" dirty="0" err="1" smtClean="0"/>
              <a:t>Schweiz</a:t>
            </a:r>
            <a:r>
              <a:rPr lang="cs-CZ" sz="3600" b="1" dirty="0" smtClean="0"/>
              <a:t> - Bern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16788870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Německý jazyk – reálie německy mluvících zemí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8. </a:t>
                      </a:r>
                      <a:r>
                        <a:rPr lang="cs-CZ" smtClean="0"/>
                        <a:t>6. </a:t>
                      </a:r>
                      <a:r>
                        <a:rPr lang="cs-CZ" dirty="0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Hlavní město Švýcarska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Seminář NEJ, reálie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Kolajová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VY_22_INOVACE_O4_NKOL05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Zdroje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Bern. Die </a:t>
            </a:r>
            <a:r>
              <a:rPr lang="cs-CZ" dirty="0" err="1" smtClean="0"/>
              <a:t>schweizerische</a:t>
            </a:r>
            <a:r>
              <a:rPr lang="cs-CZ" dirty="0" smtClean="0"/>
              <a:t> </a:t>
            </a:r>
            <a:r>
              <a:rPr lang="cs-CZ" dirty="0" err="1" smtClean="0"/>
              <a:t>Bundesstadt</a:t>
            </a:r>
            <a:r>
              <a:rPr lang="cs-CZ" dirty="0" smtClean="0"/>
              <a:t>. (informační leták - </a:t>
            </a:r>
            <a:r>
              <a:rPr lang="cs-CZ" dirty="0" err="1" smtClean="0"/>
              <a:t>Offizielle</a:t>
            </a:r>
            <a:r>
              <a:rPr lang="cs-CZ" dirty="0" smtClean="0"/>
              <a:t> </a:t>
            </a:r>
            <a:r>
              <a:rPr lang="cs-CZ" dirty="0" err="1" smtClean="0"/>
              <a:t>Verkehrs</a:t>
            </a:r>
            <a:r>
              <a:rPr lang="cs-CZ" dirty="0" smtClean="0"/>
              <a:t>-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Kongressbüro</a:t>
            </a:r>
            <a:r>
              <a:rPr lang="cs-CZ" dirty="0" smtClean="0"/>
              <a:t> Bern, </a:t>
            </a:r>
            <a:r>
              <a:rPr lang="cs-CZ" dirty="0" err="1" smtClean="0"/>
              <a:t>im</a:t>
            </a:r>
            <a:r>
              <a:rPr lang="cs-CZ" dirty="0" smtClean="0"/>
              <a:t> </a:t>
            </a:r>
            <a:r>
              <a:rPr lang="cs-CZ" dirty="0" err="1" smtClean="0"/>
              <a:t>Bahnhof</a:t>
            </a:r>
            <a:r>
              <a:rPr lang="cs-CZ" dirty="0" smtClean="0"/>
              <a:t>, CH-3001 Bern, </a:t>
            </a:r>
            <a:r>
              <a:rPr lang="cs-CZ" dirty="0" err="1" smtClean="0"/>
              <a:t>printed</a:t>
            </a:r>
            <a:r>
              <a:rPr lang="cs-CZ" dirty="0" smtClean="0"/>
              <a:t> in </a:t>
            </a:r>
            <a:r>
              <a:rPr lang="cs-CZ" dirty="0" err="1" smtClean="0"/>
              <a:t>Switzerland</a:t>
            </a:r>
            <a:r>
              <a:rPr lang="cs-CZ" smtClean="0"/>
              <a:t> 62/94)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19257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BERN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err="1" smtClean="0"/>
              <a:t>Lesen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den </a:t>
            </a:r>
            <a:r>
              <a:rPr lang="cs-CZ" dirty="0" err="1" smtClean="0"/>
              <a:t>folgenden</a:t>
            </a:r>
            <a:r>
              <a:rPr lang="cs-CZ" dirty="0" smtClean="0"/>
              <a:t> Text.</a:t>
            </a:r>
          </a:p>
          <a:p>
            <a:endParaRPr lang="cs-CZ" dirty="0" smtClean="0"/>
          </a:p>
          <a:p>
            <a:r>
              <a:rPr lang="cs-CZ" dirty="0" err="1" smtClean="0"/>
              <a:t>Ergänzen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die</a:t>
            </a:r>
            <a:r>
              <a:rPr lang="cs-CZ" dirty="0" smtClean="0"/>
              <a:t> </a:t>
            </a:r>
            <a:r>
              <a:rPr lang="cs-CZ" dirty="0" err="1" smtClean="0"/>
              <a:t>fehlenden</a:t>
            </a:r>
            <a:r>
              <a:rPr lang="cs-CZ" dirty="0" smtClean="0"/>
              <a:t> </a:t>
            </a:r>
            <a:r>
              <a:rPr lang="cs-CZ" dirty="0" err="1" smtClean="0"/>
              <a:t>Wörter</a:t>
            </a:r>
            <a:r>
              <a:rPr lang="cs-CZ" dirty="0" smtClean="0"/>
              <a:t>!</a:t>
            </a:r>
          </a:p>
          <a:p>
            <a:endParaRPr lang="cs-CZ" dirty="0"/>
          </a:p>
          <a:p>
            <a:r>
              <a:rPr lang="cs-CZ" dirty="0" smtClean="0"/>
              <a:t>Machen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dann</a:t>
            </a:r>
            <a:r>
              <a:rPr lang="cs-CZ" dirty="0" smtClean="0"/>
              <a:t> </a:t>
            </a:r>
            <a:r>
              <a:rPr lang="cs-CZ" dirty="0" err="1" smtClean="0"/>
              <a:t>eine</a:t>
            </a:r>
            <a:r>
              <a:rPr lang="cs-CZ" dirty="0" smtClean="0"/>
              <a:t> </a:t>
            </a:r>
            <a:r>
              <a:rPr lang="cs-CZ" dirty="0" err="1" smtClean="0"/>
              <a:t>Zusammenfassung</a:t>
            </a:r>
            <a:r>
              <a:rPr lang="cs-CZ" dirty="0" smtClean="0"/>
              <a:t>!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Die </a:t>
            </a:r>
            <a:r>
              <a:rPr lang="cs-CZ" sz="4000" b="1" dirty="0" err="1" smtClean="0"/>
              <a:t>Bundesstadt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u="sng" dirty="0" err="1" smtClean="0"/>
              <a:t>Ergänzen</a:t>
            </a:r>
            <a:r>
              <a:rPr lang="cs-CZ" u="sng" dirty="0" smtClean="0"/>
              <a:t> </a:t>
            </a:r>
            <a:r>
              <a:rPr lang="cs-CZ" u="sng" dirty="0" err="1" smtClean="0"/>
              <a:t>Sie</a:t>
            </a:r>
            <a:r>
              <a:rPr lang="cs-CZ" u="sng" dirty="0" smtClean="0"/>
              <a:t> </a:t>
            </a:r>
            <a:r>
              <a:rPr lang="cs-CZ" u="sng" dirty="0" err="1" smtClean="0"/>
              <a:t>die</a:t>
            </a:r>
            <a:r>
              <a:rPr lang="cs-CZ" u="sng" dirty="0" smtClean="0"/>
              <a:t> </a:t>
            </a:r>
            <a:r>
              <a:rPr lang="cs-CZ" u="sng" dirty="0" err="1" smtClean="0"/>
              <a:t>fehlenden</a:t>
            </a:r>
            <a:r>
              <a:rPr lang="cs-CZ" u="sng" dirty="0" smtClean="0"/>
              <a:t> </a:t>
            </a:r>
            <a:r>
              <a:rPr lang="cs-CZ" u="sng" dirty="0" err="1" smtClean="0"/>
              <a:t>Wörter</a:t>
            </a:r>
            <a:r>
              <a:rPr lang="cs-CZ" u="sng" dirty="0" smtClean="0"/>
              <a:t>!</a:t>
            </a:r>
          </a:p>
          <a:p>
            <a:pPr marL="0" indent="0">
              <a:buNone/>
            </a:pPr>
            <a:endParaRPr lang="cs-CZ" u="sng" dirty="0" smtClean="0"/>
          </a:p>
          <a:p>
            <a:pPr marL="0" indent="0" algn="just">
              <a:buNone/>
            </a:pPr>
            <a:r>
              <a:rPr lang="cs-CZ" dirty="0" smtClean="0"/>
              <a:t>Bern </a:t>
            </a:r>
            <a:r>
              <a:rPr lang="cs-CZ" dirty="0" err="1" smtClean="0"/>
              <a:t>ist</a:t>
            </a:r>
            <a:r>
              <a:rPr lang="cs-CZ" dirty="0" smtClean="0"/>
              <a:t> </a:t>
            </a:r>
            <a:r>
              <a:rPr lang="cs-CZ" dirty="0" err="1" smtClean="0"/>
              <a:t>das</a:t>
            </a:r>
            <a:r>
              <a:rPr lang="cs-CZ" dirty="0" smtClean="0"/>
              <a:t> Herz (1)…….. </a:t>
            </a:r>
            <a:r>
              <a:rPr lang="cs-CZ" dirty="0" err="1" smtClean="0"/>
              <a:t>Schweiz</a:t>
            </a:r>
            <a:r>
              <a:rPr lang="cs-CZ" dirty="0" smtClean="0"/>
              <a:t>. </a:t>
            </a:r>
            <a:r>
              <a:rPr lang="cs-CZ" dirty="0" err="1" smtClean="0"/>
              <a:t>Nicht</a:t>
            </a:r>
            <a:r>
              <a:rPr lang="cs-CZ" dirty="0" smtClean="0"/>
              <a:t> </a:t>
            </a:r>
            <a:r>
              <a:rPr lang="cs-CZ" dirty="0" err="1" smtClean="0"/>
              <a:t>nur</a:t>
            </a:r>
            <a:r>
              <a:rPr lang="cs-CZ" dirty="0" smtClean="0"/>
              <a:t> </a:t>
            </a:r>
            <a:r>
              <a:rPr lang="cs-CZ" dirty="0" err="1" smtClean="0"/>
              <a:t>als</a:t>
            </a:r>
            <a:r>
              <a:rPr lang="cs-CZ" dirty="0" smtClean="0"/>
              <a:t> </a:t>
            </a:r>
            <a:r>
              <a:rPr lang="cs-CZ" dirty="0" err="1" smtClean="0"/>
              <a:t>politische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diplomatische</a:t>
            </a:r>
            <a:r>
              <a:rPr lang="cs-CZ" smtClean="0"/>
              <a:t> (2)M…........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nicht</a:t>
            </a:r>
            <a:r>
              <a:rPr lang="cs-CZ" dirty="0" smtClean="0"/>
              <a:t> </a:t>
            </a:r>
            <a:r>
              <a:rPr lang="cs-CZ" dirty="0" err="1" smtClean="0"/>
              <a:t>nur</a:t>
            </a:r>
            <a:r>
              <a:rPr lang="cs-CZ" dirty="0" smtClean="0"/>
              <a:t> </a:t>
            </a:r>
            <a:r>
              <a:rPr lang="cs-CZ" dirty="0" err="1" smtClean="0"/>
              <a:t>seiner</a:t>
            </a:r>
            <a:r>
              <a:rPr lang="cs-CZ" dirty="0" smtClean="0"/>
              <a:t> </a:t>
            </a:r>
            <a:r>
              <a:rPr lang="cs-CZ" dirty="0" err="1" smtClean="0"/>
              <a:t>zentralen</a:t>
            </a:r>
            <a:r>
              <a:rPr lang="cs-CZ" dirty="0"/>
              <a:t> </a:t>
            </a:r>
            <a:r>
              <a:rPr lang="cs-CZ" dirty="0" err="1" smtClean="0"/>
              <a:t>Lage</a:t>
            </a:r>
            <a:r>
              <a:rPr lang="cs-CZ" dirty="0" smtClean="0"/>
              <a:t> </a:t>
            </a:r>
            <a:r>
              <a:rPr lang="cs-CZ" dirty="0" err="1" smtClean="0"/>
              <a:t>wegen</a:t>
            </a:r>
            <a:r>
              <a:rPr lang="cs-CZ" dirty="0" smtClean="0"/>
              <a:t>. </a:t>
            </a:r>
          </a:p>
          <a:p>
            <a:pPr marL="0" indent="0">
              <a:buNone/>
            </a:pPr>
            <a:r>
              <a:rPr lang="cs-CZ" dirty="0" err="1" smtClean="0"/>
              <a:t>Hier</a:t>
            </a:r>
            <a:r>
              <a:rPr lang="cs-CZ" dirty="0" smtClean="0"/>
              <a:t> </a:t>
            </a:r>
            <a:r>
              <a:rPr lang="cs-CZ" dirty="0" err="1" smtClean="0"/>
              <a:t>freuten</a:t>
            </a:r>
            <a:r>
              <a:rPr lang="cs-CZ" dirty="0" smtClean="0"/>
              <a:t> (3)…….. Goethe </a:t>
            </a:r>
            <a:r>
              <a:rPr lang="cs-CZ" dirty="0" err="1" smtClean="0"/>
              <a:t>und</a:t>
            </a:r>
            <a:r>
              <a:rPr lang="cs-CZ" dirty="0" smtClean="0"/>
              <a:t> Casanova, </a:t>
            </a:r>
            <a:r>
              <a:rPr lang="cs-CZ" dirty="0" err="1" smtClean="0"/>
              <a:t>hier</a:t>
            </a:r>
            <a:r>
              <a:rPr lang="cs-CZ" dirty="0" smtClean="0"/>
              <a:t> (4)…….. </a:t>
            </a:r>
            <a:r>
              <a:rPr lang="cs-CZ" dirty="0" err="1" smtClean="0"/>
              <a:t>Toblerone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Ovomaltine</a:t>
            </a:r>
            <a:r>
              <a:rPr lang="cs-CZ" dirty="0" smtClean="0"/>
              <a:t> </a:t>
            </a:r>
            <a:r>
              <a:rPr lang="cs-CZ" dirty="0" err="1" smtClean="0"/>
              <a:t>geboren</a:t>
            </a:r>
            <a:r>
              <a:rPr lang="cs-CZ" dirty="0" smtClean="0"/>
              <a:t>. </a:t>
            </a:r>
            <a:r>
              <a:rPr lang="cs-CZ" dirty="0" err="1" smtClean="0"/>
              <a:t>Und</a:t>
            </a:r>
            <a:r>
              <a:rPr lang="cs-CZ" dirty="0" smtClean="0"/>
              <a:t> der (5)……..</a:t>
            </a:r>
            <a:r>
              <a:rPr lang="cs-CZ" dirty="0" err="1" smtClean="0"/>
              <a:t>Käse</a:t>
            </a:r>
            <a:r>
              <a:rPr lang="cs-CZ" dirty="0" smtClean="0"/>
              <a:t> </a:t>
            </a:r>
            <a:r>
              <a:rPr lang="cs-CZ" dirty="0" err="1" smtClean="0"/>
              <a:t>begann</a:t>
            </a:r>
            <a:r>
              <a:rPr lang="cs-CZ" dirty="0" smtClean="0"/>
              <a:t> von </a:t>
            </a:r>
            <a:r>
              <a:rPr lang="cs-CZ" dirty="0" err="1" smtClean="0"/>
              <a:t>dieser</a:t>
            </a:r>
            <a:r>
              <a:rPr lang="cs-CZ" dirty="0" smtClean="0"/>
              <a:t> </a:t>
            </a:r>
            <a:r>
              <a:rPr lang="cs-CZ" dirty="0" err="1" smtClean="0"/>
              <a:t>Stadt</a:t>
            </a:r>
            <a:r>
              <a:rPr lang="cs-CZ" dirty="0" smtClean="0"/>
              <a:t> </a:t>
            </a:r>
            <a:r>
              <a:rPr lang="cs-CZ" dirty="0" err="1" smtClean="0"/>
              <a:t>aus</a:t>
            </a:r>
            <a:r>
              <a:rPr lang="cs-CZ" dirty="0" smtClean="0"/>
              <a:t> </a:t>
            </a:r>
            <a:r>
              <a:rPr lang="cs-CZ" dirty="0" err="1" smtClean="0"/>
              <a:t>seine</a:t>
            </a:r>
            <a:r>
              <a:rPr lang="cs-CZ" dirty="0" smtClean="0"/>
              <a:t> </a:t>
            </a:r>
            <a:r>
              <a:rPr lang="cs-CZ" dirty="0" err="1" smtClean="0"/>
              <a:t>Welteroberung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467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Die </a:t>
            </a:r>
            <a:r>
              <a:rPr lang="cs-CZ" sz="4000" b="1" dirty="0" err="1" smtClean="0"/>
              <a:t>Bärenstadt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cs-CZ" u="sng" dirty="0" err="1" smtClean="0">
                <a:solidFill>
                  <a:prstClr val="black"/>
                </a:solidFill>
              </a:rPr>
              <a:t>Ergänzen</a:t>
            </a:r>
            <a:r>
              <a:rPr lang="cs-CZ" u="sng" dirty="0" smtClean="0">
                <a:solidFill>
                  <a:prstClr val="black"/>
                </a:solidFill>
              </a:rPr>
              <a:t> </a:t>
            </a:r>
            <a:r>
              <a:rPr lang="cs-CZ" u="sng" dirty="0" err="1">
                <a:solidFill>
                  <a:prstClr val="black"/>
                </a:solidFill>
              </a:rPr>
              <a:t>Sie</a:t>
            </a:r>
            <a:r>
              <a:rPr lang="cs-CZ" u="sng" dirty="0">
                <a:solidFill>
                  <a:prstClr val="black"/>
                </a:solidFill>
              </a:rPr>
              <a:t> </a:t>
            </a:r>
            <a:r>
              <a:rPr lang="cs-CZ" u="sng" dirty="0" err="1">
                <a:solidFill>
                  <a:prstClr val="black"/>
                </a:solidFill>
              </a:rPr>
              <a:t>die</a:t>
            </a:r>
            <a:r>
              <a:rPr lang="cs-CZ" u="sng" dirty="0">
                <a:solidFill>
                  <a:prstClr val="black"/>
                </a:solidFill>
              </a:rPr>
              <a:t> </a:t>
            </a:r>
            <a:r>
              <a:rPr lang="cs-CZ" u="sng" dirty="0" err="1">
                <a:solidFill>
                  <a:prstClr val="black"/>
                </a:solidFill>
              </a:rPr>
              <a:t>fehlenden</a:t>
            </a:r>
            <a:r>
              <a:rPr lang="cs-CZ" u="sng" dirty="0">
                <a:solidFill>
                  <a:prstClr val="black"/>
                </a:solidFill>
              </a:rPr>
              <a:t> </a:t>
            </a:r>
            <a:r>
              <a:rPr lang="cs-CZ" u="sng" dirty="0" err="1">
                <a:solidFill>
                  <a:prstClr val="black"/>
                </a:solidFill>
              </a:rPr>
              <a:t>Wörter</a:t>
            </a:r>
            <a:r>
              <a:rPr lang="cs-CZ" u="sng" dirty="0">
                <a:solidFill>
                  <a:prstClr val="black"/>
                </a:solidFill>
              </a:rPr>
              <a:t>!</a:t>
            </a:r>
          </a:p>
          <a:p>
            <a:pPr marL="0" indent="0">
              <a:buNone/>
            </a:pPr>
            <a:endParaRPr lang="cs-CZ" u="sng" dirty="0" smtClean="0"/>
          </a:p>
          <a:p>
            <a:pPr marL="0" indent="0" algn="just">
              <a:buNone/>
            </a:pPr>
            <a:r>
              <a:rPr lang="cs-CZ" dirty="0" smtClean="0"/>
              <a:t>Bern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Bär</a:t>
            </a:r>
            <a:r>
              <a:rPr lang="cs-CZ" dirty="0" smtClean="0"/>
              <a:t> (6)…….. </a:t>
            </a:r>
            <a:r>
              <a:rPr lang="cs-CZ" dirty="0" err="1" smtClean="0"/>
              <a:t>untrennbar</a:t>
            </a:r>
            <a:r>
              <a:rPr lang="cs-CZ" dirty="0" smtClean="0"/>
              <a:t> </a:t>
            </a:r>
            <a:r>
              <a:rPr lang="cs-CZ" dirty="0" err="1" smtClean="0"/>
              <a:t>miteinander</a:t>
            </a:r>
            <a:r>
              <a:rPr lang="cs-CZ" dirty="0" smtClean="0"/>
              <a:t> </a:t>
            </a:r>
            <a:r>
              <a:rPr lang="cs-CZ" dirty="0" err="1" smtClean="0"/>
              <a:t>verbunden</a:t>
            </a:r>
            <a:r>
              <a:rPr lang="cs-CZ" dirty="0" smtClean="0"/>
              <a:t>. </a:t>
            </a:r>
            <a:r>
              <a:rPr lang="cs-CZ" dirty="0" err="1" smtClean="0"/>
              <a:t>Ein</a:t>
            </a:r>
            <a:r>
              <a:rPr lang="cs-CZ" dirty="0" smtClean="0"/>
              <a:t> </a:t>
            </a:r>
            <a:r>
              <a:rPr lang="cs-CZ" dirty="0" err="1" smtClean="0"/>
              <a:t>Bär</a:t>
            </a:r>
            <a:r>
              <a:rPr lang="cs-CZ" dirty="0" smtClean="0"/>
              <a:t> soll </a:t>
            </a:r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erste</a:t>
            </a:r>
            <a:r>
              <a:rPr lang="cs-CZ" dirty="0" smtClean="0"/>
              <a:t> </a:t>
            </a:r>
            <a:r>
              <a:rPr lang="cs-CZ" dirty="0" err="1" smtClean="0"/>
              <a:t>Tier</a:t>
            </a:r>
            <a:r>
              <a:rPr lang="cs-CZ" dirty="0" smtClean="0"/>
              <a:t> </a:t>
            </a:r>
            <a:r>
              <a:rPr lang="cs-CZ" dirty="0" err="1" smtClean="0"/>
              <a:t>gewesen</a:t>
            </a:r>
            <a:r>
              <a:rPr lang="cs-CZ" dirty="0" smtClean="0"/>
              <a:t> </a:t>
            </a:r>
            <a:r>
              <a:rPr lang="cs-CZ" dirty="0" err="1" smtClean="0"/>
              <a:t>sein</a:t>
            </a:r>
            <a:r>
              <a:rPr lang="cs-CZ" dirty="0" smtClean="0"/>
              <a:t>, </a:t>
            </a:r>
            <a:r>
              <a:rPr lang="cs-CZ" dirty="0" err="1" smtClean="0"/>
              <a:t>das</a:t>
            </a:r>
            <a:r>
              <a:rPr lang="cs-CZ" dirty="0" smtClean="0"/>
              <a:t> der </a:t>
            </a:r>
            <a:r>
              <a:rPr lang="cs-CZ" dirty="0" err="1" smtClean="0"/>
              <a:t>Gründer</a:t>
            </a:r>
            <a:r>
              <a:rPr lang="cs-CZ" dirty="0" smtClean="0"/>
              <a:t> </a:t>
            </a:r>
            <a:r>
              <a:rPr lang="cs-CZ" dirty="0" err="1" smtClean="0"/>
              <a:t>Berchtold</a:t>
            </a:r>
            <a:r>
              <a:rPr lang="cs-CZ" dirty="0" smtClean="0"/>
              <a:t> von </a:t>
            </a:r>
            <a:r>
              <a:rPr lang="cs-CZ" dirty="0" err="1" smtClean="0"/>
              <a:t>Zähringen</a:t>
            </a:r>
            <a:r>
              <a:rPr lang="cs-CZ" dirty="0" smtClean="0"/>
              <a:t> 1191 </a:t>
            </a:r>
            <a:r>
              <a:rPr lang="cs-CZ" dirty="0" err="1" smtClean="0"/>
              <a:t>erlegte</a:t>
            </a:r>
            <a:r>
              <a:rPr lang="cs-CZ" dirty="0" smtClean="0"/>
              <a:t>. </a:t>
            </a:r>
            <a:r>
              <a:rPr lang="cs-CZ" dirty="0" err="1" smtClean="0"/>
              <a:t>Noch</a:t>
            </a:r>
            <a:r>
              <a:rPr lang="cs-CZ" dirty="0" smtClean="0"/>
              <a:t> </a:t>
            </a:r>
            <a:r>
              <a:rPr lang="cs-CZ" dirty="0" err="1" smtClean="0"/>
              <a:t>erinnern</a:t>
            </a:r>
            <a:r>
              <a:rPr lang="cs-CZ" dirty="0" smtClean="0"/>
              <a:t> der </a:t>
            </a:r>
            <a:r>
              <a:rPr lang="cs-CZ" dirty="0" err="1" smtClean="0"/>
              <a:t>Bärengraben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das</a:t>
            </a:r>
            <a:r>
              <a:rPr lang="cs-CZ" dirty="0" smtClean="0"/>
              <a:t> </a:t>
            </a:r>
            <a:r>
              <a:rPr lang="cs-CZ" dirty="0" err="1" smtClean="0"/>
              <a:t>Berner</a:t>
            </a:r>
            <a:r>
              <a:rPr lang="cs-CZ" dirty="0" smtClean="0"/>
              <a:t> </a:t>
            </a:r>
            <a:r>
              <a:rPr lang="cs-CZ" dirty="0" err="1" smtClean="0"/>
              <a:t>Wappen</a:t>
            </a:r>
            <a:r>
              <a:rPr lang="cs-CZ" dirty="0" smtClean="0"/>
              <a:t> (7)…….. </a:t>
            </a:r>
            <a:r>
              <a:rPr lang="cs-CZ" dirty="0" err="1" smtClean="0"/>
              <a:t>diese</a:t>
            </a:r>
            <a:r>
              <a:rPr lang="cs-CZ" dirty="0" smtClean="0"/>
              <a:t> </a:t>
            </a:r>
            <a:r>
              <a:rPr lang="cs-CZ" dirty="0" err="1" smtClean="0"/>
              <a:t>Sage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5703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Die </a:t>
            </a:r>
            <a:r>
              <a:rPr lang="cs-CZ" sz="4000" b="1" dirty="0" err="1" smtClean="0"/>
              <a:t>Laubenstadt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cs-CZ" u="sng" dirty="0" err="1" smtClean="0">
                <a:solidFill>
                  <a:prstClr val="black"/>
                </a:solidFill>
              </a:rPr>
              <a:t>Ergänzen</a:t>
            </a:r>
            <a:r>
              <a:rPr lang="cs-CZ" u="sng" dirty="0" smtClean="0">
                <a:solidFill>
                  <a:prstClr val="black"/>
                </a:solidFill>
              </a:rPr>
              <a:t> </a:t>
            </a:r>
            <a:r>
              <a:rPr lang="cs-CZ" u="sng" dirty="0" err="1">
                <a:solidFill>
                  <a:prstClr val="black"/>
                </a:solidFill>
              </a:rPr>
              <a:t>Sie</a:t>
            </a:r>
            <a:r>
              <a:rPr lang="cs-CZ" u="sng" dirty="0">
                <a:solidFill>
                  <a:prstClr val="black"/>
                </a:solidFill>
              </a:rPr>
              <a:t> </a:t>
            </a:r>
            <a:r>
              <a:rPr lang="cs-CZ" u="sng" dirty="0" err="1">
                <a:solidFill>
                  <a:prstClr val="black"/>
                </a:solidFill>
              </a:rPr>
              <a:t>die</a:t>
            </a:r>
            <a:r>
              <a:rPr lang="cs-CZ" u="sng" dirty="0">
                <a:solidFill>
                  <a:prstClr val="black"/>
                </a:solidFill>
              </a:rPr>
              <a:t> </a:t>
            </a:r>
            <a:r>
              <a:rPr lang="cs-CZ" u="sng" dirty="0" err="1">
                <a:solidFill>
                  <a:prstClr val="black"/>
                </a:solidFill>
              </a:rPr>
              <a:t>fehlenden</a:t>
            </a:r>
            <a:r>
              <a:rPr lang="cs-CZ" u="sng" dirty="0">
                <a:solidFill>
                  <a:prstClr val="black"/>
                </a:solidFill>
              </a:rPr>
              <a:t> </a:t>
            </a:r>
            <a:r>
              <a:rPr lang="cs-CZ" u="sng" dirty="0" err="1">
                <a:solidFill>
                  <a:prstClr val="black"/>
                </a:solidFill>
              </a:rPr>
              <a:t>Wörter</a:t>
            </a:r>
            <a:r>
              <a:rPr lang="cs-CZ" u="sng" dirty="0" smtClean="0">
                <a:solidFill>
                  <a:prstClr val="black"/>
                </a:solidFill>
              </a:rPr>
              <a:t>!</a:t>
            </a:r>
          </a:p>
          <a:p>
            <a:pPr marL="0" lvl="0" indent="0">
              <a:buNone/>
            </a:pPr>
            <a:endParaRPr lang="cs-CZ" u="sng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cs-CZ" dirty="0" smtClean="0">
                <a:solidFill>
                  <a:prstClr val="black"/>
                </a:solidFill>
              </a:rPr>
              <a:t>Die </a:t>
            </a:r>
            <a:r>
              <a:rPr lang="cs-CZ" dirty="0" err="1" smtClean="0">
                <a:solidFill>
                  <a:prstClr val="black"/>
                </a:solidFill>
              </a:rPr>
              <a:t>Stadt</a:t>
            </a:r>
            <a:r>
              <a:rPr lang="cs-CZ" dirty="0" smtClean="0">
                <a:solidFill>
                  <a:prstClr val="black"/>
                </a:solidFill>
              </a:rPr>
              <a:t> Bern </a:t>
            </a:r>
            <a:r>
              <a:rPr lang="cs-CZ" dirty="0" err="1" smtClean="0">
                <a:solidFill>
                  <a:prstClr val="black"/>
                </a:solidFill>
              </a:rPr>
              <a:t>gehört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zu</a:t>
            </a:r>
            <a:r>
              <a:rPr lang="cs-CZ" dirty="0" smtClean="0">
                <a:solidFill>
                  <a:prstClr val="black"/>
                </a:solidFill>
              </a:rPr>
              <a:t> den </a:t>
            </a:r>
            <a:r>
              <a:rPr lang="cs-CZ" dirty="0" err="1" smtClean="0">
                <a:solidFill>
                  <a:prstClr val="black"/>
                </a:solidFill>
              </a:rPr>
              <a:t>großen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Weltkulturgütern</a:t>
            </a:r>
            <a:r>
              <a:rPr lang="cs-CZ" dirty="0" smtClean="0">
                <a:solidFill>
                  <a:prstClr val="black"/>
                </a:solidFill>
              </a:rPr>
              <a:t> (8)…….. UNESCO. </a:t>
            </a:r>
            <a:r>
              <a:rPr lang="cs-CZ" dirty="0" err="1" smtClean="0">
                <a:solidFill>
                  <a:prstClr val="black"/>
                </a:solidFill>
              </a:rPr>
              <a:t>Ihre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romantischen</a:t>
            </a:r>
            <a:r>
              <a:rPr lang="cs-CZ" dirty="0" smtClean="0">
                <a:solidFill>
                  <a:prstClr val="black"/>
                </a:solidFill>
              </a:rPr>
              <a:t>, </a:t>
            </a:r>
            <a:r>
              <a:rPr lang="cs-CZ" dirty="0" err="1" smtClean="0">
                <a:solidFill>
                  <a:prstClr val="black"/>
                </a:solidFill>
              </a:rPr>
              <a:t>mittelalterlichen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Gassen</a:t>
            </a:r>
            <a:r>
              <a:rPr lang="cs-CZ" dirty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sind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mit</a:t>
            </a:r>
            <a:r>
              <a:rPr lang="cs-CZ" dirty="0" smtClean="0">
                <a:solidFill>
                  <a:prstClr val="black"/>
                </a:solidFill>
              </a:rPr>
              <a:t> 6 </a:t>
            </a:r>
            <a:r>
              <a:rPr lang="cs-CZ" dirty="0" err="1" smtClean="0">
                <a:solidFill>
                  <a:prstClr val="black"/>
                </a:solidFill>
              </a:rPr>
              <a:t>Kilometern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Arkaden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eine</a:t>
            </a:r>
            <a:r>
              <a:rPr lang="cs-CZ" dirty="0" smtClean="0">
                <a:solidFill>
                  <a:prstClr val="black"/>
                </a:solidFill>
              </a:rPr>
              <a:t> (9)…….. </a:t>
            </a:r>
            <a:r>
              <a:rPr lang="cs-CZ" dirty="0" err="1" smtClean="0">
                <a:solidFill>
                  <a:prstClr val="black"/>
                </a:solidFill>
              </a:rPr>
              <a:t>längsten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gedeckten</a:t>
            </a:r>
            <a:r>
              <a:rPr lang="cs-CZ" dirty="0" smtClean="0">
                <a:solidFill>
                  <a:prstClr val="black"/>
                </a:solidFill>
              </a:rPr>
              <a:t> </a:t>
            </a:r>
            <a:r>
              <a:rPr lang="cs-CZ" dirty="0" err="1" smtClean="0">
                <a:solidFill>
                  <a:prstClr val="black"/>
                </a:solidFill>
              </a:rPr>
              <a:t>Einkaufspromenaden</a:t>
            </a:r>
            <a:r>
              <a:rPr lang="cs-CZ" dirty="0" smtClean="0">
                <a:solidFill>
                  <a:prstClr val="black"/>
                </a:solidFill>
              </a:rPr>
              <a:t> (10)…….. </a:t>
            </a:r>
            <a:r>
              <a:rPr lang="cs-CZ" dirty="0" err="1" smtClean="0">
                <a:solidFill>
                  <a:prstClr val="black"/>
                </a:solidFill>
              </a:rPr>
              <a:t>Welt</a:t>
            </a:r>
            <a:r>
              <a:rPr lang="cs-CZ" dirty="0" smtClean="0">
                <a:solidFill>
                  <a:prstClr val="black"/>
                </a:solidFill>
              </a:rPr>
              <a:t>.</a:t>
            </a:r>
          </a:p>
          <a:p>
            <a:pPr marL="0" lvl="0" indent="0">
              <a:buNone/>
            </a:pPr>
            <a:endParaRPr lang="cs-CZ" u="sng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cs-CZ" u="sng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cs-CZ" u="sng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cs-CZ" u="sng" dirty="0"/>
          </a:p>
        </p:txBody>
      </p:sp>
    </p:spTree>
    <p:extLst>
      <p:ext uri="{BB962C8B-B14F-4D97-AF65-F5344CB8AC3E}">
        <p14:creationId xmlns:p14="http://schemas.microsoft.com/office/powerpoint/2010/main" xmlns="" val="250986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Die </a:t>
            </a:r>
            <a:r>
              <a:rPr lang="cs-CZ" sz="4000" b="1" dirty="0" err="1" smtClean="0"/>
              <a:t>Künstlerstadt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cs-CZ" u="sng" dirty="0" err="1">
                <a:solidFill>
                  <a:prstClr val="black"/>
                </a:solidFill>
              </a:rPr>
              <a:t>Ergänzen</a:t>
            </a:r>
            <a:r>
              <a:rPr lang="cs-CZ" u="sng" dirty="0">
                <a:solidFill>
                  <a:prstClr val="black"/>
                </a:solidFill>
              </a:rPr>
              <a:t> </a:t>
            </a:r>
            <a:r>
              <a:rPr lang="cs-CZ" u="sng" dirty="0" err="1">
                <a:solidFill>
                  <a:prstClr val="black"/>
                </a:solidFill>
              </a:rPr>
              <a:t>Sie</a:t>
            </a:r>
            <a:r>
              <a:rPr lang="cs-CZ" u="sng" dirty="0">
                <a:solidFill>
                  <a:prstClr val="black"/>
                </a:solidFill>
              </a:rPr>
              <a:t> </a:t>
            </a:r>
            <a:r>
              <a:rPr lang="cs-CZ" u="sng" dirty="0" err="1">
                <a:solidFill>
                  <a:prstClr val="black"/>
                </a:solidFill>
              </a:rPr>
              <a:t>die</a:t>
            </a:r>
            <a:r>
              <a:rPr lang="cs-CZ" u="sng" dirty="0">
                <a:solidFill>
                  <a:prstClr val="black"/>
                </a:solidFill>
              </a:rPr>
              <a:t> </a:t>
            </a:r>
            <a:r>
              <a:rPr lang="cs-CZ" u="sng" dirty="0" err="1">
                <a:solidFill>
                  <a:prstClr val="black"/>
                </a:solidFill>
              </a:rPr>
              <a:t>fehlenden</a:t>
            </a:r>
            <a:r>
              <a:rPr lang="cs-CZ" u="sng" dirty="0">
                <a:solidFill>
                  <a:prstClr val="black"/>
                </a:solidFill>
              </a:rPr>
              <a:t> </a:t>
            </a:r>
            <a:r>
              <a:rPr lang="cs-CZ" u="sng" dirty="0" err="1">
                <a:solidFill>
                  <a:prstClr val="black"/>
                </a:solidFill>
              </a:rPr>
              <a:t>Wörter</a:t>
            </a:r>
            <a:r>
              <a:rPr lang="cs-CZ" u="sng" dirty="0">
                <a:solidFill>
                  <a:prstClr val="black"/>
                </a:solidFill>
              </a:rPr>
              <a:t>!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Bern </a:t>
            </a:r>
            <a:r>
              <a:rPr lang="cs-CZ" dirty="0" err="1" smtClean="0"/>
              <a:t>gilt</a:t>
            </a:r>
            <a:r>
              <a:rPr lang="cs-CZ" dirty="0" smtClean="0"/>
              <a:t> </a:t>
            </a:r>
            <a:r>
              <a:rPr lang="cs-CZ" dirty="0" err="1" smtClean="0"/>
              <a:t>als</a:t>
            </a:r>
            <a:r>
              <a:rPr lang="cs-CZ" dirty="0" smtClean="0"/>
              <a:t> </a:t>
            </a:r>
            <a:r>
              <a:rPr lang="cs-CZ" dirty="0" err="1" smtClean="0"/>
              <a:t>Künstlerstadt</a:t>
            </a:r>
            <a:r>
              <a:rPr lang="cs-CZ" dirty="0" smtClean="0"/>
              <a:t>. Die alte </a:t>
            </a:r>
            <a:r>
              <a:rPr lang="cs-CZ" dirty="0" err="1" smtClean="0"/>
              <a:t>Universität</a:t>
            </a:r>
            <a:r>
              <a:rPr lang="cs-CZ" dirty="0" smtClean="0"/>
              <a:t>, </a:t>
            </a:r>
            <a:r>
              <a:rPr lang="cs-CZ" dirty="0" err="1" smtClean="0"/>
              <a:t>renomierte</a:t>
            </a:r>
            <a:r>
              <a:rPr lang="cs-CZ" dirty="0" smtClean="0"/>
              <a:t> </a:t>
            </a:r>
            <a:r>
              <a:rPr lang="cs-CZ" dirty="0" err="1" smtClean="0"/>
              <a:t>Schulen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bedeutende</a:t>
            </a:r>
            <a:r>
              <a:rPr lang="cs-CZ" dirty="0" smtClean="0"/>
              <a:t> </a:t>
            </a:r>
            <a:r>
              <a:rPr lang="cs-CZ" dirty="0" err="1" smtClean="0"/>
              <a:t>Museen</a:t>
            </a:r>
            <a:r>
              <a:rPr lang="cs-CZ" dirty="0" smtClean="0"/>
              <a:t> (z. B. (11).……. </a:t>
            </a:r>
            <a:r>
              <a:rPr lang="cs-CZ" dirty="0" err="1" smtClean="0"/>
              <a:t>Kunstmuseum</a:t>
            </a:r>
            <a:r>
              <a:rPr lang="cs-CZ" dirty="0" smtClean="0"/>
              <a:t> </a:t>
            </a:r>
            <a:r>
              <a:rPr lang="cs-CZ" dirty="0" err="1" smtClean="0"/>
              <a:t>mit</a:t>
            </a:r>
            <a:r>
              <a:rPr lang="cs-CZ" dirty="0" smtClean="0"/>
              <a:t> (12).……. </a:t>
            </a:r>
            <a:r>
              <a:rPr lang="cs-CZ" dirty="0" err="1" smtClean="0"/>
              <a:t>größten</a:t>
            </a:r>
            <a:r>
              <a:rPr lang="cs-CZ" dirty="0" smtClean="0"/>
              <a:t> Paul-</a:t>
            </a:r>
            <a:r>
              <a:rPr lang="cs-CZ" dirty="0" err="1" smtClean="0"/>
              <a:t>Klee</a:t>
            </a:r>
            <a:r>
              <a:rPr lang="cs-CZ" dirty="0" smtClean="0"/>
              <a:t>-</a:t>
            </a:r>
            <a:r>
              <a:rPr lang="cs-CZ" dirty="0" err="1" smtClean="0"/>
              <a:t>Sammlung</a:t>
            </a:r>
            <a:r>
              <a:rPr lang="cs-CZ" dirty="0" smtClean="0"/>
              <a:t> der </a:t>
            </a:r>
            <a:r>
              <a:rPr lang="cs-CZ" dirty="0" err="1" smtClean="0"/>
              <a:t>Welt</a:t>
            </a:r>
            <a:r>
              <a:rPr lang="cs-CZ" dirty="0" smtClean="0"/>
              <a:t>), </a:t>
            </a:r>
            <a:r>
              <a:rPr lang="cs-CZ" dirty="0" err="1" smtClean="0"/>
              <a:t>Theater</a:t>
            </a:r>
            <a:r>
              <a:rPr lang="cs-CZ" dirty="0" smtClean="0"/>
              <a:t>, </a:t>
            </a:r>
            <a:r>
              <a:rPr lang="cs-CZ" dirty="0" err="1" smtClean="0"/>
              <a:t>Kulturkeller</a:t>
            </a:r>
            <a:r>
              <a:rPr lang="cs-CZ" dirty="0" smtClean="0"/>
              <a:t>, </a:t>
            </a:r>
            <a:r>
              <a:rPr lang="cs-CZ" dirty="0" err="1" smtClean="0"/>
              <a:t>Konzerthäuser</a:t>
            </a:r>
            <a:r>
              <a:rPr lang="cs-CZ" dirty="0" smtClean="0"/>
              <a:t>, </a:t>
            </a:r>
            <a:r>
              <a:rPr lang="cs-CZ" dirty="0" err="1" smtClean="0"/>
              <a:t>Auktionen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Ausstellungen</a:t>
            </a:r>
            <a:r>
              <a:rPr lang="cs-CZ" dirty="0" smtClean="0"/>
              <a:t> </a:t>
            </a:r>
            <a:r>
              <a:rPr lang="cs-CZ" dirty="0" err="1" smtClean="0"/>
              <a:t>sind</a:t>
            </a:r>
            <a:r>
              <a:rPr lang="cs-CZ" dirty="0" smtClean="0"/>
              <a:t> </a:t>
            </a:r>
            <a:r>
              <a:rPr lang="cs-CZ" dirty="0" err="1" smtClean="0"/>
              <a:t>Beweise</a:t>
            </a:r>
            <a:r>
              <a:rPr lang="cs-CZ" dirty="0" smtClean="0"/>
              <a:t> </a:t>
            </a:r>
            <a:r>
              <a:rPr lang="cs-CZ" dirty="0" err="1" smtClean="0"/>
              <a:t>dafür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u="sng" dirty="0"/>
          </a:p>
        </p:txBody>
      </p:sp>
    </p:spTree>
    <p:extLst>
      <p:ext uri="{BB962C8B-B14F-4D97-AF65-F5344CB8AC3E}">
        <p14:creationId xmlns:p14="http://schemas.microsoft.com/office/powerpoint/2010/main" xmlns="" val="344081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Die </a:t>
            </a:r>
            <a:r>
              <a:rPr lang="cs-CZ" sz="4000" b="1" dirty="0" err="1" smtClean="0"/>
              <a:t>Blumenstadt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u="sng" dirty="0" err="1" smtClean="0"/>
              <a:t>Ergänzen</a:t>
            </a:r>
            <a:r>
              <a:rPr lang="cs-CZ" u="sng" dirty="0" smtClean="0"/>
              <a:t> </a:t>
            </a:r>
            <a:r>
              <a:rPr lang="cs-CZ" u="sng" dirty="0" err="1" smtClean="0"/>
              <a:t>Sie</a:t>
            </a:r>
            <a:r>
              <a:rPr lang="cs-CZ" u="sng" dirty="0" smtClean="0"/>
              <a:t> </a:t>
            </a:r>
            <a:r>
              <a:rPr lang="cs-CZ" u="sng" dirty="0" err="1" smtClean="0"/>
              <a:t>die</a:t>
            </a:r>
            <a:r>
              <a:rPr lang="cs-CZ" u="sng" dirty="0" smtClean="0"/>
              <a:t> </a:t>
            </a:r>
            <a:r>
              <a:rPr lang="cs-CZ" u="sng" dirty="0" err="1" smtClean="0"/>
              <a:t>fehlenden</a:t>
            </a:r>
            <a:r>
              <a:rPr lang="cs-CZ" u="sng" dirty="0" smtClean="0"/>
              <a:t> </a:t>
            </a:r>
            <a:r>
              <a:rPr lang="cs-CZ" u="sng" dirty="0" err="1" smtClean="0"/>
              <a:t>Wörter</a:t>
            </a:r>
            <a:r>
              <a:rPr lang="cs-CZ" u="sng" dirty="0" smtClean="0"/>
              <a:t>!</a:t>
            </a:r>
          </a:p>
          <a:p>
            <a:pPr marL="0" indent="0">
              <a:buNone/>
            </a:pPr>
            <a:endParaRPr lang="cs-CZ" u="sng" dirty="0"/>
          </a:p>
          <a:p>
            <a:pPr marL="0" indent="0" algn="just">
              <a:buNone/>
            </a:pPr>
            <a:r>
              <a:rPr lang="cs-CZ" dirty="0" smtClean="0"/>
              <a:t>Bern (13)……. </a:t>
            </a:r>
            <a:r>
              <a:rPr lang="cs-CZ" dirty="0" err="1" smtClean="0"/>
              <a:t>zur</a:t>
            </a:r>
            <a:r>
              <a:rPr lang="cs-CZ" dirty="0" smtClean="0"/>
              <a:t> </a:t>
            </a:r>
            <a:r>
              <a:rPr lang="cs-CZ" dirty="0" err="1" smtClean="0"/>
              <a:t>schönsten</a:t>
            </a:r>
            <a:r>
              <a:rPr lang="cs-CZ" dirty="0" smtClean="0"/>
              <a:t> </a:t>
            </a:r>
            <a:r>
              <a:rPr lang="cs-CZ" dirty="0" err="1" smtClean="0"/>
              <a:t>Blumenstadt</a:t>
            </a:r>
            <a:r>
              <a:rPr lang="cs-CZ" dirty="0" smtClean="0"/>
              <a:t> </a:t>
            </a:r>
            <a:r>
              <a:rPr lang="cs-CZ" dirty="0" err="1" smtClean="0"/>
              <a:t>Europas</a:t>
            </a:r>
            <a:r>
              <a:rPr lang="cs-CZ" dirty="0" smtClean="0"/>
              <a:t> </a:t>
            </a:r>
            <a:r>
              <a:rPr lang="cs-CZ" dirty="0" err="1" smtClean="0"/>
              <a:t>gewählt</a:t>
            </a:r>
            <a:r>
              <a:rPr lang="cs-CZ" dirty="0" smtClean="0"/>
              <a:t>. Es </a:t>
            </a:r>
            <a:r>
              <a:rPr lang="cs-CZ" dirty="0" err="1" smtClean="0"/>
              <a:t>blüht</a:t>
            </a:r>
            <a:r>
              <a:rPr lang="cs-CZ" dirty="0" smtClean="0"/>
              <a:t> </a:t>
            </a:r>
            <a:r>
              <a:rPr lang="cs-CZ" dirty="0" err="1" smtClean="0"/>
              <a:t>an</a:t>
            </a:r>
            <a:r>
              <a:rPr lang="cs-CZ" dirty="0" smtClean="0"/>
              <a:t> den </a:t>
            </a:r>
            <a:r>
              <a:rPr lang="cs-CZ" dirty="0" err="1" smtClean="0"/>
              <a:t>Fassaden</a:t>
            </a:r>
            <a:r>
              <a:rPr lang="cs-CZ" dirty="0" smtClean="0"/>
              <a:t> </a:t>
            </a:r>
            <a:r>
              <a:rPr lang="cs-CZ" dirty="0" err="1" smtClean="0"/>
              <a:t>seiner</a:t>
            </a:r>
            <a:r>
              <a:rPr lang="cs-CZ" dirty="0" smtClean="0"/>
              <a:t> </a:t>
            </a:r>
            <a:r>
              <a:rPr lang="cs-CZ" dirty="0" err="1" smtClean="0"/>
              <a:t>Häuser</a:t>
            </a:r>
            <a:r>
              <a:rPr lang="cs-CZ" dirty="0" smtClean="0"/>
              <a:t>, rund um (14)……..</a:t>
            </a:r>
            <a:r>
              <a:rPr lang="cs-CZ" dirty="0" err="1" smtClean="0"/>
              <a:t>über</a:t>
            </a:r>
            <a:r>
              <a:rPr lang="cs-CZ" dirty="0" smtClean="0"/>
              <a:t> </a:t>
            </a:r>
            <a:r>
              <a:rPr lang="cs-CZ" dirty="0" err="1" smtClean="0"/>
              <a:t>hundert</a:t>
            </a:r>
            <a:r>
              <a:rPr lang="cs-CZ" dirty="0" smtClean="0"/>
              <a:t> </a:t>
            </a:r>
            <a:r>
              <a:rPr lang="cs-CZ" dirty="0" err="1" smtClean="0"/>
              <a:t>historischen</a:t>
            </a:r>
            <a:r>
              <a:rPr lang="cs-CZ" dirty="0" smtClean="0"/>
              <a:t> </a:t>
            </a:r>
            <a:r>
              <a:rPr lang="cs-CZ" dirty="0" err="1" smtClean="0"/>
              <a:t>Brunnen</a:t>
            </a:r>
            <a:r>
              <a:rPr lang="cs-CZ" dirty="0" smtClean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den </a:t>
            </a:r>
            <a:r>
              <a:rPr lang="cs-CZ" dirty="0" err="1" smtClean="0"/>
              <a:t>weltberühmten</a:t>
            </a:r>
            <a:r>
              <a:rPr lang="cs-CZ" dirty="0" smtClean="0"/>
              <a:t>  </a:t>
            </a:r>
            <a:r>
              <a:rPr lang="cs-CZ" dirty="0" err="1" smtClean="0"/>
              <a:t>Zeitglockenturm</a:t>
            </a:r>
            <a:r>
              <a:rPr lang="cs-CZ" dirty="0" smtClean="0"/>
              <a:t>, (15)……..den </a:t>
            </a:r>
            <a:r>
              <a:rPr lang="cs-CZ" dirty="0" err="1" smtClean="0"/>
              <a:t>Gärten</a:t>
            </a:r>
            <a:r>
              <a:rPr lang="cs-CZ" dirty="0"/>
              <a:t> </a:t>
            </a:r>
            <a:r>
              <a:rPr lang="cs-CZ" dirty="0" err="1" smtClean="0"/>
              <a:t>und</a:t>
            </a:r>
            <a:r>
              <a:rPr lang="cs-CZ" dirty="0" smtClean="0"/>
              <a:t> </a:t>
            </a:r>
            <a:r>
              <a:rPr lang="cs-CZ" dirty="0" err="1" smtClean="0"/>
              <a:t>natürlich</a:t>
            </a:r>
            <a:r>
              <a:rPr lang="cs-CZ" dirty="0" smtClean="0"/>
              <a:t> </a:t>
            </a:r>
            <a:r>
              <a:rPr lang="cs-CZ" dirty="0" err="1" smtClean="0"/>
              <a:t>entlang</a:t>
            </a:r>
            <a:r>
              <a:rPr lang="cs-CZ" dirty="0" smtClean="0"/>
              <a:t> der </a:t>
            </a:r>
            <a:r>
              <a:rPr lang="cs-CZ" dirty="0" err="1" smtClean="0"/>
              <a:t>Aare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u="sng" dirty="0" smtClean="0"/>
          </a:p>
        </p:txBody>
      </p:sp>
    </p:spTree>
    <p:extLst>
      <p:ext uri="{BB962C8B-B14F-4D97-AF65-F5344CB8AC3E}">
        <p14:creationId xmlns:p14="http://schemas.microsoft.com/office/powerpoint/2010/main" xmlns="" val="23809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Die </a:t>
            </a:r>
            <a:r>
              <a:rPr lang="cs-CZ" b="1" dirty="0" err="1" smtClean="0"/>
              <a:t>Bummelstadt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Die </a:t>
            </a:r>
            <a:r>
              <a:rPr lang="cs-CZ" b="1" dirty="0" err="1" smtClean="0"/>
              <a:t>Ferienstadt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Versuchen</a:t>
            </a:r>
            <a:r>
              <a:rPr lang="cs-CZ" dirty="0" smtClean="0"/>
              <a:t> </a:t>
            </a:r>
            <a:r>
              <a:rPr lang="cs-CZ" dirty="0" err="1" smtClean="0"/>
              <a:t>Sie</a:t>
            </a:r>
            <a:r>
              <a:rPr lang="cs-CZ" dirty="0" smtClean="0"/>
              <a:t> </a:t>
            </a:r>
            <a:r>
              <a:rPr lang="cs-CZ" dirty="0" err="1" smtClean="0"/>
              <a:t>ähnliche</a:t>
            </a:r>
            <a:r>
              <a:rPr lang="cs-CZ" dirty="0" smtClean="0"/>
              <a:t> Texte </a:t>
            </a:r>
            <a:r>
              <a:rPr lang="cs-CZ" dirty="0" err="1" smtClean="0"/>
              <a:t>wie</a:t>
            </a:r>
            <a:r>
              <a:rPr lang="cs-CZ" dirty="0" smtClean="0"/>
              <a:t> </a:t>
            </a:r>
            <a:r>
              <a:rPr lang="cs-CZ" dirty="0" err="1" smtClean="0"/>
              <a:t>oben</a:t>
            </a:r>
            <a:r>
              <a:rPr lang="cs-CZ" dirty="0" smtClean="0"/>
              <a:t> </a:t>
            </a:r>
            <a:r>
              <a:rPr lang="cs-CZ" dirty="0" err="1" smtClean="0"/>
              <a:t>zu</a:t>
            </a:r>
            <a:r>
              <a:rPr lang="cs-CZ" dirty="0" smtClean="0"/>
              <a:t> </a:t>
            </a:r>
            <a:r>
              <a:rPr lang="cs-CZ" dirty="0" err="1" smtClean="0"/>
              <a:t>schreiben</a:t>
            </a:r>
            <a:r>
              <a:rPr lang="cs-CZ" dirty="0" smtClean="0"/>
              <a:t>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9800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 smtClean="0"/>
              <a:t>Lösung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(1) der, (2) Metropole, (3) </a:t>
            </a:r>
            <a:r>
              <a:rPr lang="cs-CZ" dirty="0" err="1" smtClean="0"/>
              <a:t>sich</a:t>
            </a:r>
            <a:r>
              <a:rPr lang="cs-CZ" dirty="0" smtClean="0"/>
              <a:t>, (4) </a:t>
            </a:r>
            <a:r>
              <a:rPr lang="cs-CZ" dirty="0" err="1" smtClean="0"/>
              <a:t>wurden</a:t>
            </a:r>
            <a:r>
              <a:rPr lang="cs-CZ" dirty="0" smtClean="0"/>
              <a:t>, (5) </a:t>
            </a:r>
            <a:r>
              <a:rPr lang="cs-CZ" dirty="0" err="1" smtClean="0"/>
              <a:t>Emmentaler</a:t>
            </a:r>
            <a:endParaRPr lang="cs-CZ" dirty="0" smtClean="0"/>
          </a:p>
          <a:p>
            <a:r>
              <a:rPr lang="cs-CZ" dirty="0" smtClean="0"/>
              <a:t>(6) </a:t>
            </a:r>
            <a:r>
              <a:rPr lang="cs-CZ" dirty="0" err="1" smtClean="0"/>
              <a:t>sind</a:t>
            </a:r>
            <a:r>
              <a:rPr lang="cs-CZ" dirty="0" smtClean="0"/>
              <a:t>, (7) </a:t>
            </a:r>
            <a:r>
              <a:rPr lang="cs-CZ" dirty="0" err="1" smtClean="0"/>
              <a:t>an</a:t>
            </a:r>
            <a:endParaRPr lang="cs-CZ" dirty="0" smtClean="0"/>
          </a:p>
          <a:p>
            <a:r>
              <a:rPr lang="cs-CZ" dirty="0" smtClean="0"/>
              <a:t>(8) der, (9) der, (10) der</a:t>
            </a:r>
          </a:p>
          <a:p>
            <a:r>
              <a:rPr lang="cs-CZ" dirty="0" smtClean="0"/>
              <a:t>(11) </a:t>
            </a:r>
            <a:r>
              <a:rPr lang="cs-CZ" dirty="0" err="1" smtClean="0"/>
              <a:t>das</a:t>
            </a:r>
            <a:r>
              <a:rPr lang="cs-CZ" dirty="0" smtClean="0"/>
              <a:t>, (12) der</a:t>
            </a:r>
          </a:p>
          <a:p>
            <a:r>
              <a:rPr lang="cs-CZ" dirty="0" smtClean="0"/>
              <a:t>(13) </a:t>
            </a:r>
            <a:r>
              <a:rPr lang="cs-CZ" dirty="0" err="1" smtClean="0"/>
              <a:t>wurde</a:t>
            </a:r>
            <a:r>
              <a:rPr lang="cs-CZ" dirty="0" smtClean="0"/>
              <a:t>, (14) </a:t>
            </a:r>
            <a:r>
              <a:rPr lang="cs-CZ" dirty="0" err="1" smtClean="0"/>
              <a:t>die</a:t>
            </a:r>
            <a:r>
              <a:rPr lang="cs-CZ" dirty="0" smtClean="0"/>
              <a:t>, (15) in</a:t>
            </a:r>
          </a:p>
          <a:p>
            <a:r>
              <a:rPr lang="cs-CZ" dirty="0" err="1" smtClean="0"/>
              <a:t>Individuelle</a:t>
            </a:r>
            <a:r>
              <a:rPr lang="cs-CZ" dirty="0" smtClean="0"/>
              <a:t> </a:t>
            </a:r>
            <a:r>
              <a:rPr lang="cs-CZ" smtClean="0"/>
              <a:t>Lösung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196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455</Words>
  <Application>Microsoft Office PowerPoint</Application>
  <PresentationFormat>Předvádění na obrazovce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Die Schweiz - Bern</vt:lpstr>
      <vt:lpstr>BERN</vt:lpstr>
      <vt:lpstr>Die Bundesstadt</vt:lpstr>
      <vt:lpstr>Die Bärenstadt</vt:lpstr>
      <vt:lpstr>Die Laubenstadt</vt:lpstr>
      <vt:lpstr>Die Künstlerstadt</vt:lpstr>
      <vt:lpstr>Die Blumenstadt</vt:lpstr>
      <vt:lpstr>Die Bummelstadt Die Ferienstadt</vt:lpstr>
      <vt:lpstr>Lösung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kolajova</cp:lastModifiedBy>
  <cp:revision>51</cp:revision>
  <dcterms:created xsi:type="dcterms:W3CDTF">2012-06-18T15:15:37Z</dcterms:created>
  <dcterms:modified xsi:type="dcterms:W3CDTF">2013-12-20T11:59:59Z</dcterms:modified>
</cp:coreProperties>
</file>