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66" r:id="rId4"/>
    <p:sldId id="257" r:id="rId5"/>
    <p:sldId id="264" r:id="rId6"/>
    <p:sldId id="258" r:id="rId7"/>
    <p:sldId id="259" r:id="rId8"/>
    <p:sldId id="260" r:id="rId9"/>
    <p:sldId id="261" r:id="rId10"/>
    <p:sldId id="267" r:id="rId11"/>
    <p:sldId id="263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95F68-3B95-4EDE-9A9E-24C456AA2C67}" type="datetimeFigureOut">
              <a:rPr lang="cs-CZ" smtClean="0"/>
              <a:t>7.2.2013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2DE45-7B9E-44D6-9F7A-F2D13A197B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43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DE45-7B9E-44D6-9F7A-F2D13A197B9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402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DE45-7B9E-44D6-9F7A-F2D13A197B9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8102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>
                <a:lumMod val="63000"/>
                <a:lumOff val="37000"/>
              </a:srgbClr>
            </a:gs>
            <a:gs pos="5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3600" b="1" dirty="0"/>
              <a:t>Republik </a:t>
            </a:r>
            <a:r>
              <a:rPr lang="cs-CZ" sz="3600" b="1" dirty="0" err="1" smtClean="0"/>
              <a:t>Österreich</a:t>
            </a:r>
            <a:r>
              <a:rPr lang="cs-CZ" sz="3600" b="1" dirty="0" smtClean="0"/>
              <a:t> - </a:t>
            </a:r>
            <a:r>
              <a:rPr lang="cs-CZ" sz="3600" b="1" dirty="0" err="1"/>
              <a:t>Lage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067170"/>
              </p:ext>
            </p:extLst>
          </p:nvPr>
        </p:nvGraphicFramePr>
        <p:xfrm>
          <a:off x="729020" y="2492896"/>
          <a:ext cx="7666515" cy="2839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 Německý jazyk - reálie německy mluvících zemí</a:t>
                      </a:r>
                      <a:endParaRPr lang="cs-CZ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29. </a:t>
                      </a:r>
                      <a:r>
                        <a:rPr lang="cs-CZ" dirty="0" smtClean="0"/>
                        <a:t>12. 2012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4. ročník  čtyřletého a 8. ročník osmiletého G</a:t>
                      </a:r>
                      <a:endParaRPr lang="cs-CZ" dirty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Popis polohy Rakouska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Doplnění a procvičení učiva semináře z </a:t>
                      </a:r>
                      <a:r>
                        <a:rPr lang="cs-CZ" smtClean="0"/>
                        <a:t>německého jazyka.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Hana Davidová Kubinová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VY_22_INOVACE_04_NKUB09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4" y="188640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18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Antworten</a:t>
            </a:r>
            <a:r>
              <a:rPr lang="cs-CZ" sz="4000" b="1" dirty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3"/>
            </a:pPr>
            <a:r>
              <a:rPr lang="cs-CZ" sz="2800" dirty="0"/>
              <a:t>Die </a:t>
            </a:r>
            <a:r>
              <a:rPr lang="cs-CZ" sz="2800" dirty="0" err="1"/>
              <a:t>kürzeste</a:t>
            </a:r>
            <a:r>
              <a:rPr lang="cs-CZ" sz="2800" dirty="0"/>
              <a:t> </a:t>
            </a:r>
            <a:r>
              <a:rPr lang="cs-CZ" sz="2800" dirty="0" err="1"/>
              <a:t>Grenze</a:t>
            </a:r>
            <a:r>
              <a:rPr lang="cs-CZ" sz="2800" dirty="0"/>
              <a:t> </a:t>
            </a:r>
            <a:r>
              <a:rPr lang="cs-CZ" sz="2800" dirty="0" err="1"/>
              <a:t>hat</a:t>
            </a:r>
            <a:r>
              <a:rPr lang="cs-CZ" sz="2800" dirty="0"/>
              <a:t> es </a:t>
            </a:r>
            <a:r>
              <a:rPr lang="cs-CZ" sz="2800" dirty="0" err="1"/>
              <a:t>mit</a:t>
            </a:r>
            <a:r>
              <a:rPr lang="cs-CZ" sz="2800" dirty="0"/>
              <a:t> Liechtenstein.</a:t>
            </a:r>
          </a:p>
          <a:p>
            <a:pPr marL="0" indent="0">
              <a:buNone/>
            </a:pPr>
            <a:r>
              <a:rPr lang="cs-CZ" sz="2800" dirty="0"/>
              <a:t>     </a:t>
            </a:r>
            <a:r>
              <a:rPr lang="cs-CZ" sz="2800" dirty="0" smtClean="0"/>
              <a:t> Die </a:t>
            </a:r>
            <a:r>
              <a:rPr lang="cs-CZ" sz="2800" dirty="0" err="1"/>
              <a:t>längste</a:t>
            </a:r>
            <a:r>
              <a:rPr lang="cs-CZ" sz="2800" dirty="0"/>
              <a:t> </a:t>
            </a:r>
            <a:r>
              <a:rPr lang="cs-CZ" sz="2800" dirty="0" err="1"/>
              <a:t>Grenze</a:t>
            </a:r>
            <a:r>
              <a:rPr lang="cs-CZ" sz="2800" dirty="0"/>
              <a:t> </a:t>
            </a:r>
            <a:r>
              <a:rPr lang="cs-CZ" sz="2800" dirty="0" err="1"/>
              <a:t>hat</a:t>
            </a:r>
            <a:r>
              <a:rPr lang="cs-CZ" sz="2800" dirty="0"/>
              <a:t> es </a:t>
            </a:r>
            <a:r>
              <a:rPr lang="cs-CZ" sz="2800" dirty="0" err="1"/>
              <a:t>mit</a:t>
            </a:r>
            <a:r>
              <a:rPr lang="cs-CZ" sz="2800" dirty="0"/>
              <a:t> </a:t>
            </a:r>
            <a:r>
              <a:rPr lang="cs-CZ" sz="2800" dirty="0" err="1"/>
              <a:t>Deutschland</a:t>
            </a:r>
            <a:r>
              <a:rPr lang="cs-CZ" sz="2800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362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Informační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HOMOLKOVÁ, Božena. </a:t>
            </a:r>
            <a:r>
              <a:rPr lang="cs-CZ" sz="1800" i="1" dirty="0"/>
              <a:t>Reálie německy mluvících zemí</a:t>
            </a:r>
            <a:r>
              <a:rPr lang="cs-CZ" sz="1800" dirty="0"/>
              <a:t>. Plzeň: Fraus, </a:t>
            </a:r>
            <a:r>
              <a:rPr lang="cs-CZ" sz="1800" dirty="0" smtClean="0"/>
              <a:t>2005, </a:t>
            </a:r>
            <a:r>
              <a:rPr lang="cs-CZ" sz="1800" dirty="0"/>
              <a:t>ISBN 80-7238-329-9. </a:t>
            </a:r>
            <a:endParaRPr lang="cs-CZ" sz="1800" dirty="0" smtClean="0"/>
          </a:p>
          <a:p>
            <a:r>
              <a:rPr lang="cs-CZ" sz="1800" dirty="0" smtClean="0"/>
              <a:t>Obr. </a:t>
            </a:r>
            <a:r>
              <a:rPr lang="cs-CZ" sz="1800" dirty="0"/>
              <a:t>1: KOPP. </a:t>
            </a:r>
            <a:r>
              <a:rPr lang="cs-CZ" sz="1800" i="1" dirty="0"/>
              <a:t>http://cs.wikipedia.org</a:t>
            </a:r>
            <a:r>
              <a:rPr lang="cs-CZ" sz="1800" dirty="0"/>
              <a:t> [online]. [cit. 29.12.2012]. Dostupný </a:t>
            </a:r>
            <a:r>
              <a:rPr lang="cs-CZ" sz="1800" dirty="0" smtClean="0"/>
              <a:t>podle licence </a:t>
            </a:r>
            <a:r>
              <a:rPr lang="cs-CZ" sz="1800" dirty="0" err="1" smtClean="0"/>
              <a:t>Creative</a:t>
            </a:r>
            <a:r>
              <a:rPr lang="cs-CZ" sz="1800" dirty="0" smtClean="0"/>
              <a:t> </a:t>
            </a:r>
            <a:r>
              <a:rPr lang="cs-CZ" sz="1800" dirty="0" err="1" smtClean="0"/>
              <a:t>commons</a:t>
            </a:r>
            <a:r>
              <a:rPr lang="cs-CZ" sz="1800" dirty="0" smtClean="0"/>
              <a:t> na </a:t>
            </a:r>
            <a:r>
              <a:rPr lang="cs-CZ" sz="1800" dirty="0"/>
              <a:t>WWW: http://cs.wikipedia.org/wiki/Soubor:Flag_of_Austria.svg</a:t>
            </a:r>
          </a:p>
          <a:p>
            <a:r>
              <a:rPr lang="cs-CZ" sz="1800" dirty="0" smtClean="0"/>
              <a:t>Obr. 2: </a:t>
            </a:r>
            <a:r>
              <a:rPr lang="it-IT" sz="1800" dirty="0"/>
              <a:t>LIUZZO, David. </a:t>
            </a:r>
            <a:r>
              <a:rPr lang="it-IT" sz="1800" i="1" dirty="0"/>
              <a:t>http://commons.wikimedia.org</a:t>
            </a:r>
            <a:r>
              <a:rPr lang="it-IT" sz="1800" dirty="0"/>
              <a:t> [online]. [cit. 29.12.2012]. Dostupný </a:t>
            </a:r>
            <a:r>
              <a:rPr lang="cs-CZ" sz="1800" dirty="0"/>
              <a:t>podle licence </a:t>
            </a:r>
            <a:r>
              <a:rPr lang="cs-CZ" sz="1800" dirty="0" err="1"/>
              <a:t>Creative</a:t>
            </a:r>
            <a:r>
              <a:rPr lang="cs-CZ" sz="1800" dirty="0"/>
              <a:t> </a:t>
            </a:r>
            <a:r>
              <a:rPr lang="cs-CZ" sz="1800" dirty="0" err="1"/>
              <a:t>commons</a:t>
            </a:r>
            <a:r>
              <a:rPr lang="cs-CZ" sz="1800" dirty="0"/>
              <a:t> </a:t>
            </a:r>
            <a:r>
              <a:rPr lang="cs-CZ" sz="1800" dirty="0" smtClean="0"/>
              <a:t> </a:t>
            </a:r>
            <a:r>
              <a:rPr lang="it-IT" sz="1800" dirty="0" smtClean="0"/>
              <a:t>na </a:t>
            </a:r>
            <a:r>
              <a:rPr lang="it-IT" sz="1800" dirty="0"/>
              <a:t>WWW: http://commons.wikimedia.org/wiki/File:Austria_Bundesadler.svg </a:t>
            </a:r>
            <a:endParaRPr lang="cs-CZ" sz="1800" dirty="0" smtClean="0"/>
          </a:p>
          <a:p>
            <a:r>
              <a:rPr lang="cs-CZ" sz="1800" dirty="0" smtClean="0"/>
              <a:t>Obr. 3: </a:t>
            </a:r>
            <a:r>
              <a:rPr lang="it-IT" sz="1800" dirty="0"/>
              <a:t>LIUZZO, David. </a:t>
            </a:r>
            <a:r>
              <a:rPr lang="it-IT" sz="1800" i="1" dirty="0"/>
              <a:t>http://commons.wikimedia.org</a:t>
            </a:r>
            <a:r>
              <a:rPr lang="it-IT" sz="1800" dirty="0"/>
              <a:t> [online]. [cit. 29.12.2012]. Dostupný </a:t>
            </a:r>
            <a:r>
              <a:rPr lang="cs-CZ" sz="1800" dirty="0"/>
              <a:t>podle licence </a:t>
            </a:r>
            <a:r>
              <a:rPr lang="cs-CZ" sz="1800" dirty="0" err="1"/>
              <a:t>Creative</a:t>
            </a:r>
            <a:r>
              <a:rPr lang="cs-CZ" sz="1800" dirty="0"/>
              <a:t> </a:t>
            </a:r>
            <a:r>
              <a:rPr lang="cs-CZ" sz="1800" dirty="0" err="1"/>
              <a:t>commons</a:t>
            </a:r>
            <a:r>
              <a:rPr lang="cs-CZ" sz="1800"/>
              <a:t> </a:t>
            </a:r>
            <a:r>
              <a:rPr lang="cs-CZ" sz="1800" smtClean="0"/>
              <a:t> </a:t>
            </a:r>
            <a:r>
              <a:rPr lang="it-IT" sz="1800" smtClean="0"/>
              <a:t>na </a:t>
            </a:r>
            <a:r>
              <a:rPr lang="it-IT" sz="1800" dirty="0"/>
              <a:t>WWW: http://commons.wikimedia.org/wiki/User:David_Liuzzo 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55955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 smtClean="0"/>
              <a:t>Österreich</a:t>
            </a:r>
            <a:r>
              <a:rPr lang="cs-CZ" sz="4000" b="1" dirty="0" smtClean="0"/>
              <a:t> –Die </a:t>
            </a:r>
            <a:r>
              <a:rPr lang="cs-CZ" sz="4000" b="1" dirty="0" err="1" smtClean="0"/>
              <a:t>Staatsflagge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 smtClean="0"/>
              <a:t>Die </a:t>
            </a:r>
            <a:r>
              <a:rPr lang="cs-CZ" sz="2800" dirty="0" err="1" smtClean="0"/>
              <a:t>Flagge</a:t>
            </a:r>
            <a:r>
              <a:rPr lang="cs-CZ" sz="2800" dirty="0" smtClean="0"/>
              <a:t> </a:t>
            </a:r>
            <a:r>
              <a:rPr lang="cs-CZ" sz="2800" dirty="0" err="1" smtClean="0"/>
              <a:t>bilden</a:t>
            </a:r>
            <a:r>
              <a:rPr lang="cs-CZ" sz="2800" dirty="0" smtClean="0"/>
              <a:t> </a:t>
            </a:r>
            <a:r>
              <a:rPr lang="cs-CZ" sz="2800" dirty="0" err="1" smtClean="0"/>
              <a:t>drei</a:t>
            </a:r>
            <a:r>
              <a:rPr lang="cs-CZ" sz="2800" dirty="0" smtClean="0"/>
              <a:t> </a:t>
            </a:r>
            <a:r>
              <a:rPr lang="cs-CZ" sz="2800" dirty="0" err="1" smtClean="0"/>
              <a:t>waagrechte</a:t>
            </a:r>
            <a:r>
              <a:rPr lang="cs-CZ" sz="2800" dirty="0" smtClean="0"/>
              <a:t>,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</a:t>
            </a:r>
            <a:r>
              <a:rPr lang="cs-CZ" sz="2800" dirty="0" err="1" smtClean="0"/>
              <a:t>gleich</a:t>
            </a:r>
            <a:r>
              <a:rPr lang="cs-CZ" sz="2800" dirty="0" smtClean="0"/>
              <a:t> </a:t>
            </a:r>
            <a:r>
              <a:rPr lang="cs-CZ" sz="2800" dirty="0" err="1" smtClean="0"/>
              <a:t>breite</a:t>
            </a:r>
            <a:r>
              <a:rPr lang="cs-CZ" sz="2800" dirty="0" smtClean="0"/>
              <a:t> </a:t>
            </a:r>
            <a:r>
              <a:rPr lang="cs-CZ" sz="2800" dirty="0" err="1" smtClean="0"/>
              <a:t>Streifen</a:t>
            </a:r>
            <a:r>
              <a:rPr lang="cs-CZ" sz="2800" dirty="0" smtClean="0"/>
              <a:t>: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</a:t>
            </a:r>
          </a:p>
          <a:p>
            <a:pPr marL="0" indent="0">
              <a:buNone/>
            </a:pPr>
            <a:r>
              <a:rPr lang="cs-CZ" sz="2800" dirty="0" smtClean="0"/>
              <a:t>	rot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800" dirty="0"/>
              <a:t> </a:t>
            </a:r>
            <a:r>
              <a:rPr lang="cs-CZ" sz="2800" dirty="0" smtClean="0"/>
              <a:t>   </a:t>
            </a:r>
            <a:endParaRPr lang="cs-CZ" sz="2000" dirty="0" smtClean="0"/>
          </a:p>
          <a:p>
            <a:pPr marL="0" indent="0">
              <a:buNone/>
            </a:pPr>
            <a:r>
              <a:rPr lang="cs-CZ" sz="2800" dirty="0" smtClean="0"/>
              <a:t>	</a:t>
            </a:r>
            <a:r>
              <a:rPr lang="cs-CZ" sz="2800" dirty="0" err="1" smtClean="0"/>
              <a:t>weiß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</a:t>
            </a:r>
          </a:p>
          <a:p>
            <a:pPr marL="0" indent="0">
              <a:buNone/>
            </a:pPr>
            <a:r>
              <a:rPr lang="cs-CZ" sz="2800" dirty="0" smtClean="0"/>
              <a:t>	rot	                                                      </a:t>
            </a:r>
          </a:p>
          <a:p>
            <a:pPr marL="0" indent="0">
              <a:buNone/>
            </a:pPr>
            <a:r>
              <a:rPr lang="cs-CZ" sz="2800" dirty="0"/>
              <a:t>	</a:t>
            </a:r>
            <a:r>
              <a:rPr lang="cs-CZ" sz="2800" dirty="0" smtClean="0"/>
              <a:t>						</a:t>
            </a:r>
            <a:r>
              <a:rPr lang="cs-CZ" sz="1800" dirty="0" smtClean="0"/>
              <a:t>Obr.1</a:t>
            </a:r>
            <a:endParaRPr lang="cs-CZ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24943"/>
            <a:ext cx="3960440" cy="26386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44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 smtClean="0"/>
              <a:t>Österreich</a:t>
            </a:r>
            <a:r>
              <a:rPr lang="cs-CZ" sz="4000" b="1" dirty="0" smtClean="0"/>
              <a:t> – </a:t>
            </a:r>
            <a:r>
              <a:rPr lang="cs-CZ" sz="4000" b="1" dirty="0" err="1" smtClean="0"/>
              <a:t>Das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Staatswappen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err="1" smtClean="0"/>
              <a:t>Das</a:t>
            </a:r>
            <a:r>
              <a:rPr lang="cs-CZ" sz="2800" dirty="0" smtClean="0"/>
              <a:t> </a:t>
            </a:r>
            <a:r>
              <a:rPr lang="cs-CZ" sz="2800" dirty="0" err="1" smtClean="0"/>
              <a:t>Wappen</a:t>
            </a:r>
            <a:r>
              <a:rPr lang="cs-CZ" sz="2800" dirty="0" smtClean="0"/>
              <a:t> </a:t>
            </a:r>
            <a:r>
              <a:rPr lang="cs-CZ" sz="2800" dirty="0" err="1" smtClean="0"/>
              <a:t>bildet</a:t>
            </a:r>
            <a:r>
              <a:rPr lang="cs-CZ" sz="2800" dirty="0" smtClean="0"/>
              <a:t> </a:t>
            </a:r>
            <a:r>
              <a:rPr lang="cs-CZ" sz="2800" dirty="0" err="1" smtClean="0"/>
              <a:t>das</a:t>
            </a:r>
            <a:r>
              <a:rPr lang="cs-CZ" sz="2800" dirty="0"/>
              <a:t> </a:t>
            </a:r>
            <a:r>
              <a:rPr lang="cs-CZ" sz="2800" dirty="0" err="1" smtClean="0"/>
              <a:t>schwarzgraue</a:t>
            </a:r>
            <a:r>
              <a:rPr lang="cs-CZ" sz="2800" dirty="0"/>
              <a:t> </a:t>
            </a:r>
            <a:r>
              <a:rPr lang="cs-CZ" sz="2800" dirty="0" err="1" smtClean="0"/>
              <a:t>gekrönte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</a:t>
            </a:r>
            <a:r>
              <a:rPr lang="cs-CZ" sz="2800" dirty="0" err="1" smtClean="0"/>
              <a:t>Adlerweibchen</a:t>
            </a:r>
            <a:r>
              <a:rPr lang="cs-CZ" sz="2800" dirty="0" smtClean="0"/>
              <a:t> </a:t>
            </a:r>
            <a:r>
              <a:rPr lang="cs-CZ" sz="2800" dirty="0" err="1" smtClean="0"/>
              <a:t>mit</a:t>
            </a:r>
            <a:r>
              <a:rPr lang="cs-CZ" sz="2800" dirty="0" smtClean="0"/>
              <a:t> </a:t>
            </a:r>
            <a:r>
              <a:rPr lang="cs-CZ" sz="2800" dirty="0" err="1" smtClean="0"/>
              <a:t>roter</a:t>
            </a:r>
            <a:r>
              <a:rPr lang="cs-CZ" sz="2800" dirty="0" smtClean="0"/>
              <a:t> 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</a:t>
            </a:r>
            <a:r>
              <a:rPr lang="cs-CZ" sz="2800" dirty="0" err="1" smtClean="0"/>
              <a:t>Zunge</a:t>
            </a:r>
            <a:r>
              <a:rPr lang="cs-CZ" sz="2800" dirty="0" smtClean="0"/>
              <a:t>. </a:t>
            </a:r>
          </a:p>
          <a:p>
            <a:r>
              <a:rPr lang="cs-CZ" sz="2800" dirty="0" smtClean="0"/>
              <a:t>In den </a:t>
            </a:r>
            <a:r>
              <a:rPr lang="cs-CZ" sz="2800" dirty="0" err="1" smtClean="0"/>
              <a:t>Klauen</a:t>
            </a:r>
            <a:r>
              <a:rPr lang="cs-CZ" sz="2800" dirty="0" smtClean="0"/>
              <a:t> </a:t>
            </a:r>
            <a:r>
              <a:rPr lang="cs-CZ" sz="2800" dirty="0" err="1" smtClean="0"/>
              <a:t>hält</a:t>
            </a:r>
            <a:r>
              <a:rPr lang="cs-CZ" sz="2800" dirty="0" smtClean="0"/>
              <a:t> es </a:t>
            </a:r>
            <a:r>
              <a:rPr lang="cs-CZ" sz="2800" dirty="0" err="1" smtClean="0"/>
              <a:t>einen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Hammer </a:t>
            </a:r>
            <a:r>
              <a:rPr lang="cs-CZ" sz="2800" dirty="0" err="1" smtClean="0"/>
              <a:t>und</a:t>
            </a:r>
            <a:r>
              <a:rPr lang="cs-CZ" sz="2800" dirty="0" smtClean="0"/>
              <a:t>  </a:t>
            </a:r>
            <a:r>
              <a:rPr lang="cs-CZ" sz="2800" dirty="0" err="1" smtClean="0"/>
              <a:t>eine</a:t>
            </a:r>
            <a:r>
              <a:rPr lang="cs-CZ" sz="2800" dirty="0" smtClean="0"/>
              <a:t> </a:t>
            </a:r>
            <a:r>
              <a:rPr lang="cs-CZ" sz="2800" dirty="0" err="1" smtClean="0"/>
              <a:t>Sichel</a:t>
            </a:r>
            <a:r>
              <a:rPr lang="cs-CZ" sz="2800" dirty="0" smtClean="0"/>
              <a:t>.</a:t>
            </a:r>
          </a:p>
          <a:p>
            <a:r>
              <a:rPr lang="cs-CZ" sz="2800" dirty="0" err="1" smtClean="0"/>
              <a:t>Auf</a:t>
            </a:r>
            <a:r>
              <a:rPr lang="cs-CZ" sz="2800" dirty="0" smtClean="0"/>
              <a:t> der </a:t>
            </a:r>
            <a:r>
              <a:rPr lang="cs-CZ" sz="2800" dirty="0" err="1" smtClean="0"/>
              <a:t>Brust</a:t>
            </a:r>
            <a:r>
              <a:rPr lang="cs-CZ" sz="2800" dirty="0" smtClean="0"/>
              <a:t> </a:t>
            </a:r>
            <a:r>
              <a:rPr lang="cs-CZ" sz="2800" dirty="0" err="1" smtClean="0"/>
              <a:t>hat</a:t>
            </a:r>
            <a:r>
              <a:rPr lang="cs-CZ" sz="2800" dirty="0" smtClean="0"/>
              <a:t> es </a:t>
            </a:r>
            <a:r>
              <a:rPr lang="cs-CZ" sz="2800" dirty="0" err="1" smtClean="0"/>
              <a:t>ein</a:t>
            </a:r>
            <a:r>
              <a:rPr lang="cs-CZ" sz="2800" dirty="0" smtClean="0"/>
              <a:t> </a:t>
            </a:r>
            <a:br>
              <a:rPr lang="cs-CZ" sz="2800" dirty="0" smtClean="0"/>
            </a:br>
            <a:r>
              <a:rPr lang="cs-CZ" sz="2800" dirty="0" err="1" smtClean="0"/>
              <a:t>Schild</a:t>
            </a:r>
            <a:r>
              <a:rPr lang="cs-CZ" sz="2800" dirty="0" smtClean="0"/>
              <a:t> </a:t>
            </a:r>
            <a:r>
              <a:rPr lang="cs-CZ" sz="2800" dirty="0" err="1" smtClean="0"/>
              <a:t>mit</a:t>
            </a:r>
            <a:r>
              <a:rPr lang="cs-CZ" sz="2800" dirty="0" smtClean="0"/>
              <a:t> dem </a:t>
            </a:r>
            <a:r>
              <a:rPr lang="cs-CZ" sz="2800" dirty="0" err="1" smtClean="0"/>
              <a:t>historischen</a:t>
            </a:r>
            <a:r>
              <a:rPr lang="cs-CZ" sz="2800" dirty="0" smtClean="0"/>
              <a:t> </a:t>
            </a:r>
            <a:br>
              <a:rPr lang="cs-CZ" sz="2800" dirty="0" smtClean="0"/>
            </a:br>
            <a:r>
              <a:rPr lang="cs-CZ" sz="2800" dirty="0" err="1" smtClean="0"/>
              <a:t>Wappen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04864"/>
            <a:ext cx="3312368" cy="36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860032" y="5733256"/>
            <a:ext cx="760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261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 smtClean="0"/>
              <a:t>Lage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Österreichs</a:t>
            </a:r>
            <a:r>
              <a:rPr lang="cs-CZ" sz="4000" b="1" dirty="0" smtClean="0"/>
              <a:t> in Europa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err="1"/>
              <a:t>Österreich</a:t>
            </a:r>
            <a:r>
              <a:rPr lang="cs-CZ" sz="2800" dirty="0"/>
              <a:t> </a:t>
            </a:r>
            <a:r>
              <a:rPr lang="cs-CZ" sz="2800" dirty="0" err="1"/>
              <a:t>ist</a:t>
            </a:r>
            <a:r>
              <a:rPr lang="cs-CZ" sz="2800" dirty="0"/>
              <a:t> </a:t>
            </a:r>
            <a:r>
              <a:rPr lang="cs-CZ" sz="2800" dirty="0" err="1"/>
              <a:t>ein</a:t>
            </a:r>
            <a:r>
              <a:rPr lang="cs-CZ" sz="2800" dirty="0"/>
              <a:t> </a:t>
            </a:r>
            <a:r>
              <a:rPr lang="cs-CZ" sz="2800" dirty="0" err="1"/>
              <a:t>kleines</a:t>
            </a:r>
            <a:r>
              <a:rPr lang="cs-CZ" sz="2800" dirty="0"/>
              <a:t> </a:t>
            </a:r>
            <a:r>
              <a:rPr lang="cs-CZ" sz="2800" dirty="0" err="1"/>
              <a:t>Binnenland</a:t>
            </a:r>
            <a:r>
              <a:rPr lang="cs-CZ" sz="2800" dirty="0"/>
              <a:t> </a:t>
            </a:r>
            <a:r>
              <a:rPr lang="cs-CZ" sz="2800" dirty="0" err="1"/>
              <a:t>im</a:t>
            </a:r>
            <a:r>
              <a:rPr lang="cs-CZ" sz="2800" dirty="0"/>
              <a:t> </a:t>
            </a:r>
            <a:r>
              <a:rPr lang="cs-CZ" sz="2800" dirty="0" err="1"/>
              <a:t>südlichen</a:t>
            </a:r>
            <a:r>
              <a:rPr lang="cs-CZ" sz="2800" dirty="0"/>
              <a:t> </a:t>
            </a:r>
            <a:r>
              <a:rPr lang="cs-CZ" sz="2800" dirty="0" err="1"/>
              <a:t>Mitteleuropa</a:t>
            </a:r>
            <a:r>
              <a:rPr lang="cs-CZ" sz="2800" dirty="0" smtClean="0"/>
              <a:t>.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8" t="51701" r="36986" b="23162"/>
          <a:stretch/>
        </p:blipFill>
        <p:spPr bwMode="auto">
          <a:xfrm>
            <a:off x="3059832" y="2788738"/>
            <a:ext cx="4796183" cy="3172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123729" y="5589240"/>
            <a:ext cx="100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349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Die </a:t>
            </a:r>
            <a:r>
              <a:rPr lang="cs-CZ" sz="4000" b="1" dirty="0" err="1" smtClean="0"/>
              <a:t>Landkarte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Österreichs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Österreich</a:t>
            </a:r>
            <a:r>
              <a:rPr lang="cs-CZ" sz="2800" dirty="0" smtClean="0"/>
              <a:t> </a:t>
            </a:r>
            <a:r>
              <a:rPr lang="cs-CZ" sz="2800" dirty="0" err="1" smtClean="0"/>
              <a:t>und</a:t>
            </a:r>
            <a:r>
              <a:rPr lang="cs-CZ" sz="2800" dirty="0" smtClean="0"/>
              <a:t> </a:t>
            </a:r>
            <a:r>
              <a:rPr lang="cs-CZ" sz="2800" dirty="0" err="1" smtClean="0"/>
              <a:t>seine</a:t>
            </a:r>
            <a:r>
              <a:rPr lang="cs-CZ" sz="2800" dirty="0" smtClean="0"/>
              <a:t> </a:t>
            </a:r>
            <a:r>
              <a:rPr lang="cs-CZ" sz="2800" dirty="0" err="1" smtClean="0"/>
              <a:t>Nachbarländer</a:t>
            </a:r>
            <a:endParaRPr lang="cs-CZ" sz="2800" dirty="0" smtClean="0"/>
          </a:p>
          <a:p>
            <a:endParaRPr lang="cs-CZ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6"/>
            <a:ext cx="6980573" cy="407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02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 smtClean="0"/>
              <a:t>Nachbarländer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Es </a:t>
            </a:r>
            <a:r>
              <a:rPr lang="cs-CZ" sz="2800" dirty="0" err="1"/>
              <a:t>grenzt</a:t>
            </a:r>
            <a:r>
              <a:rPr lang="cs-CZ" sz="2800" dirty="0"/>
              <a:t> </a:t>
            </a:r>
            <a:r>
              <a:rPr lang="cs-CZ" sz="2800" dirty="0" err="1"/>
              <a:t>an</a:t>
            </a:r>
            <a:r>
              <a:rPr lang="cs-CZ" sz="2800" dirty="0"/>
              <a:t> </a:t>
            </a:r>
            <a:r>
              <a:rPr lang="cs-CZ" sz="2800" dirty="0" err="1"/>
              <a:t>acht</a:t>
            </a:r>
            <a:r>
              <a:rPr lang="cs-CZ" sz="2800" dirty="0"/>
              <a:t>  </a:t>
            </a:r>
            <a:r>
              <a:rPr lang="cs-CZ" sz="2800" dirty="0" err="1"/>
              <a:t>Länder</a:t>
            </a:r>
            <a:r>
              <a:rPr lang="cs-CZ" sz="2800" dirty="0" smtClean="0"/>
              <a:t>.</a:t>
            </a:r>
          </a:p>
          <a:p>
            <a:r>
              <a:rPr lang="cs-CZ" sz="2800" dirty="0" err="1" smtClean="0"/>
              <a:t>Im</a:t>
            </a:r>
            <a:r>
              <a:rPr lang="cs-CZ" sz="2800" dirty="0" smtClean="0"/>
              <a:t> </a:t>
            </a:r>
            <a:r>
              <a:rPr lang="cs-CZ" sz="2800" dirty="0" err="1"/>
              <a:t>Norden</a:t>
            </a:r>
            <a:r>
              <a:rPr lang="cs-CZ" sz="2800" dirty="0"/>
              <a:t> </a:t>
            </a:r>
            <a:r>
              <a:rPr lang="cs-CZ" sz="2800" dirty="0" err="1"/>
              <a:t>grenzt</a:t>
            </a:r>
            <a:r>
              <a:rPr lang="cs-CZ" sz="2800" dirty="0"/>
              <a:t> es </a:t>
            </a:r>
            <a:r>
              <a:rPr lang="cs-CZ" sz="2800" dirty="0" err="1"/>
              <a:t>an</a:t>
            </a:r>
            <a:r>
              <a:rPr lang="cs-CZ" sz="2800" dirty="0"/>
              <a:t> </a:t>
            </a:r>
            <a:r>
              <a:rPr lang="cs-CZ" sz="2800" dirty="0" err="1"/>
              <a:t>Tschechien</a:t>
            </a:r>
            <a:r>
              <a:rPr lang="cs-CZ" sz="2800" dirty="0"/>
              <a:t>  </a:t>
            </a:r>
            <a:r>
              <a:rPr lang="cs-CZ" sz="2800" dirty="0" err="1"/>
              <a:t>und</a:t>
            </a:r>
            <a:r>
              <a:rPr lang="cs-CZ" sz="2800" dirty="0"/>
              <a:t> </a:t>
            </a:r>
            <a:r>
              <a:rPr lang="cs-CZ" sz="2800" dirty="0" err="1"/>
              <a:t>an</a:t>
            </a:r>
            <a:r>
              <a:rPr lang="cs-CZ" sz="2800" dirty="0"/>
              <a:t> </a:t>
            </a:r>
            <a:r>
              <a:rPr lang="cs-CZ" sz="2800" dirty="0" err="1" smtClean="0"/>
              <a:t>Deutschland</a:t>
            </a:r>
            <a:r>
              <a:rPr lang="cs-CZ" sz="2800" dirty="0" smtClean="0"/>
              <a:t>.</a:t>
            </a:r>
          </a:p>
          <a:p>
            <a:r>
              <a:rPr lang="cs-CZ" sz="2800" dirty="0" err="1" smtClean="0"/>
              <a:t>Im</a:t>
            </a:r>
            <a:r>
              <a:rPr lang="cs-CZ" sz="2800" dirty="0" smtClean="0"/>
              <a:t> </a:t>
            </a:r>
            <a:r>
              <a:rPr lang="cs-CZ" sz="2800" dirty="0"/>
              <a:t>Osten </a:t>
            </a:r>
            <a:r>
              <a:rPr lang="cs-CZ" sz="2800" dirty="0" err="1"/>
              <a:t>an</a:t>
            </a:r>
            <a:r>
              <a:rPr lang="cs-CZ" sz="2800" dirty="0"/>
              <a:t> </a:t>
            </a:r>
            <a:r>
              <a:rPr lang="cs-CZ" sz="2800" dirty="0" err="1"/>
              <a:t>die</a:t>
            </a:r>
            <a:r>
              <a:rPr lang="cs-CZ" sz="2800" dirty="0"/>
              <a:t> </a:t>
            </a:r>
            <a:r>
              <a:rPr lang="cs-CZ" sz="2800" dirty="0" err="1"/>
              <a:t>Slowakei</a:t>
            </a:r>
            <a:r>
              <a:rPr lang="cs-CZ" sz="2800" dirty="0"/>
              <a:t> </a:t>
            </a:r>
            <a:r>
              <a:rPr lang="cs-CZ" sz="2800" dirty="0" err="1"/>
              <a:t>und</a:t>
            </a:r>
            <a:r>
              <a:rPr lang="cs-CZ" sz="2800" dirty="0"/>
              <a:t> </a:t>
            </a:r>
            <a:r>
              <a:rPr lang="cs-CZ" sz="2800" dirty="0" err="1"/>
              <a:t>an</a:t>
            </a:r>
            <a:r>
              <a:rPr lang="cs-CZ" sz="2800" dirty="0"/>
              <a:t> </a:t>
            </a:r>
            <a:r>
              <a:rPr lang="cs-CZ" sz="2800" dirty="0" err="1" smtClean="0"/>
              <a:t>Ungarn</a:t>
            </a:r>
            <a:r>
              <a:rPr lang="cs-CZ" sz="2800" dirty="0" smtClean="0"/>
              <a:t>.</a:t>
            </a:r>
          </a:p>
          <a:p>
            <a:r>
              <a:rPr lang="cs-CZ" sz="2800" dirty="0" err="1" smtClean="0"/>
              <a:t>Im</a:t>
            </a:r>
            <a:r>
              <a:rPr lang="cs-CZ" sz="2800" dirty="0" smtClean="0"/>
              <a:t> </a:t>
            </a:r>
            <a:r>
              <a:rPr lang="cs-CZ" sz="2800" dirty="0" err="1"/>
              <a:t>Süden</a:t>
            </a:r>
            <a:r>
              <a:rPr lang="cs-CZ" sz="2800" dirty="0"/>
              <a:t> </a:t>
            </a:r>
            <a:r>
              <a:rPr lang="cs-CZ" sz="2800" dirty="0" err="1"/>
              <a:t>an</a:t>
            </a:r>
            <a:r>
              <a:rPr lang="cs-CZ" sz="2800" dirty="0"/>
              <a:t> </a:t>
            </a:r>
            <a:r>
              <a:rPr lang="cs-CZ" sz="2800" dirty="0" err="1"/>
              <a:t>Slowenien</a:t>
            </a:r>
            <a:r>
              <a:rPr lang="cs-CZ" sz="2800" dirty="0"/>
              <a:t> </a:t>
            </a:r>
            <a:r>
              <a:rPr lang="cs-CZ" sz="2800" dirty="0" err="1"/>
              <a:t>und</a:t>
            </a:r>
            <a:r>
              <a:rPr lang="cs-CZ" sz="2800" dirty="0"/>
              <a:t> </a:t>
            </a:r>
            <a:r>
              <a:rPr lang="cs-CZ" sz="2800" dirty="0" err="1" smtClean="0"/>
              <a:t>Italien</a:t>
            </a:r>
            <a:r>
              <a:rPr lang="cs-CZ" sz="2800" dirty="0" smtClean="0"/>
              <a:t>.</a:t>
            </a:r>
          </a:p>
          <a:p>
            <a:r>
              <a:rPr lang="cs-CZ" sz="2800" dirty="0" err="1" smtClean="0"/>
              <a:t>Im</a:t>
            </a:r>
            <a:r>
              <a:rPr lang="cs-CZ" sz="2800" dirty="0" smtClean="0"/>
              <a:t> </a:t>
            </a:r>
            <a:r>
              <a:rPr lang="cs-CZ" sz="2800" dirty="0" err="1"/>
              <a:t>Westen</a:t>
            </a:r>
            <a:r>
              <a:rPr lang="cs-CZ" sz="2800" dirty="0"/>
              <a:t> </a:t>
            </a:r>
            <a:r>
              <a:rPr lang="cs-CZ" sz="2800" dirty="0" err="1"/>
              <a:t>an</a:t>
            </a:r>
            <a:r>
              <a:rPr lang="cs-CZ" sz="2800" dirty="0"/>
              <a:t> </a:t>
            </a:r>
            <a:r>
              <a:rPr lang="cs-CZ" sz="2800" dirty="0" err="1"/>
              <a:t>die</a:t>
            </a:r>
            <a:r>
              <a:rPr lang="cs-CZ" sz="2800" dirty="0"/>
              <a:t> </a:t>
            </a:r>
            <a:r>
              <a:rPr lang="cs-CZ" sz="2800" dirty="0" err="1"/>
              <a:t>Schweiz</a:t>
            </a:r>
            <a:r>
              <a:rPr lang="cs-CZ" sz="2800" dirty="0"/>
              <a:t> </a:t>
            </a:r>
            <a:r>
              <a:rPr lang="cs-CZ" sz="2800" dirty="0" err="1"/>
              <a:t>und</a:t>
            </a:r>
            <a:r>
              <a:rPr lang="cs-CZ" sz="2800" dirty="0"/>
              <a:t> </a:t>
            </a:r>
            <a:r>
              <a:rPr lang="cs-CZ" sz="2800" dirty="0" err="1"/>
              <a:t>an</a:t>
            </a:r>
            <a:r>
              <a:rPr lang="cs-CZ" sz="2800" dirty="0"/>
              <a:t> Liechtenstein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206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Die </a:t>
            </a:r>
            <a:r>
              <a:rPr lang="cs-CZ" sz="4000" b="1" dirty="0" err="1" smtClean="0"/>
              <a:t>Länge</a:t>
            </a:r>
            <a:r>
              <a:rPr lang="cs-CZ" sz="4000" b="1" dirty="0" smtClean="0"/>
              <a:t> der </a:t>
            </a:r>
            <a:r>
              <a:rPr lang="cs-CZ" sz="4000" b="1" dirty="0" err="1" smtClean="0"/>
              <a:t>Grenze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2800" dirty="0" smtClean="0"/>
              <a:t>Die </a:t>
            </a:r>
            <a:r>
              <a:rPr lang="cs-CZ" sz="2800" dirty="0" err="1"/>
              <a:t>Grenzen</a:t>
            </a:r>
            <a:r>
              <a:rPr lang="cs-CZ" sz="2800" dirty="0"/>
              <a:t> </a:t>
            </a:r>
            <a:r>
              <a:rPr lang="cs-CZ" sz="2800" dirty="0" err="1"/>
              <a:t>Österreichs</a:t>
            </a:r>
            <a:r>
              <a:rPr lang="cs-CZ" sz="2800" dirty="0"/>
              <a:t> </a:t>
            </a:r>
            <a:r>
              <a:rPr lang="cs-CZ" sz="2800" dirty="0" err="1"/>
              <a:t>haben</a:t>
            </a:r>
            <a:r>
              <a:rPr lang="cs-CZ" sz="2800" dirty="0"/>
              <a:t> </a:t>
            </a:r>
            <a:r>
              <a:rPr lang="cs-CZ" sz="2800" dirty="0" err="1"/>
              <a:t>eine</a:t>
            </a:r>
            <a:r>
              <a:rPr lang="cs-CZ" sz="2800" dirty="0"/>
              <a:t> </a:t>
            </a:r>
            <a:r>
              <a:rPr lang="cs-CZ" sz="2800" dirty="0" err="1"/>
              <a:t>Länge</a:t>
            </a:r>
            <a:r>
              <a:rPr lang="cs-CZ" sz="2800" dirty="0"/>
              <a:t> von 2 706 km.</a:t>
            </a:r>
          </a:p>
          <a:p>
            <a:r>
              <a:rPr lang="cs-CZ" sz="2800" dirty="0"/>
              <a:t>Die </a:t>
            </a:r>
            <a:r>
              <a:rPr lang="cs-CZ" sz="2800" dirty="0" err="1"/>
              <a:t>kürzeste</a:t>
            </a:r>
            <a:r>
              <a:rPr lang="cs-CZ" sz="2800" dirty="0"/>
              <a:t> </a:t>
            </a:r>
            <a:r>
              <a:rPr lang="cs-CZ" sz="2800" dirty="0" err="1"/>
              <a:t>Grenze</a:t>
            </a:r>
            <a:r>
              <a:rPr lang="cs-CZ" sz="2800" dirty="0"/>
              <a:t> </a:t>
            </a:r>
            <a:r>
              <a:rPr lang="cs-CZ" sz="2800" dirty="0" err="1"/>
              <a:t>hat</a:t>
            </a:r>
            <a:r>
              <a:rPr lang="cs-CZ" sz="2800" dirty="0"/>
              <a:t> </a:t>
            </a:r>
            <a:r>
              <a:rPr lang="cs-CZ" sz="2800" dirty="0" err="1"/>
              <a:t>Österreich</a:t>
            </a:r>
            <a:r>
              <a:rPr lang="cs-CZ" sz="2800" dirty="0"/>
              <a:t>  </a:t>
            </a:r>
            <a:r>
              <a:rPr lang="cs-CZ" sz="2800" dirty="0" err="1"/>
              <a:t>mit</a:t>
            </a:r>
            <a:r>
              <a:rPr lang="cs-CZ" sz="2800" dirty="0"/>
              <a:t> Liechtenstein (35km</a:t>
            </a:r>
            <a:r>
              <a:rPr lang="cs-CZ" sz="2800" dirty="0" smtClean="0"/>
              <a:t>).</a:t>
            </a:r>
          </a:p>
          <a:p>
            <a:r>
              <a:rPr lang="cs-CZ" sz="2800" dirty="0" smtClean="0"/>
              <a:t>Die </a:t>
            </a:r>
            <a:r>
              <a:rPr lang="cs-CZ" sz="2800" dirty="0" err="1"/>
              <a:t>längste</a:t>
            </a:r>
            <a:r>
              <a:rPr lang="cs-CZ" sz="2800" dirty="0"/>
              <a:t> </a:t>
            </a:r>
            <a:r>
              <a:rPr lang="cs-CZ" sz="2800" dirty="0" err="1"/>
              <a:t>Grenze</a:t>
            </a:r>
            <a:r>
              <a:rPr lang="cs-CZ" sz="2800" dirty="0"/>
              <a:t> </a:t>
            </a:r>
            <a:r>
              <a:rPr lang="cs-CZ" sz="2800" dirty="0" err="1"/>
              <a:t>hat</a:t>
            </a:r>
            <a:r>
              <a:rPr lang="cs-CZ" sz="2800" dirty="0"/>
              <a:t> </a:t>
            </a:r>
            <a:r>
              <a:rPr lang="cs-CZ" sz="2800" dirty="0" err="1"/>
              <a:t>Österreich</a:t>
            </a:r>
            <a:r>
              <a:rPr lang="cs-CZ" sz="2800" dirty="0"/>
              <a:t> </a:t>
            </a:r>
            <a:r>
              <a:rPr lang="cs-CZ" sz="2800" dirty="0" smtClean="0"/>
              <a:t> </a:t>
            </a:r>
            <a:r>
              <a:rPr lang="cs-CZ" sz="2800" dirty="0" err="1" smtClean="0"/>
              <a:t>mit</a:t>
            </a:r>
            <a:r>
              <a:rPr lang="cs-CZ" sz="2800" dirty="0" smtClean="0"/>
              <a:t>  </a:t>
            </a:r>
            <a:r>
              <a:rPr lang="cs-CZ" sz="2800" dirty="0"/>
              <a:t>der </a:t>
            </a:r>
            <a:r>
              <a:rPr lang="cs-CZ" sz="2800" dirty="0" err="1"/>
              <a:t>Bundesrepublik</a:t>
            </a:r>
            <a:r>
              <a:rPr lang="cs-CZ" sz="2800" dirty="0"/>
              <a:t> </a:t>
            </a:r>
            <a:r>
              <a:rPr lang="cs-CZ" sz="2800" dirty="0" err="1"/>
              <a:t>Deutschland</a:t>
            </a:r>
            <a:r>
              <a:rPr lang="cs-CZ" sz="2800" dirty="0"/>
              <a:t> (816km).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054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Fragen</a:t>
            </a:r>
            <a:r>
              <a:rPr lang="cs-CZ" sz="4000" b="1" dirty="0"/>
              <a:t> </a:t>
            </a:r>
            <a:r>
              <a:rPr lang="cs-CZ" sz="4000" b="1" dirty="0" err="1"/>
              <a:t>zum</a:t>
            </a:r>
            <a:r>
              <a:rPr lang="cs-CZ" sz="4000" b="1" dirty="0"/>
              <a:t> </a:t>
            </a:r>
            <a:r>
              <a:rPr lang="cs-CZ" sz="4000" b="1" dirty="0" err="1"/>
              <a:t>Thema</a:t>
            </a:r>
            <a:r>
              <a:rPr lang="cs-CZ" sz="4000" b="1" dirty="0" smtClean="0"/>
              <a:t>: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spcAft>
                <a:spcPts val="2400"/>
              </a:spcAft>
              <a:buFont typeface="+mj-lt"/>
              <a:buAutoNum type="arabicPeriod"/>
            </a:pPr>
            <a:r>
              <a:rPr lang="cs-CZ" sz="2800" dirty="0" err="1"/>
              <a:t>Wo</a:t>
            </a:r>
            <a:r>
              <a:rPr lang="cs-CZ" sz="2800" dirty="0"/>
              <a:t> </a:t>
            </a:r>
            <a:r>
              <a:rPr lang="cs-CZ" sz="2800" dirty="0" err="1"/>
              <a:t>liegt</a:t>
            </a:r>
            <a:r>
              <a:rPr lang="cs-CZ" sz="2800" dirty="0"/>
              <a:t> </a:t>
            </a:r>
            <a:r>
              <a:rPr lang="cs-CZ" sz="2800" dirty="0" err="1"/>
              <a:t>Österreich</a:t>
            </a:r>
            <a:r>
              <a:rPr lang="cs-CZ" sz="2800" dirty="0"/>
              <a:t>?</a:t>
            </a:r>
          </a:p>
          <a:p>
            <a:pPr marL="514350" lvl="0" indent="-514350">
              <a:spcAft>
                <a:spcPts val="2400"/>
              </a:spcAft>
              <a:buFont typeface="+mj-lt"/>
              <a:buAutoNum type="arabicPeriod"/>
            </a:pPr>
            <a:r>
              <a:rPr lang="cs-CZ" sz="2800" dirty="0" err="1"/>
              <a:t>An</a:t>
            </a:r>
            <a:r>
              <a:rPr lang="cs-CZ" sz="2800" dirty="0"/>
              <a:t> </a:t>
            </a:r>
            <a:r>
              <a:rPr lang="cs-CZ" sz="2800" dirty="0" err="1"/>
              <a:t>welche</a:t>
            </a:r>
            <a:r>
              <a:rPr lang="cs-CZ" sz="2800" dirty="0"/>
              <a:t> </a:t>
            </a:r>
            <a:r>
              <a:rPr lang="cs-CZ" sz="2800" dirty="0" err="1"/>
              <a:t>Länder</a:t>
            </a:r>
            <a:r>
              <a:rPr lang="cs-CZ" sz="2800" dirty="0"/>
              <a:t> </a:t>
            </a:r>
            <a:r>
              <a:rPr lang="cs-CZ" sz="2800" dirty="0" err="1"/>
              <a:t>grenzt</a:t>
            </a:r>
            <a:r>
              <a:rPr lang="cs-CZ" sz="2800" dirty="0"/>
              <a:t> es?</a:t>
            </a:r>
          </a:p>
          <a:p>
            <a:pPr marL="514350" lvl="0" indent="-514350">
              <a:spcAft>
                <a:spcPts val="2400"/>
              </a:spcAft>
              <a:buFont typeface="+mj-lt"/>
              <a:buAutoNum type="arabicPeriod"/>
            </a:pPr>
            <a:r>
              <a:rPr lang="cs-CZ" sz="2800" dirty="0" err="1"/>
              <a:t>Mit</a:t>
            </a:r>
            <a:r>
              <a:rPr lang="cs-CZ" sz="2800" dirty="0"/>
              <a:t> </a:t>
            </a:r>
            <a:r>
              <a:rPr lang="cs-CZ" sz="2800" dirty="0" err="1"/>
              <a:t>welchem</a:t>
            </a:r>
            <a:r>
              <a:rPr lang="cs-CZ" sz="2800" dirty="0"/>
              <a:t> </a:t>
            </a:r>
            <a:r>
              <a:rPr lang="cs-CZ" sz="2800" dirty="0" err="1"/>
              <a:t>Nachbarland</a:t>
            </a:r>
            <a:r>
              <a:rPr lang="cs-CZ" sz="2800" dirty="0"/>
              <a:t> </a:t>
            </a:r>
            <a:r>
              <a:rPr lang="cs-CZ" sz="2800" dirty="0" err="1"/>
              <a:t>hat</a:t>
            </a:r>
            <a:r>
              <a:rPr lang="cs-CZ" sz="2800" dirty="0"/>
              <a:t> </a:t>
            </a:r>
            <a:r>
              <a:rPr lang="cs-CZ" sz="2800" dirty="0" err="1"/>
              <a:t>Österreich</a:t>
            </a:r>
            <a:r>
              <a:rPr lang="cs-CZ" sz="2800" dirty="0"/>
              <a:t> </a:t>
            </a:r>
            <a:r>
              <a:rPr lang="cs-CZ" sz="2800" dirty="0" err="1"/>
              <a:t>die</a:t>
            </a:r>
            <a:r>
              <a:rPr lang="cs-CZ" sz="2800" dirty="0"/>
              <a:t> </a:t>
            </a:r>
            <a:r>
              <a:rPr lang="cs-CZ" sz="2800" dirty="0" err="1"/>
              <a:t>kürzeste</a:t>
            </a:r>
            <a:r>
              <a:rPr lang="cs-CZ" sz="2800" dirty="0"/>
              <a:t> </a:t>
            </a:r>
            <a:r>
              <a:rPr lang="cs-CZ" sz="2800" dirty="0" err="1"/>
              <a:t>und</a:t>
            </a:r>
            <a:r>
              <a:rPr lang="cs-CZ" sz="2800" dirty="0"/>
              <a:t> </a:t>
            </a:r>
            <a:r>
              <a:rPr lang="cs-CZ" sz="2800" dirty="0" err="1"/>
              <a:t>mit</a:t>
            </a:r>
            <a:r>
              <a:rPr lang="cs-CZ" sz="2800" dirty="0"/>
              <a:t> </a:t>
            </a:r>
            <a:r>
              <a:rPr lang="cs-CZ" sz="2800" dirty="0" err="1"/>
              <a:t>welchem</a:t>
            </a:r>
            <a:r>
              <a:rPr lang="cs-CZ" sz="2800" dirty="0"/>
              <a:t> Land </a:t>
            </a:r>
            <a:r>
              <a:rPr lang="cs-CZ" sz="2800" dirty="0" err="1"/>
              <a:t>hat</a:t>
            </a:r>
            <a:r>
              <a:rPr lang="cs-CZ" sz="2800" dirty="0"/>
              <a:t> es </a:t>
            </a:r>
            <a:r>
              <a:rPr lang="cs-CZ" sz="2800" dirty="0" err="1"/>
              <a:t>die</a:t>
            </a:r>
            <a:r>
              <a:rPr lang="cs-CZ" sz="2800" dirty="0"/>
              <a:t> </a:t>
            </a:r>
            <a:r>
              <a:rPr lang="cs-CZ" sz="2800" dirty="0" err="1"/>
              <a:t>längste</a:t>
            </a:r>
            <a:r>
              <a:rPr lang="cs-CZ" sz="2800" dirty="0"/>
              <a:t> </a:t>
            </a:r>
            <a:r>
              <a:rPr lang="cs-CZ" sz="2800" dirty="0" err="1"/>
              <a:t>Grenze</a:t>
            </a:r>
            <a:r>
              <a:rPr lang="cs-CZ" sz="2800" dirty="0"/>
              <a:t>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546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 smtClean="0"/>
              <a:t>Antworten</a:t>
            </a:r>
            <a:r>
              <a:rPr lang="cs-CZ" sz="4000" b="1" dirty="0" smtClean="0"/>
              <a:t>: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6805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800" dirty="0" err="1" smtClean="0"/>
              <a:t>Österreich</a:t>
            </a:r>
            <a:r>
              <a:rPr lang="cs-CZ" sz="2800" dirty="0" smtClean="0"/>
              <a:t> </a:t>
            </a:r>
            <a:r>
              <a:rPr lang="cs-CZ" sz="2800" dirty="0" err="1" smtClean="0"/>
              <a:t>liegt</a:t>
            </a:r>
            <a:r>
              <a:rPr lang="cs-CZ" sz="2800" dirty="0" smtClean="0"/>
              <a:t> </a:t>
            </a:r>
            <a:r>
              <a:rPr lang="cs-CZ" sz="2800" dirty="0" err="1" smtClean="0"/>
              <a:t>im</a:t>
            </a:r>
            <a:r>
              <a:rPr lang="cs-CZ" sz="2800" dirty="0" smtClean="0"/>
              <a:t> </a:t>
            </a:r>
            <a:r>
              <a:rPr lang="cs-CZ" sz="2800" dirty="0" err="1" smtClean="0"/>
              <a:t>südlichen</a:t>
            </a:r>
            <a:r>
              <a:rPr lang="cs-CZ" sz="2800" dirty="0" smtClean="0"/>
              <a:t> </a:t>
            </a:r>
            <a:r>
              <a:rPr lang="cs-CZ" sz="2800" dirty="0" err="1" smtClean="0"/>
              <a:t>Mitteleuropa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endParaRPr lang="cs-CZ" sz="2800" dirty="0" smtClean="0"/>
          </a:p>
          <a:p>
            <a:pPr marL="514350" indent="-514350">
              <a:buAutoNum type="arabicPeriod" startAt="2"/>
            </a:pPr>
            <a:r>
              <a:rPr lang="cs-CZ" sz="2800" dirty="0"/>
              <a:t>Es </a:t>
            </a:r>
            <a:r>
              <a:rPr lang="cs-CZ" sz="2800" dirty="0" err="1"/>
              <a:t>grenzt</a:t>
            </a:r>
            <a:r>
              <a:rPr lang="cs-CZ" sz="2800" dirty="0"/>
              <a:t> </a:t>
            </a:r>
            <a:r>
              <a:rPr lang="cs-CZ" sz="2800" dirty="0" err="1"/>
              <a:t>an</a:t>
            </a:r>
            <a:r>
              <a:rPr lang="cs-CZ" sz="2800" dirty="0"/>
              <a:t> </a:t>
            </a:r>
            <a:r>
              <a:rPr lang="cs-CZ" sz="2800" dirty="0" err="1"/>
              <a:t>acht</a:t>
            </a:r>
            <a:r>
              <a:rPr lang="cs-CZ" sz="2800" dirty="0"/>
              <a:t> </a:t>
            </a:r>
            <a:r>
              <a:rPr lang="cs-CZ" sz="2800" dirty="0" err="1" smtClean="0"/>
              <a:t>Länder</a:t>
            </a:r>
            <a:r>
              <a:rPr lang="cs-CZ" sz="2800" dirty="0" smtClean="0"/>
              <a:t>:</a:t>
            </a:r>
          </a:p>
          <a:p>
            <a:pPr marL="514800" indent="-514800">
              <a:buFont typeface="Courier New" pitchFamily="49" charset="0"/>
              <a:buChar char="o"/>
            </a:pPr>
            <a:r>
              <a:rPr lang="cs-CZ" sz="2800" dirty="0" err="1" smtClean="0"/>
              <a:t>an</a:t>
            </a:r>
            <a:r>
              <a:rPr lang="cs-CZ" sz="2800" dirty="0" smtClean="0"/>
              <a:t> </a:t>
            </a:r>
            <a:r>
              <a:rPr lang="cs-CZ" sz="2800" dirty="0" err="1" smtClean="0"/>
              <a:t>Deutschland</a:t>
            </a:r>
            <a:r>
              <a:rPr lang="cs-CZ" sz="2800" dirty="0"/>
              <a:t> </a:t>
            </a:r>
            <a:r>
              <a:rPr lang="cs-CZ" sz="2800" dirty="0" err="1" smtClean="0"/>
              <a:t>und</a:t>
            </a:r>
            <a:r>
              <a:rPr lang="cs-CZ" sz="2800" dirty="0" smtClean="0"/>
              <a:t> </a:t>
            </a:r>
            <a:r>
              <a:rPr lang="cs-CZ" sz="2800" dirty="0" err="1" smtClean="0"/>
              <a:t>an</a:t>
            </a:r>
            <a:r>
              <a:rPr lang="cs-CZ" sz="2800" dirty="0" smtClean="0"/>
              <a:t> </a:t>
            </a:r>
            <a:r>
              <a:rPr lang="cs-CZ" sz="2800" dirty="0" err="1" smtClean="0"/>
              <a:t>Tschechien</a:t>
            </a:r>
            <a:r>
              <a:rPr lang="cs-CZ" sz="2800" dirty="0" smtClean="0"/>
              <a:t> </a:t>
            </a:r>
            <a:r>
              <a:rPr lang="cs-CZ" sz="2800" dirty="0" err="1" smtClean="0"/>
              <a:t>im</a:t>
            </a:r>
            <a:r>
              <a:rPr lang="cs-CZ" sz="2800" dirty="0" smtClean="0"/>
              <a:t> </a:t>
            </a:r>
            <a:r>
              <a:rPr lang="cs-CZ" sz="2800" dirty="0" err="1" smtClean="0"/>
              <a:t>Norden</a:t>
            </a:r>
            <a:endParaRPr lang="cs-CZ" sz="2800" dirty="0"/>
          </a:p>
          <a:p>
            <a:pPr marL="514800" indent="-514800">
              <a:buFont typeface="Courier New" pitchFamily="49" charset="0"/>
              <a:buChar char="o"/>
            </a:pPr>
            <a:r>
              <a:rPr lang="cs-CZ" sz="2800" dirty="0" err="1" smtClean="0"/>
              <a:t>an</a:t>
            </a:r>
            <a:r>
              <a:rPr lang="cs-CZ" sz="2800" dirty="0" smtClean="0"/>
              <a:t> </a:t>
            </a:r>
            <a:r>
              <a:rPr lang="cs-CZ" sz="2800" dirty="0" err="1"/>
              <a:t>die</a:t>
            </a:r>
            <a:r>
              <a:rPr lang="cs-CZ" sz="2800" dirty="0"/>
              <a:t> </a:t>
            </a:r>
            <a:r>
              <a:rPr lang="cs-CZ" sz="2800" dirty="0" err="1" smtClean="0"/>
              <a:t>Slowakei</a:t>
            </a:r>
            <a:r>
              <a:rPr lang="cs-CZ" sz="2800" dirty="0" smtClean="0"/>
              <a:t> </a:t>
            </a:r>
            <a:r>
              <a:rPr lang="cs-CZ" sz="2800" dirty="0" err="1" smtClean="0"/>
              <a:t>und</a:t>
            </a:r>
            <a:r>
              <a:rPr lang="cs-CZ" sz="2800" dirty="0" smtClean="0"/>
              <a:t> </a:t>
            </a:r>
            <a:r>
              <a:rPr lang="cs-CZ" sz="2800" dirty="0" err="1" smtClean="0"/>
              <a:t>an</a:t>
            </a:r>
            <a:r>
              <a:rPr lang="cs-CZ" sz="2800" dirty="0" smtClean="0"/>
              <a:t> </a:t>
            </a:r>
            <a:r>
              <a:rPr lang="cs-CZ" sz="2800" dirty="0" err="1" smtClean="0"/>
              <a:t>Ungarn</a:t>
            </a:r>
            <a:r>
              <a:rPr lang="cs-CZ" sz="2800" dirty="0" smtClean="0"/>
              <a:t> </a:t>
            </a:r>
            <a:r>
              <a:rPr lang="cs-CZ" sz="2800" dirty="0" err="1" smtClean="0"/>
              <a:t>im</a:t>
            </a:r>
            <a:r>
              <a:rPr lang="cs-CZ" sz="2800" dirty="0" smtClean="0"/>
              <a:t> Osten</a:t>
            </a:r>
          </a:p>
          <a:p>
            <a:pPr marL="514800" indent="-514800">
              <a:buFont typeface="Courier New" pitchFamily="49" charset="0"/>
              <a:buChar char="o"/>
            </a:pPr>
            <a:r>
              <a:rPr lang="cs-CZ" sz="2800" dirty="0" err="1" smtClean="0"/>
              <a:t>an</a:t>
            </a:r>
            <a:r>
              <a:rPr lang="cs-CZ" sz="2800" dirty="0" smtClean="0"/>
              <a:t> </a:t>
            </a:r>
            <a:r>
              <a:rPr lang="cs-CZ" sz="2800" dirty="0" err="1" smtClean="0"/>
              <a:t>Slowenien</a:t>
            </a:r>
            <a:r>
              <a:rPr lang="cs-CZ" sz="2800" dirty="0" smtClean="0"/>
              <a:t> </a:t>
            </a:r>
            <a:r>
              <a:rPr lang="cs-CZ" sz="2800" dirty="0" err="1" smtClean="0"/>
              <a:t>und</a:t>
            </a:r>
            <a:r>
              <a:rPr lang="cs-CZ" sz="2800" dirty="0" smtClean="0"/>
              <a:t> </a:t>
            </a:r>
            <a:r>
              <a:rPr lang="cs-CZ" sz="2800" dirty="0" err="1" smtClean="0"/>
              <a:t>an</a:t>
            </a:r>
            <a:r>
              <a:rPr lang="cs-CZ" sz="2800" dirty="0" smtClean="0"/>
              <a:t> </a:t>
            </a:r>
            <a:r>
              <a:rPr lang="cs-CZ" sz="2800" dirty="0" err="1" smtClean="0"/>
              <a:t>Italien</a:t>
            </a:r>
            <a:r>
              <a:rPr lang="cs-CZ" sz="2800" dirty="0" smtClean="0"/>
              <a:t> </a:t>
            </a:r>
            <a:r>
              <a:rPr lang="cs-CZ" sz="2800" dirty="0" err="1" smtClean="0"/>
              <a:t>im</a:t>
            </a:r>
            <a:r>
              <a:rPr lang="cs-CZ" sz="2800" dirty="0" smtClean="0"/>
              <a:t> </a:t>
            </a:r>
            <a:r>
              <a:rPr lang="cs-CZ" sz="2800" dirty="0" err="1" smtClean="0"/>
              <a:t>Süden</a:t>
            </a:r>
            <a:endParaRPr lang="cs-CZ" sz="2800" dirty="0" smtClean="0"/>
          </a:p>
          <a:p>
            <a:pPr marL="514800" indent="-514800">
              <a:buFont typeface="Courier New" pitchFamily="49" charset="0"/>
              <a:buChar char="o"/>
            </a:pPr>
            <a:r>
              <a:rPr lang="cs-CZ" sz="2800" dirty="0" err="1" smtClean="0"/>
              <a:t>an</a:t>
            </a:r>
            <a:r>
              <a:rPr lang="cs-CZ" sz="2800" dirty="0" smtClean="0"/>
              <a:t> </a:t>
            </a:r>
            <a:r>
              <a:rPr lang="cs-CZ" sz="2800" dirty="0" err="1"/>
              <a:t>die</a:t>
            </a:r>
            <a:r>
              <a:rPr lang="cs-CZ" sz="2800" dirty="0"/>
              <a:t> </a:t>
            </a:r>
            <a:r>
              <a:rPr lang="cs-CZ" sz="2800" dirty="0" err="1" smtClean="0"/>
              <a:t>Schweiz</a:t>
            </a:r>
            <a:r>
              <a:rPr lang="cs-CZ" sz="2800" dirty="0" smtClean="0"/>
              <a:t> </a:t>
            </a:r>
            <a:r>
              <a:rPr lang="cs-CZ" sz="2800" dirty="0" err="1" smtClean="0"/>
              <a:t>und</a:t>
            </a:r>
            <a:r>
              <a:rPr lang="cs-CZ" sz="2800" dirty="0" smtClean="0"/>
              <a:t> </a:t>
            </a:r>
            <a:r>
              <a:rPr lang="cs-CZ" sz="2800" dirty="0" err="1" smtClean="0"/>
              <a:t>an</a:t>
            </a:r>
            <a:r>
              <a:rPr lang="cs-CZ" sz="2800" dirty="0" smtClean="0"/>
              <a:t> Liechtenstein </a:t>
            </a:r>
            <a:r>
              <a:rPr lang="cs-CZ" sz="2800" dirty="0" err="1" smtClean="0"/>
              <a:t>im</a:t>
            </a:r>
            <a:r>
              <a:rPr lang="cs-CZ" sz="2800" dirty="0" smtClean="0"/>
              <a:t> </a:t>
            </a:r>
            <a:r>
              <a:rPr lang="cs-CZ" sz="2800" dirty="0" err="1" smtClean="0"/>
              <a:t>Westen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37488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390</Words>
  <Application>Microsoft Office PowerPoint</Application>
  <PresentationFormat>Předvádění na obrazovce (4:3)</PresentationFormat>
  <Paragraphs>71</Paragraphs>
  <Slides>11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Republik Österreich - Lage</vt:lpstr>
      <vt:lpstr>Österreich –Die Staatsflagge</vt:lpstr>
      <vt:lpstr>Österreich – Das Staatswappen</vt:lpstr>
      <vt:lpstr>Lage Österreichs in Europa</vt:lpstr>
      <vt:lpstr>Die Landkarte Österreichs</vt:lpstr>
      <vt:lpstr>Nachbarländer</vt:lpstr>
      <vt:lpstr>Die Länge der Grenze</vt:lpstr>
      <vt:lpstr>Fragen zum Thema:</vt:lpstr>
      <vt:lpstr>Antworten:</vt:lpstr>
      <vt:lpstr>Antworten:</vt:lpstr>
      <vt:lpstr>Informační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vzdělávacího materiálu</dc:title>
  <dc:creator>Uzivatel</dc:creator>
  <cp:lastModifiedBy>Hana</cp:lastModifiedBy>
  <cp:revision>43</cp:revision>
  <dcterms:created xsi:type="dcterms:W3CDTF">2012-12-28T08:29:43Z</dcterms:created>
  <dcterms:modified xsi:type="dcterms:W3CDTF">2013-02-07T16:42:42Z</dcterms:modified>
</cp:coreProperties>
</file>