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68" r:id="rId8"/>
    <p:sldId id="263" r:id="rId9"/>
    <p:sldId id="265" r:id="rId10"/>
    <p:sldId id="267" r:id="rId11"/>
    <p:sldId id="266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CC66">
                <a:alpha val="65000"/>
                <a:lumMod val="72000"/>
                <a:lumOff val="28000"/>
              </a:srgbClr>
            </a:gs>
            <a:gs pos="3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/>
            </a:gs>
            <a:gs pos="3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 </a:t>
            </a:r>
            <a:r>
              <a:rPr lang="cs-CZ" sz="2800" b="1" dirty="0" err="1" smtClean="0"/>
              <a:t>Bevölkerung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und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politisches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System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Österreichs</a:t>
            </a:r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5345352"/>
              </p:ext>
            </p:extLst>
          </p:nvPr>
        </p:nvGraphicFramePr>
        <p:xfrm>
          <a:off x="729020" y="2492896"/>
          <a:ext cx="7666515" cy="28945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Německý jazyk - reálie německy mluvících zemí 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3. 1. 2013</a:t>
                      </a:r>
                      <a:endParaRPr lang="cs-CZ" dirty="0"/>
                    </a:p>
                  </a:txBody>
                  <a:tcPr/>
                </a:tc>
              </a:tr>
              <a:tr h="420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4. ročník  čtyřletého a 8. ročník osmiletého G</a:t>
                      </a:r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Obyvatelstvo a politický systém Rakouska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Doplnění a procvičení učiva semináře z německého jazyka.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Mgr. </a:t>
                      </a:r>
                      <a:r>
                        <a:rPr lang="cs-CZ" smtClean="0"/>
                        <a:t>Hana Davidová Kubinová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VY_22_INOVACE_04_NKUB12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71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Fragen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dirty="0" err="1"/>
              <a:t>Wie</a:t>
            </a:r>
            <a:r>
              <a:rPr lang="cs-CZ" sz="2800" dirty="0"/>
              <a:t> </a:t>
            </a:r>
            <a:r>
              <a:rPr lang="cs-CZ" sz="2800" dirty="0" err="1"/>
              <a:t>viele</a:t>
            </a:r>
            <a:r>
              <a:rPr lang="cs-CZ" sz="2800" dirty="0"/>
              <a:t> </a:t>
            </a:r>
            <a:r>
              <a:rPr lang="cs-CZ" sz="2800" dirty="0" err="1"/>
              <a:t>Einwohner</a:t>
            </a:r>
            <a:r>
              <a:rPr lang="cs-CZ" sz="2800" dirty="0"/>
              <a:t> </a:t>
            </a:r>
            <a:r>
              <a:rPr lang="cs-CZ" sz="2800" dirty="0" err="1"/>
              <a:t>leben</a:t>
            </a:r>
            <a:r>
              <a:rPr lang="cs-CZ" sz="2800" dirty="0"/>
              <a:t> in </a:t>
            </a:r>
            <a:r>
              <a:rPr lang="cs-CZ" sz="2800" dirty="0" err="1"/>
              <a:t>Österreich</a:t>
            </a:r>
            <a:r>
              <a:rPr lang="cs-CZ" sz="2800" dirty="0"/>
              <a:t>?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dirty="0" err="1"/>
              <a:t>Welche</a:t>
            </a:r>
            <a:r>
              <a:rPr lang="cs-CZ" sz="2800" dirty="0"/>
              <a:t> </a:t>
            </a:r>
            <a:r>
              <a:rPr lang="cs-CZ" sz="2800" dirty="0" err="1"/>
              <a:t>nationalen</a:t>
            </a:r>
            <a:r>
              <a:rPr lang="cs-CZ" sz="2800" dirty="0"/>
              <a:t> </a:t>
            </a:r>
            <a:r>
              <a:rPr lang="cs-CZ" sz="2800" dirty="0" err="1"/>
              <a:t>Minderheiten</a:t>
            </a:r>
            <a:r>
              <a:rPr lang="cs-CZ" sz="2800" dirty="0"/>
              <a:t> </a:t>
            </a:r>
            <a:r>
              <a:rPr lang="cs-CZ" sz="2800" dirty="0" err="1"/>
              <a:t>gibt</a:t>
            </a:r>
            <a:r>
              <a:rPr lang="cs-CZ" sz="2800" dirty="0"/>
              <a:t> es in </a:t>
            </a:r>
            <a:r>
              <a:rPr lang="cs-CZ" sz="2800" dirty="0" err="1"/>
              <a:t>Österreich</a:t>
            </a:r>
            <a:r>
              <a:rPr lang="cs-CZ" sz="2800" dirty="0"/>
              <a:t>?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dirty="0" err="1"/>
              <a:t>Was</a:t>
            </a:r>
            <a:r>
              <a:rPr lang="cs-CZ" sz="2800" dirty="0"/>
              <a:t> </a:t>
            </a:r>
            <a:r>
              <a:rPr lang="cs-CZ" sz="2800" dirty="0" err="1"/>
              <a:t>ist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Muttersprache</a:t>
            </a:r>
            <a:r>
              <a:rPr lang="cs-CZ" sz="2800" dirty="0"/>
              <a:t> der </a:t>
            </a:r>
            <a:r>
              <a:rPr lang="cs-CZ" sz="2800" dirty="0" err="1"/>
              <a:t>Bevölkerung</a:t>
            </a:r>
            <a:r>
              <a:rPr lang="cs-CZ" sz="2800" dirty="0"/>
              <a:t> </a:t>
            </a:r>
            <a:r>
              <a:rPr lang="cs-CZ" sz="2800" dirty="0" err="1"/>
              <a:t>Österreichs</a:t>
            </a:r>
            <a:r>
              <a:rPr lang="cs-CZ" sz="2800" dirty="0"/>
              <a:t>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539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Fragen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cs-CZ" sz="2800" dirty="0" err="1"/>
              <a:t>Wie</a:t>
            </a:r>
            <a:r>
              <a:rPr lang="cs-CZ" sz="2800" dirty="0"/>
              <a:t> </a:t>
            </a:r>
            <a:r>
              <a:rPr lang="cs-CZ" sz="2800" dirty="0" err="1"/>
              <a:t>viele</a:t>
            </a:r>
            <a:r>
              <a:rPr lang="cs-CZ" sz="2800" dirty="0"/>
              <a:t> </a:t>
            </a:r>
            <a:r>
              <a:rPr lang="cs-CZ" sz="2800" dirty="0" err="1"/>
              <a:t>Bundesländer</a:t>
            </a:r>
            <a:r>
              <a:rPr lang="cs-CZ" sz="2800" dirty="0"/>
              <a:t> </a:t>
            </a:r>
            <a:r>
              <a:rPr lang="cs-CZ" sz="2800" dirty="0" err="1"/>
              <a:t>bilden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Republik </a:t>
            </a:r>
            <a:r>
              <a:rPr lang="cs-CZ" sz="2800" dirty="0" err="1"/>
              <a:t>Österreich</a:t>
            </a:r>
            <a:r>
              <a:rPr lang="cs-CZ" sz="2800" dirty="0"/>
              <a:t>?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cs-CZ" sz="2800" dirty="0" err="1"/>
              <a:t>Wer</a:t>
            </a:r>
            <a:r>
              <a:rPr lang="cs-CZ" sz="2800" dirty="0"/>
              <a:t> </a:t>
            </a:r>
            <a:r>
              <a:rPr lang="cs-CZ" sz="2800" dirty="0" err="1"/>
              <a:t>ist</a:t>
            </a:r>
            <a:r>
              <a:rPr lang="cs-CZ" sz="2800" dirty="0"/>
              <a:t> der </a:t>
            </a:r>
            <a:r>
              <a:rPr lang="cs-CZ" sz="2800" dirty="0" err="1"/>
              <a:t>oberste</a:t>
            </a:r>
            <a:r>
              <a:rPr lang="cs-CZ" sz="2800" dirty="0"/>
              <a:t> </a:t>
            </a:r>
            <a:r>
              <a:rPr lang="cs-CZ" sz="2800" dirty="0" err="1"/>
              <a:t>Repräsentant</a:t>
            </a:r>
            <a:r>
              <a:rPr lang="cs-CZ" sz="2800" dirty="0"/>
              <a:t> des </a:t>
            </a:r>
            <a:r>
              <a:rPr lang="cs-CZ" sz="2800" dirty="0" err="1"/>
              <a:t>Staates</a:t>
            </a:r>
            <a:r>
              <a:rPr lang="cs-CZ" sz="2800" dirty="0"/>
              <a:t>?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cs-CZ" sz="2800" dirty="0" err="1"/>
              <a:t>Woraus</a:t>
            </a:r>
            <a:r>
              <a:rPr lang="cs-CZ" sz="2800" dirty="0"/>
              <a:t> </a:t>
            </a:r>
            <a:r>
              <a:rPr lang="cs-CZ" sz="2800" dirty="0" err="1"/>
              <a:t>besteht</a:t>
            </a:r>
            <a:r>
              <a:rPr lang="cs-CZ" sz="2800" dirty="0"/>
              <a:t> </a:t>
            </a:r>
            <a:r>
              <a:rPr lang="cs-CZ" sz="2800" dirty="0" err="1"/>
              <a:t>das</a:t>
            </a:r>
            <a:r>
              <a:rPr lang="cs-CZ" sz="2800" dirty="0"/>
              <a:t> </a:t>
            </a:r>
            <a:r>
              <a:rPr lang="cs-CZ" sz="2800" dirty="0" err="1"/>
              <a:t>österreichische</a:t>
            </a:r>
            <a:r>
              <a:rPr lang="cs-CZ" sz="2800" dirty="0"/>
              <a:t> Parlament?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cs-CZ" sz="2800" dirty="0" err="1"/>
              <a:t>Wer</a:t>
            </a:r>
            <a:r>
              <a:rPr lang="cs-CZ" sz="2800" dirty="0"/>
              <a:t> </a:t>
            </a:r>
            <a:r>
              <a:rPr lang="cs-CZ" sz="2800" dirty="0" err="1"/>
              <a:t>steht</a:t>
            </a:r>
            <a:r>
              <a:rPr lang="cs-CZ" sz="2800" dirty="0"/>
              <a:t> </a:t>
            </a:r>
            <a:r>
              <a:rPr lang="cs-CZ" sz="2800" dirty="0" err="1"/>
              <a:t>an</a:t>
            </a:r>
            <a:r>
              <a:rPr lang="cs-CZ" sz="2800" dirty="0"/>
              <a:t> der </a:t>
            </a:r>
            <a:r>
              <a:rPr lang="cs-CZ" sz="2800" dirty="0" err="1"/>
              <a:t>Spitze</a:t>
            </a:r>
            <a:r>
              <a:rPr lang="cs-CZ" sz="2800" dirty="0"/>
              <a:t> der </a:t>
            </a:r>
            <a:r>
              <a:rPr lang="cs-CZ" sz="2800" dirty="0" err="1"/>
              <a:t>Regierung</a:t>
            </a:r>
            <a:r>
              <a:rPr lang="cs-CZ" sz="2800" dirty="0"/>
              <a:t>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862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Antworten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dirty="0"/>
              <a:t>In </a:t>
            </a:r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leben</a:t>
            </a:r>
            <a:r>
              <a:rPr lang="cs-CZ" sz="2800" dirty="0"/>
              <a:t> 8 159 300 </a:t>
            </a:r>
            <a:r>
              <a:rPr lang="cs-CZ" sz="2800" dirty="0" err="1"/>
              <a:t>Einwohner</a:t>
            </a:r>
            <a:r>
              <a:rPr lang="cs-CZ" sz="2800" dirty="0"/>
              <a:t>.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dirty="0"/>
              <a:t>In </a:t>
            </a:r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leben</a:t>
            </a:r>
            <a:r>
              <a:rPr lang="cs-CZ" sz="2800" dirty="0"/>
              <a:t> </a:t>
            </a:r>
            <a:r>
              <a:rPr lang="cs-CZ" sz="2800" dirty="0" err="1"/>
              <a:t>Slowenen</a:t>
            </a:r>
            <a:r>
              <a:rPr lang="cs-CZ" sz="2800" dirty="0"/>
              <a:t>, </a:t>
            </a:r>
            <a:r>
              <a:rPr lang="cs-CZ" sz="2800" dirty="0" err="1"/>
              <a:t>Kroaten</a:t>
            </a:r>
            <a:r>
              <a:rPr lang="cs-CZ" sz="2800" dirty="0"/>
              <a:t>, </a:t>
            </a:r>
            <a:r>
              <a:rPr lang="cs-CZ" sz="2800" dirty="0" err="1"/>
              <a:t>Ungarn</a:t>
            </a:r>
            <a:r>
              <a:rPr lang="cs-CZ" sz="2800" dirty="0"/>
              <a:t>, </a:t>
            </a:r>
            <a:r>
              <a:rPr lang="cs-CZ" sz="2800" dirty="0" err="1"/>
              <a:t>Tschechen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Slowaken</a:t>
            </a:r>
            <a:r>
              <a:rPr lang="cs-CZ" sz="2800" dirty="0"/>
              <a:t>.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dirty="0"/>
              <a:t>Die </a:t>
            </a:r>
            <a:r>
              <a:rPr lang="cs-CZ" sz="2800" dirty="0" err="1"/>
              <a:t>Bevölkerung</a:t>
            </a:r>
            <a:r>
              <a:rPr lang="cs-CZ" sz="2800" dirty="0"/>
              <a:t> </a:t>
            </a:r>
            <a:r>
              <a:rPr lang="cs-CZ" sz="2800" dirty="0" err="1"/>
              <a:t>Österreichs</a:t>
            </a:r>
            <a:r>
              <a:rPr lang="cs-CZ" sz="2800" dirty="0"/>
              <a:t> </a:t>
            </a:r>
            <a:r>
              <a:rPr lang="cs-CZ" sz="2800" dirty="0" err="1"/>
              <a:t>spricht</a:t>
            </a:r>
            <a:r>
              <a:rPr lang="cs-CZ" sz="2800" dirty="0"/>
              <a:t> </a:t>
            </a:r>
            <a:r>
              <a:rPr lang="cs-CZ" sz="2800" dirty="0" err="1"/>
              <a:t>Deutsch</a:t>
            </a:r>
            <a:r>
              <a:rPr lang="cs-CZ" sz="28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740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Antworten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cs-CZ" sz="2800" dirty="0"/>
              <a:t>Die Republik </a:t>
            </a:r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bilden</a:t>
            </a:r>
            <a:r>
              <a:rPr lang="cs-CZ" sz="2800" dirty="0"/>
              <a:t> </a:t>
            </a:r>
            <a:r>
              <a:rPr lang="cs-CZ" sz="2800" dirty="0" err="1"/>
              <a:t>neun</a:t>
            </a:r>
            <a:r>
              <a:rPr lang="cs-CZ" sz="2800" dirty="0"/>
              <a:t> </a:t>
            </a:r>
            <a:r>
              <a:rPr lang="cs-CZ" sz="2800" dirty="0" err="1"/>
              <a:t>Bundesländer</a:t>
            </a:r>
            <a:r>
              <a:rPr lang="cs-CZ" sz="2800" dirty="0"/>
              <a:t>.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cs-CZ" sz="2800" dirty="0"/>
              <a:t>Der </a:t>
            </a:r>
            <a:r>
              <a:rPr lang="cs-CZ" sz="2800" dirty="0" err="1"/>
              <a:t>oberste</a:t>
            </a:r>
            <a:r>
              <a:rPr lang="cs-CZ" sz="2800" dirty="0"/>
              <a:t> </a:t>
            </a:r>
            <a:r>
              <a:rPr lang="cs-CZ" sz="2800" dirty="0" err="1"/>
              <a:t>Repräsentant</a:t>
            </a:r>
            <a:r>
              <a:rPr lang="cs-CZ" sz="2800" dirty="0"/>
              <a:t> des </a:t>
            </a:r>
            <a:r>
              <a:rPr lang="cs-CZ" sz="2800" dirty="0" err="1"/>
              <a:t>Staates</a:t>
            </a:r>
            <a:r>
              <a:rPr lang="cs-CZ" sz="2800" dirty="0"/>
              <a:t> </a:t>
            </a:r>
            <a:r>
              <a:rPr lang="cs-CZ" sz="2800" dirty="0" err="1"/>
              <a:t>ist</a:t>
            </a:r>
            <a:r>
              <a:rPr lang="cs-CZ" sz="2800" dirty="0"/>
              <a:t> der </a:t>
            </a:r>
            <a:r>
              <a:rPr lang="cs-CZ" sz="2800" dirty="0" err="1"/>
              <a:t>Bundespräsident</a:t>
            </a:r>
            <a:r>
              <a:rPr lang="cs-CZ" sz="2800" dirty="0"/>
              <a:t>.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cs-CZ" sz="2800" dirty="0" err="1"/>
              <a:t>Das</a:t>
            </a:r>
            <a:r>
              <a:rPr lang="cs-CZ" sz="2800" dirty="0"/>
              <a:t> </a:t>
            </a:r>
            <a:r>
              <a:rPr lang="cs-CZ" sz="2800" dirty="0" err="1"/>
              <a:t>österreichische</a:t>
            </a:r>
            <a:r>
              <a:rPr lang="cs-CZ" sz="2800" dirty="0"/>
              <a:t> Parlament </a:t>
            </a:r>
            <a:r>
              <a:rPr lang="cs-CZ" sz="2800" dirty="0" err="1"/>
              <a:t>besteht</a:t>
            </a:r>
            <a:r>
              <a:rPr lang="cs-CZ" sz="2800" dirty="0"/>
              <a:t> </a:t>
            </a:r>
            <a:r>
              <a:rPr lang="cs-CZ" sz="2800" dirty="0" err="1"/>
              <a:t>aus</a:t>
            </a:r>
            <a:r>
              <a:rPr lang="cs-CZ" sz="2800" dirty="0"/>
              <a:t> </a:t>
            </a:r>
            <a:r>
              <a:rPr lang="cs-CZ" sz="2800" dirty="0" err="1"/>
              <a:t>zwei</a:t>
            </a:r>
            <a:r>
              <a:rPr lang="cs-CZ" sz="2800" dirty="0"/>
              <a:t> </a:t>
            </a:r>
            <a:r>
              <a:rPr lang="cs-CZ" sz="2800" dirty="0" err="1"/>
              <a:t>Kammern</a:t>
            </a:r>
            <a:r>
              <a:rPr lang="cs-CZ" sz="2800" dirty="0"/>
              <a:t>: </a:t>
            </a:r>
            <a:r>
              <a:rPr lang="cs-CZ" sz="2800" dirty="0" err="1"/>
              <a:t>aus</a:t>
            </a:r>
            <a:r>
              <a:rPr lang="cs-CZ" sz="2800" dirty="0"/>
              <a:t> dem </a:t>
            </a:r>
            <a:r>
              <a:rPr lang="cs-CZ" sz="2800" dirty="0" err="1"/>
              <a:t>Nationalrat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aus</a:t>
            </a:r>
            <a:r>
              <a:rPr lang="cs-CZ" sz="2800" dirty="0"/>
              <a:t> dem </a:t>
            </a:r>
            <a:r>
              <a:rPr lang="cs-CZ" sz="2800" dirty="0" err="1"/>
              <a:t>Bundesrat</a:t>
            </a:r>
            <a:r>
              <a:rPr lang="cs-CZ" sz="2800" dirty="0"/>
              <a:t>.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cs-CZ" sz="2800" dirty="0" err="1"/>
              <a:t>An</a:t>
            </a:r>
            <a:r>
              <a:rPr lang="cs-CZ" sz="2800" dirty="0"/>
              <a:t> der </a:t>
            </a:r>
            <a:r>
              <a:rPr lang="cs-CZ" sz="2800" dirty="0" err="1"/>
              <a:t>Spitze</a:t>
            </a:r>
            <a:r>
              <a:rPr lang="cs-CZ" sz="2800" dirty="0"/>
              <a:t> der </a:t>
            </a:r>
            <a:r>
              <a:rPr lang="cs-CZ" sz="2800" dirty="0" err="1"/>
              <a:t>Regierung</a:t>
            </a:r>
            <a:r>
              <a:rPr lang="cs-CZ" sz="2800" dirty="0"/>
              <a:t> </a:t>
            </a:r>
            <a:r>
              <a:rPr lang="cs-CZ" sz="2800" dirty="0" err="1"/>
              <a:t>steht</a:t>
            </a:r>
            <a:r>
              <a:rPr lang="cs-CZ" sz="2800" dirty="0"/>
              <a:t> der </a:t>
            </a:r>
            <a:r>
              <a:rPr lang="cs-CZ" sz="2800" dirty="0" err="1"/>
              <a:t>Bundeskanzler</a:t>
            </a:r>
            <a:r>
              <a:rPr lang="cs-CZ" sz="28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595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Informační zdroje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HOMOLKOVÁ, Božena. </a:t>
            </a:r>
            <a:r>
              <a:rPr lang="cs-CZ" sz="1800" i="1" dirty="0"/>
              <a:t>Reálie německy mluvících zemí</a:t>
            </a:r>
            <a:r>
              <a:rPr lang="cs-CZ" sz="1800" dirty="0"/>
              <a:t>. Plzeň: Fraus, 2005, ISBN 80-7238-329-9. </a:t>
            </a:r>
          </a:p>
          <a:p>
            <a:r>
              <a:rPr lang="cs-CZ" sz="1800" dirty="0"/>
              <a:t>JUSTOVÁ, Hana. </a:t>
            </a:r>
            <a:r>
              <a:rPr lang="cs-CZ" sz="1800" i="1" dirty="0" err="1"/>
              <a:t>Deutschsprachige</a:t>
            </a:r>
            <a:r>
              <a:rPr lang="cs-CZ" sz="1800" i="1" dirty="0"/>
              <a:t> </a:t>
            </a:r>
            <a:r>
              <a:rPr lang="cs-CZ" sz="1800" i="1" dirty="0" err="1"/>
              <a:t>Länder</a:t>
            </a:r>
            <a:r>
              <a:rPr lang="cs-CZ" sz="1800" dirty="0"/>
              <a:t>. Havlíčkův Brod: Fragment, 1992, ISBN 80-901070-3-6. </a:t>
            </a:r>
          </a:p>
        </p:txBody>
      </p:sp>
    </p:spTree>
    <p:extLst>
      <p:ext uri="{BB962C8B-B14F-4D97-AF65-F5344CB8AC3E}">
        <p14:creationId xmlns:p14="http://schemas.microsoft.com/office/powerpoint/2010/main" xmlns="" val="524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Bevölkerung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2800" dirty="0"/>
              <a:t>Nach der letzten Volkszählung im Jahre 2002 hat Österreich 8 159 300 Einwohner</a:t>
            </a:r>
            <a:r>
              <a:rPr lang="de-DE" sz="2800" dirty="0" smtClean="0"/>
              <a:t>.</a:t>
            </a:r>
            <a:endParaRPr lang="cs-CZ" sz="2800" dirty="0" smtClean="0"/>
          </a:p>
          <a:p>
            <a:pPr>
              <a:spcAft>
                <a:spcPts val="600"/>
              </a:spcAft>
            </a:pPr>
            <a:r>
              <a:rPr lang="de-DE" sz="2800" dirty="0" smtClean="0"/>
              <a:t>Jeder </a:t>
            </a:r>
            <a:r>
              <a:rPr lang="de-DE" sz="2800" dirty="0"/>
              <a:t>vierte lebt in Wien</a:t>
            </a:r>
            <a:r>
              <a:rPr lang="de-DE" sz="2800" dirty="0" smtClean="0"/>
              <a:t>.</a:t>
            </a:r>
            <a:endParaRPr lang="cs-CZ" sz="2800" dirty="0" smtClean="0"/>
          </a:p>
          <a:p>
            <a:pPr>
              <a:spcAft>
                <a:spcPts val="600"/>
              </a:spcAft>
            </a:pPr>
            <a:r>
              <a:rPr lang="de-DE" sz="2800" dirty="0" smtClean="0"/>
              <a:t>Au</a:t>
            </a:r>
            <a:r>
              <a:rPr lang="cs-CZ" sz="2800" dirty="0"/>
              <a:t>ß</a:t>
            </a:r>
            <a:r>
              <a:rPr lang="de-DE" sz="2800" dirty="0" smtClean="0"/>
              <a:t>er </a:t>
            </a:r>
            <a:r>
              <a:rPr lang="de-DE" sz="2800" dirty="0"/>
              <a:t>Österreicher leben in Österreich auch viele andere Volksgruppen (der Slowenen, Kroaten, Ungarn</a:t>
            </a:r>
            <a:r>
              <a:rPr lang="de-DE" sz="2800" dirty="0" smtClean="0"/>
              <a:t>.</a:t>
            </a:r>
            <a:endParaRPr lang="cs-CZ" sz="2800" dirty="0" smtClean="0"/>
          </a:p>
          <a:p>
            <a:pPr>
              <a:spcAft>
                <a:spcPts val="600"/>
              </a:spcAft>
            </a:pPr>
            <a:r>
              <a:rPr lang="de-DE" sz="2800" dirty="0" smtClean="0"/>
              <a:t>Vor </a:t>
            </a:r>
            <a:r>
              <a:rPr lang="de-DE" sz="2800" dirty="0"/>
              <a:t>allem in Wien gibt es eine sprachliche Minderheit von Tschechen und Slowaken. </a:t>
            </a:r>
          </a:p>
          <a:p>
            <a:endParaRPr lang="cs-CZ" sz="28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2820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err="1"/>
              <a:t>Sprache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cs-CZ" sz="2800" dirty="0"/>
              <a:t>Rund 98 % der </a:t>
            </a:r>
            <a:r>
              <a:rPr lang="cs-CZ" sz="2800" dirty="0" err="1"/>
              <a:t>Österreicher</a:t>
            </a:r>
            <a:r>
              <a:rPr lang="cs-CZ" sz="2800" dirty="0"/>
              <a:t> </a:t>
            </a:r>
            <a:r>
              <a:rPr lang="cs-CZ" sz="2800" dirty="0" err="1"/>
              <a:t>sprechen</a:t>
            </a:r>
            <a:r>
              <a:rPr lang="cs-CZ" sz="2800" dirty="0"/>
              <a:t> </a:t>
            </a:r>
            <a:r>
              <a:rPr lang="cs-CZ" sz="2800" dirty="0" err="1"/>
              <a:t>Deutsch</a:t>
            </a:r>
            <a:r>
              <a:rPr lang="cs-CZ" sz="2800" dirty="0"/>
              <a:t> </a:t>
            </a:r>
            <a:r>
              <a:rPr lang="cs-CZ" sz="2800" dirty="0" err="1"/>
              <a:t>als</a:t>
            </a:r>
            <a:r>
              <a:rPr lang="cs-CZ" sz="2800" dirty="0"/>
              <a:t> </a:t>
            </a:r>
            <a:r>
              <a:rPr lang="cs-CZ" sz="2800" dirty="0" err="1"/>
              <a:t>Muttersprache</a:t>
            </a:r>
            <a:r>
              <a:rPr lang="cs-CZ" sz="28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cs-CZ" sz="2800" dirty="0" err="1" smtClean="0"/>
              <a:t>Das</a:t>
            </a:r>
            <a:r>
              <a:rPr lang="cs-CZ" sz="2800" dirty="0" smtClean="0"/>
              <a:t> </a:t>
            </a:r>
            <a:r>
              <a:rPr lang="cs-CZ" sz="2800" dirty="0" err="1"/>
              <a:t>Hochdeutsch</a:t>
            </a:r>
            <a:r>
              <a:rPr lang="cs-CZ" sz="2800" dirty="0"/>
              <a:t> in </a:t>
            </a:r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klingt</a:t>
            </a:r>
            <a:r>
              <a:rPr lang="cs-CZ" sz="2800" dirty="0"/>
              <a:t> </a:t>
            </a:r>
            <a:r>
              <a:rPr lang="cs-CZ" sz="2800" dirty="0" err="1"/>
              <a:t>ein</a:t>
            </a:r>
            <a:r>
              <a:rPr lang="cs-CZ" sz="2800" dirty="0"/>
              <a:t> </a:t>
            </a:r>
            <a:r>
              <a:rPr lang="cs-CZ" sz="2800" dirty="0" err="1"/>
              <a:t>bisschen</a:t>
            </a:r>
            <a:r>
              <a:rPr lang="cs-CZ" sz="2800" dirty="0"/>
              <a:t> </a:t>
            </a:r>
            <a:r>
              <a:rPr lang="cs-CZ" sz="2800" dirty="0" err="1"/>
              <a:t>anders</a:t>
            </a:r>
            <a:r>
              <a:rPr lang="cs-CZ" sz="2800" dirty="0"/>
              <a:t> </a:t>
            </a:r>
            <a:r>
              <a:rPr lang="cs-CZ" sz="2800" dirty="0" err="1"/>
              <a:t>als</a:t>
            </a:r>
            <a:r>
              <a:rPr lang="cs-CZ" sz="2800" dirty="0"/>
              <a:t> </a:t>
            </a:r>
            <a:r>
              <a:rPr lang="cs-CZ" sz="2800" dirty="0" err="1"/>
              <a:t>Hochdeutsch</a:t>
            </a:r>
            <a:r>
              <a:rPr lang="cs-CZ" sz="2800" dirty="0"/>
              <a:t> in </a:t>
            </a:r>
            <a:r>
              <a:rPr lang="cs-CZ" sz="2800" dirty="0" err="1"/>
              <a:t>Deutschland</a:t>
            </a:r>
            <a:r>
              <a:rPr lang="cs-CZ" sz="28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cs-CZ" sz="2800" dirty="0" smtClean="0"/>
              <a:t>Die </a:t>
            </a:r>
            <a:r>
              <a:rPr lang="cs-CZ" sz="2800" dirty="0" err="1"/>
              <a:t>Unterschiede</a:t>
            </a:r>
            <a:r>
              <a:rPr lang="cs-CZ" sz="2800" dirty="0"/>
              <a:t> </a:t>
            </a:r>
            <a:r>
              <a:rPr lang="cs-CZ" sz="2800" dirty="0" err="1"/>
              <a:t>gibt</a:t>
            </a:r>
            <a:r>
              <a:rPr lang="cs-CZ" sz="2800" dirty="0"/>
              <a:t> es vor </a:t>
            </a:r>
            <a:r>
              <a:rPr lang="cs-CZ" sz="2800" dirty="0" err="1"/>
              <a:t>allem</a:t>
            </a:r>
            <a:r>
              <a:rPr lang="cs-CZ" sz="2800" dirty="0"/>
              <a:t> </a:t>
            </a:r>
            <a:r>
              <a:rPr lang="cs-CZ" sz="2800" dirty="0" err="1"/>
              <a:t>im</a:t>
            </a:r>
            <a:r>
              <a:rPr lang="cs-CZ" sz="2800" dirty="0"/>
              <a:t> </a:t>
            </a:r>
            <a:r>
              <a:rPr lang="cs-CZ" sz="2800" dirty="0" err="1" smtClean="0"/>
              <a:t>Wortschatz</a:t>
            </a:r>
            <a:r>
              <a:rPr lang="cs-CZ" sz="2800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7043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Beispiele</a:t>
            </a:r>
            <a:r>
              <a:rPr lang="cs-CZ" sz="4000" b="1" dirty="0" smtClean="0"/>
              <a:t> der </a:t>
            </a:r>
            <a:r>
              <a:rPr lang="cs-CZ" sz="4000" b="1" dirty="0" err="1" smtClean="0"/>
              <a:t>Unterschiede</a:t>
            </a:r>
            <a:endParaRPr lang="cs-CZ" sz="4000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Uzivatel\Documents\Naskenováno\Rakousko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8" t="65744" r="64942" b="11053"/>
          <a:stretch/>
        </p:blipFill>
        <p:spPr bwMode="auto">
          <a:xfrm>
            <a:off x="1403648" y="1541580"/>
            <a:ext cx="6408712" cy="459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04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Politisches</a:t>
            </a:r>
            <a:r>
              <a:rPr lang="cs-CZ" sz="4000" b="1" dirty="0"/>
              <a:t> </a:t>
            </a:r>
            <a:r>
              <a:rPr lang="cs-CZ" sz="4000" b="1" dirty="0" err="1"/>
              <a:t>System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Die Republik </a:t>
            </a:r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ist</a:t>
            </a:r>
            <a:r>
              <a:rPr lang="cs-CZ" sz="2800" dirty="0"/>
              <a:t> </a:t>
            </a:r>
            <a:r>
              <a:rPr lang="cs-CZ" sz="2800" dirty="0" err="1"/>
              <a:t>eine</a:t>
            </a:r>
            <a:r>
              <a:rPr lang="cs-CZ" sz="2800" dirty="0"/>
              <a:t> </a:t>
            </a:r>
            <a:r>
              <a:rPr lang="cs-CZ" sz="2800" dirty="0" err="1"/>
              <a:t>neutrale</a:t>
            </a:r>
            <a:r>
              <a:rPr lang="cs-CZ" sz="2800" dirty="0"/>
              <a:t> </a:t>
            </a:r>
            <a:r>
              <a:rPr lang="cs-CZ" sz="2800" dirty="0" err="1"/>
              <a:t>demokratische</a:t>
            </a:r>
            <a:r>
              <a:rPr lang="cs-CZ" sz="2800" dirty="0"/>
              <a:t> Republik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 err="1"/>
              <a:t>Sie</a:t>
            </a:r>
            <a:r>
              <a:rPr lang="cs-CZ" sz="2800" dirty="0"/>
              <a:t> </a:t>
            </a:r>
            <a:r>
              <a:rPr lang="cs-CZ" sz="2800" dirty="0" err="1"/>
              <a:t>ist</a:t>
            </a:r>
            <a:r>
              <a:rPr lang="cs-CZ" sz="2800" dirty="0"/>
              <a:t> </a:t>
            </a:r>
            <a:r>
              <a:rPr lang="cs-CZ" sz="2800" dirty="0" err="1"/>
              <a:t>seit</a:t>
            </a:r>
            <a:r>
              <a:rPr lang="cs-CZ" sz="2800" dirty="0"/>
              <a:t> dem 1. </a:t>
            </a:r>
            <a:r>
              <a:rPr lang="cs-CZ" sz="2800" dirty="0" err="1"/>
              <a:t>Januar</a:t>
            </a:r>
            <a:r>
              <a:rPr lang="cs-CZ" sz="2800" dirty="0"/>
              <a:t> 1995  </a:t>
            </a:r>
            <a:r>
              <a:rPr lang="cs-CZ" sz="2800" dirty="0" err="1"/>
              <a:t>Mitglied</a:t>
            </a:r>
            <a:r>
              <a:rPr lang="cs-CZ" sz="2800" dirty="0"/>
              <a:t> der </a:t>
            </a:r>
            <a:r>
              <a:rPr lang="cs-CZ" sz="2800" dirty="0" err="1"/>
              <a:t>Europäischen</a:t>
            </a:r>
            <a:r>
              <a:rPr lang="cs-CZ" sz="2800" dirty="0"/>
              <a:t> Union.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6392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Bundesländer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1080000" indent="0">
              <a:buNone/>
            </a:pPr>
            <a:r>
              <a:rPr lang="cs-CZ" sz="2400" b="1" dirty="0" smtClean="0"/>
              <a:t>          </a:t>
            </a:r>
            <a:r>
              <a:rPr lang="cs-CZ" sz="2500" b="1" dirty="0" err="1" smtClean="0"/>
              <a:t>Bundesland</a:t>
            </a:r>
            <a:r>
              <a:rPr lang="cs-CZ" sz="2500" b="1" dirty="0" smtClean="0"/>
              <a:t> </a:t>
            </a:r>
            <a:r>
              <a:rPr lang="cs-CZ" sz="2500" dirty="0"/>
              <a:t>	 </a:t>
            </a:r>
            <a:r>
              <a:rPr lang="cs-CZ" sz="2500" dirty="0" smtClean="0"/>
              <a:t>          </a:t>
            </a:r>
            <a:r>
              <a:rPr lang="cs-CZ" sz="2500" b="1" dirty="0" err="1" smtClean="0"/>
              <a:t>Hauptstadt</a:t>
            </a:r>
            <a:endParaRPr lang="cs-CZ" sz="2500" b="1" dirty="0"/>
          </a:p>
          <a:p>
            <a:pPr marL="1080000" indent="0">
              <a:buNone/>
            </a:pPr>
            <a:r>
              <a:rPr lang="cs-CZ" sz="2500" dirty="0" smtClean="0"/>
              <a:t>          Burgenland                  </a:t>
            </a:r>
            <a:r>
              <a:rPr lang="cs-CZ" sz="2500" dirty="0" err="1" smtClean="0"/>
              <a:t>Eisenstadt</a:t>
            </a:r>
            <a:endParaRPr lang="cs-CZ" sz="2500" dirty="0"/>
          </a:p>
          <a:p>
            <a:pPr marL="1080000" indent="0">
              <a:buNone/>
            </a:pPr>
            <a:r>
              <a:rPr lang="cs-CZ" sz="2500" dirty="0" smtClean="0"/>
              <a:t>          </a:t>
            </a:r>
            <a:r>
              <a:rPr lang="cs-CZ" sz="2500" dirty="0" err="1" smtClean="0"/>
              <a:t>Kärnten</a:t>
            </a:r>
            <a:r>
              <a:rPr lang="cs-CZ" sz="2500" dirty="0" smtClean="0"/>
              <a:t>                        </a:t>
            </a:r>
            <a:r>
              <a:rPr lang="cs-CZ" sz="2500" dirty="0" err="1" smtClean="0"/>
              <a:t>Klagenfurt</a:t>
            </a:r>
            <a:endParaRPr lang="cs-CZ" sz="2500" dirty="0"/>
          </a:p>
          <a:p>
            <a:pPr marL="1080000" indent="0">
              <a:buNone/>
            </a:pPr>
            <a:r>
              <a:rPr lang="cs-CZ" sz="2500" dirty="0" smtClean="0"/>
              <a:t>          </a:t>
            </a:r>
            <a:r>
              <a:rPr lang="cs-CZ" sz="2500" dirty="0" err="1" smtClean="0"/>
              <a:t>Niederösterreich</a:t>
            </a:r>
            <a:r>
              <a:rPr lang="cs-CZ" sz="2500" dirty="0" smtClean="0"/>
              <a:t>          St</a:t>
            </a:r>
            <a:r>
              <a:rPr lang="cs-CZ" sz="2500" dirty="0"/>
              <a:t>. </a:t>
            </a:r>
            <a:r>
              <a:rPr lang="cs-CZ" sz="2500" dirty="0" err="1"/>
              <a:t>Pölten</a:t>
            </a:r>
            <a:endParaRPr lang="cs-CZ" sz="2500" dirty="0"/>
          </a:p>
          <a:p>
            <a:pPr marL="1080000" indent="0">
              <a:buNone/>
            </a:pPr>
            <a:r>
              <a:rPr lang="cs-CZ" sz="2500" dirty="0" smtClean="0"/>
              <a:t>          </a:t>
            </a:r>
            <a:r>
              <a:rPr lang="cs-CZ" sz="2500" dirty="0" err="1" smtClean="0"/>
              <a:t>Oberösterreich</a:t>
            </a:r>
            <a:r>
              <a:rPr lang="cs-CZ" sz="2500" dirty="0" smtClean="0"/>
              <a:t>             </a:t>
            </a:r>
            <a:r>
              <a:rPr lang="cs-CZ" sz="2500" dirty="0" err="1" smtClean="0"/>
              <a:t>Linz</a:t>
            </a:r>
            <a:endParaRPr lang="cs-CZ" sz="2500" dirty="0"/>
          </a:p>
          <a:p>
            <a:pPr marL="1080000" indent="0">
              <a:buNone/>
            </a:pPr>
            <a:r>
              <a:rPr lang="cs-CZ" sz="2500" dirty="0" smtClean="0"/>
              <a:t>          Salzburg                        </a:t>
            </a:r>
            <a:r>
              <a:rPr lang="cs-CZ" sz="2500" dirty="0" err="1" smtClean="0"/>
              <a:t>Salzburg</a:t>
            </a:r>
            <a:endParaRPr lang="cs-CZ" sz="2500" dirty="0"/>
          </a:p>
          <a:p>
            <a:pPr marL="1080000" indent="0">
              <a:buNone/>
            </a:pPr>
            <a:r>
              <a:rPr lang="cs-CZ" sz="2500" dirty="0" smtClean="0"/>
              <a:t>          </a:t>
            </a:r>
            <a:r>
              <a:rPr lang="cs-CZ" sz="2500" dirty="0" err="1" smtClean="0"/>
              <a:t>Steiermark</a:t>
            </a:r>
            <a:r>
              <a:rPr lang="cs-CZ" sz="2500" dirty="0" smtClean="0"/>
              <a:t>                    Graz</a:t>
            </a:r>
            <a:endParaRPr lang="cs-CZ" sz="2500" dirty="0"/>
          </a:p>
          <a:p>
            <a:pPr marL="1080000" indent="0">
              <a:buNone/>
            </a:pPr>
            <a:r>
              <a:rPr lang="cs-CZ" sz="2500" dirty="0" smtClean="0"/>
              <a:t>          </a:t>
            </a:r>
            <a:r>
              <a:rPr lang="cs-CZ" sz="2500" dirty="0" err="1" smtClean="0"/>
              <a:t>Tirol</a:t>
            </a:r>
            <a:r>
              <a:rPr lang="cs-CZ" sz="2500" dirty="0" smtClean="0"/>
              <a:t>                               Innsbruck</a:t>
            </a:r>
            <a:endParaRPr lang="cs-CZ" sz="2500" dirty="0"/>
          </a:p>
          <a:p>
            <a:pPr marL="1080000" indent="0">
              <a:buNone/>
            </a:pPr>
            <a:r>
              <a:rPr lang="cs-CZ" sz="2500" dirty="0" smtClean="0"/>
              <a:t>          </a:t>
            </a:r>
            <a:r>
              <a:rPr lang="cs-CZ" sz="2500" dirty="0" err="1" smtClean="0"/>
              <a:t>Vorarlberg</a:t>
            </a:r>
            <a:r>
              <a:rPr lang="cs-CZ" sz="2500" dirty="0" smtClean="0"/>
              <a:t>                    </a:t>
            </a:r>
            <a:r>
              <a:rPr lang="cs-CZ" sz="2500" dirty="0" err="1" smtClean="0"/>
              <a:t>Bregenz</a:t>
            </a:r>
            <a:endParaRPr lang="cs-CZ" sz="2500" dirty="0"/>
          </a:p>
          <a:p>
            <a:pPr marL="1080000" indent="0">
              <a:buNone/>
            </a:pPr>
            <a:r>
              <a:rPr lang="cs-CZ" sz="2500" dirty="0" smtClean="0"/>
              <a:t>          </a:t>
            </a:r>
            <a:r>
              <a:rPr lang="cs-CZ" sz="2500" dirty="0" err="1" smtClean="0"/>
              <a:t>Wien</a:t>
            </a:r>
            <a:r>
              <a:rPr lang="cs-CZ" sz="2500" dirty="0"/>
              <a:t/>
            </a:r>
            <a:br>
              <a:rPr lang="cs-CZ" sz="2500" dirty="0"/>
            </a:b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xmlns="" val="18452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zivatel\Documents\Naskenováno\Rakousko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63" t="12511" r="14108" b="65075"/>
          <a:stretch/>
        </p:blipFill>
        <p:spPr bwMode="auto">
          <a:xfrm>
            <a:off x="2837679" y="3140968"/>
            <a:ext cx="6290333" cy="321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Landkarte</a:t>
            </a:r>
            <a:r>
              <a:rPr lang="cs-CZ" sz="4000" b="1" dirty="0" smtClean="0"/>
              <a:t> der </a:t>
            </a:r>
            <a:r>
              <a:rPr lang="cs-CZ" sz="4000" b="1" dirty="0" err="1" smtClean="0"/>
              <a:t>Bundesländer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Burgenland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Kärnten</a:t>
            </a:r>
            <a:r>
              <a:rPr lang="cs-CZ" dirty="0" smtClean="0"/>
              <a:t>     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Niederösterreich</a:t>
            </a:r>
            <a:r>
              <a:rPr lang="cs-CZ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Oberösterreich</a:t>
            </a:r>
            <a:r>
              <a:rPr lang="cs-CZ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Salzburg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Steiermark</a:t>
            </a:r>
            <a:r>
              <a:rPr lang="cs-CZ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Tirol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Vorarlberg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Wien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 flipH="1">
            <a:off x="3275855" y="6021288"/>
            <a:ext cx="1800199" cy="338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428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Bundesorgane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Österreichs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Der </a:t>
            </a:r>
            <a:r>
              <a:rPr lang="cs-CZ" dirty="0" err="1"/>
              <a:t>oberste</a:t>
            </a:r>
            <a:r>
              <a:rPr lang="cs-CZ" dirty="0"/>
              <a:t> </a:t>
            </a:r>
            <a:r>
              <a:rPr lang="cs-CZ" dirty="0" err="1"/>
              <a:t>Repräsentant</a:t>
            </a:r>
            <a:r>
              <a:rPr lang="cs-CZ" dirty="0"/>
              <a:t> des </a:t>
            </a:r>
            <a:r>
              <a:rPr lang="cs-CZ" dirty="0" err="1"/>
              <a:t>Staates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der </a:t>
            </a:r>
            <a:r>
              <a:rPr lang="cs-CZ" dirty="0" err="1"/>
              <a:t>Bundespräsident</a:t>
            </a:r>
            <a:r>
              <a:rPr lang="cs-CZ" dirty="0"/>
              <a:t>.</a:t>
            </a:r>
          </a:p>
          <a:p>
            <a:r>
              <a:rPr lang="cs-CZ" dirty="0"/>
              <a:t>Er </a:t>
            </a:r>
            <a:r>
              <a:rPr lang="cs-CZ" dirty="0" err="1"/>
              <a:t>wird</a:t>
            </a:r>
            <a:r>
              <a:rPr lang="cs-CZ" dirty="0"/>
              <a:t> </a:t>
            </a:r>
            <a:r>
              <a:rPr lang="cs-CZ" dirty="0" err="1"/>
              <a:t>vom</a:t>
            </a:r>
            <a:r>
              <a:rPr lang="cs-CZ" dirty="0"/>
              <a:t> </a:t>
            </a:r>
            <a:r>
              <a:rPr lang="cs-CZ" dirty="0" err="1"/>
              <a:t>Volk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sechs</a:t>
            </a:r>
            <a:r>
              <a:rPr lang="cs-CZ" dirty="0"/>
              <a:t> </a:t>
            </a:r>
            <a:r>
              <a:rPr lang="cs-CZ" dirty="0" err="1"/>
              <a:t>Jahre</a:t>
            </a:r>
            <a:r>
              <a:rPr lang="cs-CZ" dirty="0"/>
              <a:t> </a:t>
            </a:r>
            <a:r>
              <a:rPr lang="cs-CZ" dirty="0" err="1"/>
              <a:t>gewählt</a:t>
            </a:r>
            <a:r>
              <a:rPr lang="cs-CZ" dirty="0"/>
              <a:t>.</a:t>
            </a:r>
          </a:p>
          <a:p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österreichische</a:t>
            </a:r>
            <a:r>
              <a:rPr lang="cs-CZ" dirty="0"/>
              <a:t> Parlament </a:t>
            </a:r>
            <a:r>
              <a:rPr lang="cs-CZ" dirty="0" err="1"/>
              <a:t>hat</a:t>
            </a:r>
            <a:r>
              <a:rPr lang="cs-CZ" dirty="0"/>
              <a:t> </a:t>
            </a:r>
            <a:r>
              <a:rPr lang="cs-CZ" dirty="0" err="1"/>
              <a:t>zwei</a:t>
            </a:r>
            <a:r>
              <a:rPr lang="cs-CZ" dirty="0"/>
              <a:t> </a:t>
            </a:r>
            <a:r>
              <a:rPr lang="cs-CZ" dirty="0" err="1"/>
              <a:t>Kammern</a:t>
            </a:r>
            <a:r>
              <a:rPr lang="cs-CZ" dirty="0"/>
              <a:t>: den </a:t>
            </a:r>
            <a:r>
              <a:rPr lang="cs-CZ" dirty="0" err="1"/>
              <a:t>Nationalrat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den </a:t>
            </a:r>
            <a:r>
              <a:rPr lang="cs-CZ" dirty="0" err="1"/>
              <a:t>Bundesrat</a:t>
            </a:r>
            <a:r>
              <a:rPr lang="cs-CZ" dirty="0"/>
              <a:t>.</a:t>
            </a:r>
          </a:p>
          <a:p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Bundesrat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neun</a:t>
            </a:r>
            <a:r>
              <a:rPr lang="cs-CZ" dirty="0"/>
              <a:t> </a:t>
            </a:r>
            <a:r>
              <a:rPr lang="cs-CZ" dirty="0" err="1"/>
              <a:t>Bundesländer</a:t>
            </a:r>
            <a:r>
              <a:rPr lang="cs-CZ" dirty="0"/>
              <a:t> </a:t>
            </a:r>
            <a:r>
              <a:rPr lang="cs-CZ" dirty="0" err="1"/>
              <a:t>vertreten</a:t>
            </a:r>
            <a:r>
              <a:rPr lang="cs-CZ" dirty="0"/>
              <a:t>.</a:t>
            </a:r>
          </a:p>
          <a:p>
            <a:r>
              <a:rPr lang="cs-CZ" dirty="0" err="1"/>
              <a:t>An</a:t>
            </a:r>
            <a:r>
              <a:rPr lang="cs-CZ" dirty="0"/>
              <a:t> der </a:t>
            </a:r>
            <a:r>
              <a:rPr lang="cs-CZ" dirty="0" err="1"/>
              <a:t>Spitze</a:t>
            </a:r>
            <a:r>
              <a:rPr lang="cs-CZ" dirty="0"/>
              <a:t> der </a:t>
            </a:r>
            <a:r>
              <a:rPr lang="cs-CZ" dirty="0" err="1"/>
              <a:t>Bundesregierung</a:t>
            </a:r>
            <a:r>
              <a:rPr lang="cs-CZ" dirty="0"/>
              <a:t> </a:t>
            </a:r>
            <a:r>
              <a:rPr lang="cs-CZ" dirty="0" err="1"/>
              <a:t>steht</a:t>
            </a:r>
            <a:r>
              <a:rPr lang="cs-CZ" dirty="0"/>
              <a:t> der </a:t>
            </a:r>
            <a:r>
              <a:rPr lang="cs-CZ" dirty="0" err="1"/>
              <a:t>Bundeskanzler</a:t>
            </a:r>
            <a:r>
              <a:rPr lang="cs-CZ" dirty="0"/>
              <a:t>. Er </a:t>
            </a:r>
            <a:r>
              <a:rPr lang="cs-CZ" dirty="0" err="1"/>
              <a:t>bildet</a:t>
            </a:r>
            <a:r>
              <a:rPr lang="cs-CZ" dirty="0"/>
              <a:t> </a:t>
            </a:r>
            <a:r>
              <a:rPr lang="cs-CZ" dirty="0" err="1"/>
              <a:t>sein</a:t>
            </a:r>
            <a:r>
              <a:rPr lang="cs-CZ" dirty="0"/>
              <a:t> </a:t>
            </a:r>
            <a:r>
              <a:rPr lang="cs-CZ" dirty="0" err="1"/>
              <a:t>Kabinett</a:t>
            </a:r>
            <a:r>
              <a:rPr lang="cs-CZ" dirty="0"/>
              <a:t>. (Er </a:t>
            </a:r>
            <a:r>
              <a:rPr lang="cs-CZ" dirty="0" err="1"/>
              <a:t>wählt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Minister</a:t>
            </a:r>
            <a:r>
              <a:rPr lang="cs-CZ" dirty="0"/>
              <a:t> der </a:t>
            </a:r>
            <a:r>
              <a:rPr lang="cs-CZ" dirty="0" err="1" smtClean="0"/>
              <a:t>Regierung</a:t>
            </a:r>
            <a:r>
              <a:rPr lang="cs-CZ" dirty="0" smtClean="0"/>
              <a:t> </a:t>
            </a:r>
            <a:r>
              <a:rPr lang="cs-CZ" dirty="0" err="1" smtClean="0"/>
              <a:t>aus</a:t>
            </a:r>
            <a:r>
              <a:rPr lang="cs-CZ" dirty="0" smtClean="0"/>
              <a:t>.)</a:t>
            </a:r>
          </a:p>
          <a:p>
            <a:r>
              <a:rPr lang="cs-CZ" dirty="0" err="1" smtClean="0"/>
              <a:t>Jedes</a:t>
            </a:r>
            <a:r>
              <a:rPr lang="cs-CZ" dirty="0" smtClean="0"/>
              <a:t> </a:t>
            </a:r>
            <a:r>
              <a:rPr lang="cs-CZ" dirty="0" err="1"/>
              <a:t>Bundesland</a:t>
            </a:r>
            <a:r>
              <a:rPr lang="cs-CZ" dirty="0"/>
              <a:t> </a:t>
            </a:r>
            <a:r>
              <a:rPr lang="cs-CZ" dirty="0" err="1"/>
              <a:t>hat</a:t>
            </a:r>
            <a:r>
              <a:rPr lang="cs-CZ" dirty="0"/>
              <a:t> </a:t>
            </a:r>
            <a:r>
              <a:rPr lang="cs-CZ" dirty="0" err="1"/>
              <a:t>seine</a:t>
            </a:r>
            <a:r>
              <a:rPr lang="cs-CZ" dirty="0"/>
              <a:t> </a:t>
            </a:r>
            <a:r>
              <a:rPr lang="cs-CZ" dirty="0" err="1"/>
              <a:t>Landesregierung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0140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zivatel\Documents\Naskenováno\Rakousko3.jpg"/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35" t="6156" r="19498" b="47857"/>
          <a:stretch/>
        </p:blipFill>
        <p:spPr bwMode="auto">
          <a:xfrm>
            <a:off x="2267744" y="404664"/>
            <a:ext cx="666232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3600" b="1" dirty="0" err="1" smtClean="0"/>
              <a:t>Bundesorgane</a:t>
            </a:r>
            <a:endParaRPr lang="cs-CZ" sz="3600" b="1" dirty="0" smtClean="0"/>
          </a:p>
          <a:p>
            <a:pPr marL="0" indent="0">
              <a:buNone/>
            </a:pPr>
            <a:r>
              <a:rPr lang="cs-CZ" sz="3600" b="1" dirty="0" err="1"/>
              <a:t>Österreichs</a:t>
            </a:r>
            <a:endParaRPr lang="cs-CZ" sz="3600" b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1568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434</Words>
  <Application>Microsoft Office PowerPoint</Application>
  <PresentationFormat>Předvádění na obrazovce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 Bevölkerung und politisches System Österreichs </vt:lpstr>
      <vt:lpstr>Bevölkerung</vt:lpstr>
      <vt:lpstr>Sprache </vt:lpstr>
      <vt:lpstr>Beispiele der Unterschiede</vt:lpstr>
      <vt:lpstr>Politisches System</vt:lpstr>
      <vt:lpstr>Bundesländer</vt:lpstr>
      <vt:lpstr>Landkarte der Bundesländer</vt:lpstr>
      <vt:lpstr>Bundesorgane Österreichs</vt:lpstr>
      <vt:lpstr>Snímek 9</vt:lpstr>
      <vt:lpstr>Fragen</vt:lpstr>
      <vt:lpstr>Fragen</vt:lpstr>
      <vt:lpstr>Antworten</vt:lpstr>
      <vt:lpstr>Antworten</vt:lpstr>
      <vt:lpstr>Informační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vzdělávacího materiálu</dc:title>
  <dc:creator>Uzivatel</dc:creator>
  <cp:lastModifiedBy>kolajova</cp:lastModifiedBy>
  <cp:revision>27</cp:revision>
  <dcterms:created xsi:type="dcterms:W3CDTF">2012-12-28T08:29:43Z</dcterms:created>
  <dcterms:modified xsi:type="dcterms:W3CDTF">2014-04-15T14:20:07Z</dcterms:modified>
</cp:coreProperties>
</file>