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62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FCCFF">
                <a:lumMod val="56000"/>
                <a:lumOff val="44000"/>
                <a:alpha val="45000"/>
              </a:srgbClr>
            </a:gs>
            <a:gs pos="40000">
              <a:schemeClr val="bg1">
                <a:lumMod val="98000"/>
                <a:lumOff val="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/>
            </a:gs>
            <a:gs pos="40000">
              <a:schemeClr val="bg1">
                <a:lumMod val="98000"/>
                <a:lumOff val="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Industrie </a:t>
            </a:r>
            <a:r>
              <a:rPr lang="cs-CZ" sz="3600" b="1" dirty="0" err="1" smtClean="0"/>
              <a:t>Österreichs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8847989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Německý jazyk - reálie německy mluvících zemí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24. 2. 2013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 ročník  čtyřletého a 8. ročník osmiletého G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Charakteristika průmyslu Rakouska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Doplnění a procvičení učiva semináře z německého jazyka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Mgr. </a:t>
                      </a:r>
                      <a:r>
                        <a:rPr lang="cs-CZ" smtClean="0"/>
                        <a:t>Hana Davidová Kubinová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VY_22_INOVACE_04_NKUB13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1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Antworten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/>
              <a:t>Die </a:t>
            </a:r>
            <a:r>
              <a:rPr lang="cs-CZ" sz="2800" dirty="0" err="1"/>
              <a:t>österreichische</a:t>
            </a:r>
            <a:r>
              <a:rPr lang="cs-CZ" sz="2800" dirty="0"/>
              <a:t> Industrie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v.a</a:t>
            </a:r>
            <a:r>
              <a:rPr lang="cs-CZ" sz="2800" dirty="0"/>
              <a:t>. </a:t>
            </a:r>
            <a:r>
              <a:rPr lang="cs-CZ" sz="2800" dirty="0" err="1"/>
              <a:t>privatwirtschaftlich</a:t>
            </a:r>
            <a:r>
              <a:rPr lang="cs-CZ" sz="2800" dirty="0"/>
              <a:t> </a:t>
            </a:r>
            <a:r>
              <a:rPr lang="cs-CZ" sz="2800" dirty="0" err="1"/>
              <a:t>organisiert</a:t>
            </a:r>
            <a:r>
              <a:rPr lang="cs-CZ" sz="2800" dirty="0"/>
              <a:t>. Es </a:t>
            </a:r>
            <a:r>
              <a:rPr lang="cs-CZ" sz="2800" dirty="0" err="1"/>
              <a:t>gibt</a:t>
            </a:r>
            <a:r>
              <a:rPr lang="cs-CZ" sz="2800" dirty="0"/>
              <a:t> </a:t>
            </a:r>
            <a:r>
              <a:rPr lang="cs-CZ" sz="2800" dirty="0" err="1"/>
              <a:t>hier</a:t>
            </a:r>
            <a:r>
              <a:rPr lang="cs-CZ" sz="2800" dirty="0"/>
              <a:t> </a:t>
            </a:r>
            <a:r>
              <a:rPr lang="cs-CZ" sz="2800" dirty="0" err="1"/>
              <a:t>aber</a:t>
            </a:r>
            <a:r>
              <a:rPr lang="cs-CZ" sz="2800" dirty="0"/>
              <a:t> </a:t>
            </a:r>
            <a:r>
              <a:rPr lang="cs-CZ" sz="2800" dirty="0" err="1"/>
              <a:t>auch</a:t>
            </a:r>
            <a:r>
              <a:rPr lang="cs-CZ" sz="2800" dirty="0"/>
              <a:t> </a:t>
            </a:r>
            <a:r>
              <a:rPr lang="cs-CZ" sz="2800" dirty="0" err="1"/>
              <a:t>einige</a:t>
            </a:r>
            <a:r>
              <a:rPr lang="cs-CZ" sz="2800" dirty="0"/>
              <a:t> </a:t>
            </a:r>
            <a:r>
              <a:rPr lang="cs-CZ" sz="2800" dirty="0" err="1"/>
              <a:t>Staatsbetriebe</a:t>
            </a:r>
            <a:r>
              <a:rPr lang="cs-CZ" sz="2800" dirty="0"/>
              <a:t> </a:t>
            </a:r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/>
              <a:t>Post,Eisenbahn</a:t>
            </a:r>
            <a:r>
              <a:rPr lang="cs-CZ" sz="2800" dirty="0"/>
              <a:t>, </a:t>
            </a:r>
            <a:r>
              <a:rPr lang="cs-CZ" sz="2800" dirty="0" err="1"/>
              <a:t>Großbanken</a:t>
            </a:r>
            <a:r>
              <a:rPr lang="cs-CZ" sz="2800" dirty="0"/>
              <a:t>, </a:t>
            </a:r>
            <a:r>
              <a:rPr lang="cs-CZ" sz="2800" dirty="0" err="1"/>
              <a:t>Energiewirtschaft</a:t>
            </a:r>
            <a:r>
              <a:rPr lang="cs-CZ" sz="2800" dirty="0"/>
              <a:t> </a:t>
            </a:r>
            <a:r>
              <a:rPr lang="cs-CZ" sz="2800" dirty="0" err="1"/>
              <a:t>u.a</a:t>
            </a:r>
            <a:r>
              <a:rPr lang="cs-C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In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werden</a:t>
            </a:r>
            <a:r>
              <a:rPr lang="cs-CZ" sz="2800" dirty="0"/>
              <a:t> vor </a:t>
            </a:r>
            <a:r>
              <a:rPr lang="cs-CZ" sz="2800" dirty="0" err="1"/>
              <a:t>allem</a:t>
            </a:r>
            <a:r>
              <a:rPr lang="cs-CZ" sz="2800" dirty="0"/>
              <a:t> </a:t>
            </a:r>
            <a:r>
              <a:rPr lang="cs-CZ" sz="2800" dirty="0" err="1"/>
              <a:t>Eisenerz</a:t>
            </a:r>
            <a:r>
              <a:rPr lang="cs-CZ" sz="2800" dirty="0"/>
              <a:t>, </a:t>
            </a:r>
            <a:r>
              <a:rPr lang="cs-CZ" sz="2800" dirty="0" err="1"/>
              <a:t>Braunkohle</a:t>
            </a:r>
            <a:r>
              <a:rPr lang="cs-CZ" sz="2800" dirty="0"/>
              <a:t>, Magnesit, </a:t>
            </a:r>
            <a:r>
              <a:rPr lang="cs-CZ" sz="2800" dirty="0" err="1"/>
              <a:t>Erdöl</a:t>
            </a:r>
            <a:r>
              <a:rPr lang="cs-CZ" sz="2800" dirty="0"/>
              <a:t>, </a:t>
            </a:r>
            <a:r>
              <a:rPr lang="cs-CZ" sz="2800" dirty="0" err="1"/>
              <a:t>Erdgas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Salz</a:t>
            </a:r>
            <a:r>
              <a:rPr lang="cs-CZ" sz="2800" dirty="0"/>
              <a:t> </a:t>
            </a:r>
            <a:r>
              <a:rPr lang="cs-CZ" sz="2800" dirty="0" err="1"/>
              <a:t>gefördert</a:t>
            </a:r>
            <a:r>
              <a:rPr lang="cs-CZ" sz="2800" dirty="0"/>
              <a:t>. </a:t>
            </a:r>
            <a:r>
              <a:rPr lang="cs-CZ" sz="2800" dirty="0" err="1"/>
              <a:t>Eisenerzvorkommen</a:t>
            </a:r>
            <a:r>
              <a:rPr lang="cs-CZ" sz="2800" dirty="0"/>
              <a:t> </a:t>
            </a:r>
            <a:r>
              <a:rPr lang="cs-CZ" sz="2800" dirty="0" err="1"/>
              <a:t>gibt</a:t>
            </a:r>
            <a:r>
              <a:rPr lang="cs-CZ" sz="2800" dirty="0"/>
              <a:t> es in der </a:t>
            </a:r>
            <a:r>
              <a:rPr lang="cs-CZ" sz="2800" dirty="0" err="1"/>
              <a:t>Steiermark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in </a:t>
            </a:r>
            <a:r>
              <a:rPr lang="cs-CZ" sz="2800" dirty="0" err="1"/>
              <a:t>Kärnten</a:t>
            </a:r>
            <a:r>
              <a:rPr lang="cs-CZ" sz="2800" dirty="0"/>
              <a:t>, </a:t>
            </a:r>
            <a:r>
              <a:rPr lang="cs-CZ" sz="2800" dirty="0" err="1"/>
              <a:t>Braunkohle</a:t>
            </a:r>
            <a:r>
              <a:rPr lang="cs-CZ" sz="2800" dirty="0"/>
              <a:t> in </a:t>
            </a:r>
            <a:r>
              <a:rPr lang="cs-CZ" sz="2800" dirty="0" err="1"/>
              <a:t>Kärnten</a:t>
            </a:r>
            <a:r>
              <a:rPr lang="cs-CZ" sz="2800" dirty="0"/>
              <a:t>, in der </a:t>
            </a:r>
            <a:r>
              <a:rPr lang="cs-CZ" sz="2800" dirty="0" err="1"/>
              <a:t>Steiermark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im</a:t>
            </a:r>
            <a:r>
              <a:rPr lang="cs-CZ" sz="2800" dirty="0"/>
              <a:t> Burgenland, Magnesit in </a:t>
            </a:r>
            <a:r>
              <a:rPr lang="cs-CZ" sz="2800" dirty="0" err="1"/>
              <a:t>Kärnten</a:t>
            </a:r>
            <a:r>
              <a:rPr lang="cs-CZ" sz="2800" dirty="0"/>
              <a:t>, in </a:t>
            </a:r>
            <a:r>
              <a:rPr lang="cs-CZ" sz="2800" dirty="0" err="1"/>
              <a:t>Tirol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in der </a:t>
            </a:r>
            <a:r>
              <a:rPr lang="cs-CZ" sz="2800" dirty="0" err="1"/>
              <a:t>Steiermark</a:t>
            </a:r>
            <a:r>
              <a:rPr lang="cs-CZ" sz="2800" dirty="0"/>
              <a:t>. </a:t>
            </a:r>
            <a:r>
              <a:rPr lang="cs-CZ" sz="2800" dirty="0" err="1"/>
              <a:t>Erdöl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Erdgas</a:t>
            </a:r>
            <a:r>
              <a:rPr lang="cs-CZ" sz="2800" dirty="0"/>
              <a:t> </a:t>
            </a:r>
            <a:r>
              <a:rPr lang="cs-CZ" sz="2800" dirty="0" err="1"/>
              <a:t>befinden</a:t>
            </a:r>
            <a:r>
              <a:rPr lang="cs-CZ" sz="2800" dirty="0"/>
              <a:t> </a:t>
            </a:r>
            <a:r>
              <a:rPr lang="cs-CZ" sz="2800" dirty="0" err="1"/>
              <a:t>sich</a:t>
            </a:r>
            <a:r>
              <a:rPr lang="cs-CZ" sz="2800" dirty="0"/>
              <a:t> in </a:t>
            </a:r>
            <a:r>
              <a:rPr lang="cs-CZ" sz="2800" dirty="0" err="1"/>
              <a:t>Niedeösterreich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Salz</a:t>
            </a:r>
            <a:r>
              <a:rPr lang="cs-CZ" sz="2800" dirty="0"/>
              <a:t> in </a:t>
            </a:r>
            <a:r>
              <a:rPr lang="cs-CZ" sz="2800" dirty="0" err="1"/>
              <a:t>Tirol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in Salzburg.</a:t>
            </a:r>
          </a:p>
          <a:p>
            <a:pPr marL="0" lvl="0" indent="0">
              <a:buNone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531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Antworten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 startAt="3"/>
            </a:pPr>
            <a:endParaRPr lang="cs-CZ" sz="3600" dirty="0" smtClean="0"/>
          </a:p>
          <a:p>
            <a:pPr marL="514350" lvl="0" indent="-514350">
              <a:buFont typeface="+mj-lt"/>
              <a:buAutoNum type="arabicPeriod" startAt="3"/>
            </a:pPr>
            <a:r>
              <a:rPr lang="cs-CZ" sz="3600" dirty="0" smtClean="0"/>
              <a:t>Die </a:t>
            </a:r>
            <a:r>
              <a:rPr lang="cs-CZ" sz="3600" dirty="0" err="1"/>
              <a:t>wichtigste</a:t>
            </a:r>
            <a:r>
              <a:rPr lang="cs-CZ" sz="3600" dirty="0"/>
              <a:t> </a:t>
            </a:r>
            <a:r>
              <a:rPr lang="cs-CZ" sz="3600" dirty="0" err="1"/>
              <a:t>Rolle</a:t>
            </a:r>
            <a:r>
              <a:rPr lang="cs-CZ" sz="3600" dirty="0"/>
              <a:t> in der </a:t>
            </a:r>
            <a:r>
              <a:rPr lang="cs-CZ" sz="3600" dirty="0" err="1"/>
              <a:t>österreichischen</a:t>
            </a:r>
            <a:r>
              <a:rPr lang="cs-CZ" sz="3600" dirty="0"/>
              <a:t> Industrie </a:t>
            </a:r>
            <a:r>
              <a:rPr lang="cs-CZ" sz="3600" dirty="0" err="1"/>
              <a:t>spielen</a:t>
            </a:r>
            <a:r>
              <a:rPr lang="cs-CZ" sz="3600" dirty="0"/>
              <a:t> </a:t>
            </a:r>
            <a:r>
              <a:rPr lang="cs-CZ" sz="3600" dirty="0" err="1"/>
              <a:t>das</a:t>
            </a:r>
            <a:r>
              <a:rPr lang="cs-CZ" sz="3600" dirty="0"/>
              <a:t> </a:t>
            </a:r>
            <a:r>
              <a:rPr lang="cs-CZ" sz="3600" dirty="0" err="1"/>
              <a:t>Hüttenwesen</a:t>
            </a:r>
            <a:r>
              <a:rPr lang="cs-CZ" sz="3600" dirty="0"/>
              <a:t> </a:t>
            </a:r>
            <a:r>
              <a:rPr lang="cs-CZ" sz="3600" dirty="0" err="1"/>
              <a:t>und</a:t>
            </a:r>
            <a:r>
              <a:rPr lang="cs-CZ" sz="3600" dirty="0"/>
              <a:t> der </a:t>
            </a:r>
            <a:r>
              <a:rPr lang="cs-CZ" sz="3600" dirty="0" err="1"/>
              <a:t>Maschinenbau</a:t>
            </a:r>
            <a:r>
              <a:rPr lang="cs-CZ" sz="3600" dirty="0"/>
              <a:t>.</a:t>
            </a:r>
          </a:p>
          <a:p>
            <a:pPr marL="0" indent="0">
              <a:buNone/>
            </a:pPr>
            <a:r>
              <a:rPr lang="cs-CZ" sz="3600" dirty="0"/>
              <a:t>       </a:t>
            </a:r>
            <a:r>
              <a:rPr lang="cs-CZ" sz="3600" dirty="0" err="1" smtClean="0"/>
              <a:t>Hochentwickelt</a:t>
            </a:r>
            <a:r>
              <a:rPr lang="cs-CZ" sz="3600" dirty="0" smtClean="0"/>
              <a:t> </a:t>
            </a:r>
            <a:r>
              <a:rPr lang="cs-CZ" sz="3600" dirty="0" err="1"/>
              <a:t>sind</a:t>
            </a:r>
            <a:r>
              <a:rPr lang="cs-CZ" sz="3600" dirty="0"/>
              <a:t> </a:t>
            </a:r>
            <a:r>
              <a:rPr lang="cs-CZ" sz="3600" dirty="0" err="1"/>
              <a:t>auch</a:t>
            </a:r>
            <a:r>
              <a:rPr lang="cs-CZ" sz="3600" dirty="0"/>
              <a:t> </a:t>
            </a:r>
            <a:r>
              <a:rPr lang="cs-CZ" sz="3600" dirty="0" err="1"/>
              <a:t>diese</a:t>
            </a:r>
            <a:r>
              <a:rPr lang="cs-CZ" sz="3600" dirty="0"/>
              <a:t> </a:t>
            </a:r>
            <a:r>
              <a:rPr lang="cs-CZ" sz="3600" dirty="0" err="1" smtClean="0"/>
              <a:t>Industriezweige</a:t>
            </a:r>
            <a:r>
              <a:rPr lang="cs-CZ" sz="3600" dirty="0" smtClean="0"/>
              <a:t>:</a:t>
            </a:r>
          </a:p>
          <a:p>
            <a:pPr marL="0" indent="0">
              <a:buNone/>
            </a:pPr>
            <a:r>
              <a:rPr lang="cs-CZ" sz="3600" dirty="0" smtClean="0"/>
              <a:t>       </a:t>
            </a:r>
            <a:r>
              <a:rPr lang="cs-CZ" sz="3600" dirty="0" err="1" smtClean="0"/>
              <a:t>Textilindustrie</a:t>
            </a:r>
            <a:r>
              <a:rPr lang="cs-CZ" sz="3600" dirty="0" smtClean="0"/>
              <a:t>, </a:t>
            </a:r>
            <a:r>
              <a:rPr lang="cs-CZ" sz="3600" dirty="0" err="1" smtClean="0"/>
              <a:t>Elektroindustrie</a:t>
            </a:r>
            <a:r>
              <a:rPr lang="cs-CZ" sz="3600" dirty="0" smtClean="0"/>
              <a:t>, </a:t>
            </a:r>
            <a:r>
              <a:rPr lang="cs-CZ" sz="3600" dirty="0" err="1" smtClean="0"/>
              <a:t>Chemieindustrie</a:t>
            </a:r>
            <a:r>
              <a:rPr lang="cs-CZ" sz="3600" dirty="0" smtClean="0"/>
              <a:t>,  </a:t>
            </a:r>
            <a:br>
              <a:rPr lang="cs-CZ" sz="3600" dirty="0" smtClean="0"/>
            </a:br>
            <a:r>
              <a:rPr lang="cs-CZ" sz="3600" dirty="0" smtClean="0"/>
              <a:t>       </a:t>
            </a:r>
            <a:r>
              <a:rPr lang="cs-CZ" sz="3600" dirty="0" err="1" smtClean="0"/>
              <a:t>Nahrungsmittelindustrie</a:t>
            </a:r>
            <a:r>
              <a:rPr lang="cs-CZ" sz="3600" dirty="0"/>
              <a:t> </a:t>
            </a:r>
            <a:r>
              <a:rPr lang="cs-CZ" sz="3600" dirty="0" err="1" smtClean="0"/>
              <a:t>und</a:t>
            </a:r>
            <a:r>
              <a:rPr lang="cs-CZ" sz="3600" dirty="0" smtClean="0"/>
              <a:t> </a:t>
            </a:r>
            <a:r>
              <a:rPr lang="cs-CZ" sz="3600" dirty="0" err="1" smtClean="0"/>
              <a:t>Holzindustrie</a:t>
            </a:r>
            <a:r>
              <a:rPr lang="cs-CZ" sz="3600" smtClean="0"/>
              <a:t>.</a:t>
            </a:r>
            <a:endParaRPr lang="cs-CZ" sz="3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                       			             	         			            			         				            		         					            	</a:t>
            </a:r>
          </a:p>
        </p:txBody>
      </p:sp>
    </p:spTree>
    <p:extLst>
      <p:ext uri="{BB962C8B-B14F-4D97-AF65-F5344CB8AC3E}">
        <p14:creationId xmlns:p14="http://schemas.microsoft.com/office/powerpoint/2010/main" xmlns="" val="40965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Informační zdroje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/>
              <a:t>HOMOLKOVÁ, Božena. </a:t>
            </a:r>
            <a:r>
              <a:rPr lang="cs-CZ" sz="1800" i="1" dirty="0"/>
              <a:t>Reálie německy mluvících zemí</a:t>
            </a:r>
            <a:r>
              <a:rPr lang="cs-CZ" sz="1800" dirty="0"/>
              <a:t>. Plzeň: Fraus, 1997, ISBN 80-7238-329-9. </a:t>
            </a:r>
          </a:p>
          <a:p>
            <a:pPr marL="0" indent="0">
              <a:buNone/>
            </a:pPr>
            <a:r>
              <a:rPr lang="cs-CZ" sz="1800" dirty="0" smtClean="0"/>
              <a:t>JUSTOVÁ</a:t>
            </a:r>
            <a:r>
              <a:rPr lang="cs-CZ" sz="1800" dirty="0"/>
              <a:t>, Hana. </a:t>
            </a:r>
            <a:r>
              <a:rPr lang="cs-CZ" sz="1800" i="1" dirty="0" err="1"/>
              <a:t>Deutschsprachige</a:t>
            </a:r>
            <a:r>
              <a:rPr lang="cs-CZ" sz="1800" i="1" dirty="0"/>
              <a:t> </a:t>
            </a:r>
            <a:r>
              <a:rPr lang="cs-CZ" sz="1800" i="1" dirty="0" err="1"/>
              <a:t>Länder</a:t>
            </a:r>
            <a:r>
              <a:rPr lang="cs-CZ" sz="1800" dirty="0"/>
              <a:t>. Havlíčkův Brod: Fragment, 1992, ISBN 80-901070-3-6. </a:t>
            </a:r>
          </a:p>
          <a:p>
            <a:pPr marL="0" indent="0">
              <a:buNone/>
            </a:pPr>
            <a:r>
              <a:rPr lang="cs-CZ" sz="1800" dirty="0" smtClean="0"/>
              <a:t>Obr. </a:t>
            </a:r>
            <a:r>
              <a:rPr lang="cs-CZ" sz="1800" dirty="0"/>
              <a:t>1: SCHNEIDER, </a:t>
            </a:r>
            <a:r>
              <a:rPr lang="cs-CZ" sz="1800" dirty="0" err="1"/>
              <a:t>Marion</a:t>
            </a:r>
            <a:r>
              <a:rPr lang="cs-CZ" sz="1800" dirty="0"/>
              <a:t>; AISTLEITNER, </a:t>
            </a:r>
            <a:r>
              <a:rPr lang="cs-CZ" sz="1800" dirty="0" err="1"/>
              <a:t>Christoph</a:t>
            </a:r>
            <a:r>
              <a:rPr lang="cs-CZ" sz="1800" dirty="0"/>
              <a:t>. </a:t>
            </a:r>
            <a:r>
              <a:rPr lang="cs-CZ" sz="1800" i="1" dirty="0"/>
              <a:t>http://commons.wikimedia.org</a:t>
            </a:r>
            <a:r>
              <a:rPr lang="cs-CZ" sz="1800" dirty="0"/>
              <a:t> [online]. [cit. </a:t>
            </a:r>
            <a:r>
              <a:rPr lang="cs-CZ" sz="1800" dirty="0" smtClean="0"/>
              <a:t>24.2.2013</a:t>
            </a:r>
            <a:r>
              <a:rPr lang="cs-CZ" sz="1800" dirty="0"/>
              <a:t>]. Dostupný na WWW: http://commons.wikimedia.org/wiki/File:Eisenerz_%2817%29.jpg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Obr. </a:t>
            </a:r>
            <a:r>
              <a:rPr lang="cs-CZ" sz="1800" dirty="0"/>
              <a:t>2: HALOORANGE. </a:t>
            </a:r>
            <a:r>
              <a:rPr lang="cs-CZ" sz="1800" i="1" dirty="0"/>
              <a:t>http://commons.wikimedia.org</a:t>
            </a:r>
            <a:r>
              <a:rPr lang="cs-CZ" sz="1800" dirty="0"/>
              <a:t> [online]. [cit. </a:t>
            </a:r>
            <a:r>
              <a:rPr lang="cs-CZ" sz="1800" dirty="0" smtClean="0"/>
              <a:t>24.2.2013</a:t>
            </a:r>
            <a:r>
              <a:rPr lang="cs-CZ" sz="1800" dirty="0"/>
              <a:t>]. Dostupný na WWW: http://commons.wikimedia.org/wiki/File:Braunkohle-Tagebau.JPG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Obr. </a:t>
            </a:r>
            <a:r>
              <a:rPr lang="cs-CZ" sz="1800" dirty="0"/>
              <a:t>3: BRUDERSOHN. </a:t>
            </a:r>
            <a:r>
              <a:rPr lang="cs-CZ" sz="1800" i="1" dirty="0"/>
              <a:t>http://commons.wikimedia.org</a:t>
            </a:r>
            <a:r>
              <a:rPr lang="cs-CZ" sz="1800" dirty="0"/>
              <a:t> [online]. [cit. </a:t>
            </a:r>
            <a:r>
              <a:rPr lang="cs-CZ" sz="1800" dirty="0" smtClean="0"/>
              <a:t>24.2.2013</a:t>
            </a:r>
            <a:r>
              <a:rPr lang="cs-CZ" sz="1800" dirty="0"/>
              <a:t>]. Dostupný na WWW: http://commons.wikimedia.org/wiki/File:Erd%C3%B6l_Bohrturm.jpg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Obr. 4: </a:t>
            </a:r>
            <a:r>
              <a:rPr lang="cs-CZ" sz="1800" smtClean="0"/>
              <a:t>vlastní zdroj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Obr. 5: </a:t>
            </a:r>
            <a:r>
              <a:rPr lang="it-IT" sz="1800" dirty="0"/>
              <a:t>LARSON. </a:t>
            </a:r>
            <a:r>
              <a:rPr lang="it-IT" sz="1800" i="1" dirty="0"/>
              <a:t>http://commons.wikimedia.org</a:t>
            </a:r>
            <a:r>
              <a:rPr lang="it-IT" sz="1800" dirty="0"/>
              <a:t> [online]. [cit. </a:t>
            </a:r>
            <a:r>
              <a:rPr lang="it-IT" sz="1800" dirty="0" smtClean="0"/>
              <a:t>2</a:t>
            </a:r>
            <a:r>
              <a:rPr lang="cs-CZ" sz="1800" dirty="0" smtClean="0"/>
              <a:t>4</a:t>
            </a:r>
            <a:r>
              <a:rPr lang="it-IT" sz="1800" dirty="0" smtClean="0"/>
              <a:t>.2.2013</a:t>
            </a:r>
            <a:r>
              <a:rPr lang="it-IT" sz="1800" dirty="0"/>
              <a:t>]. Dostupný na WWW: http://commons.wikimedia.org/wiki/File:Cathedral_of_Salzburg.jpg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24174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Charakteristik der Industrie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hochentwickeltes</a:t>
            </a:r>
            <a:r>
              <a:rPr lang="cs-CZ" sz="2800" dirty="0"/>
              <a:t> </a:t>
            </a:r>
            <a:r>
              <a:rPr lang="cs-CZ" sz="2800" dirty="0" err="1"/>
              <a:t>Industrieland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Die </a:t>
            </a:r>
            <a:r>
              <a:rPr lang="cs-CZ" sz="2800" dirty="0" err="1"/>
              <a:t>österreichische</a:t>
            </a:r>
            <a:r>
              <a:rPr lang="cs-CZ" sz="2800" dirty="0"/>
              <a:t> </a:t>
            </a:r>
            <a:r>
              <a:rPr lang="cs-CZ" sz="2800" dirty="0" err="1"/>
              <a:t>Wirtschaft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grundsätzlich</a:t>
            </a:r>
            <a:r>
              <a:rPr lang="cs-CZ" sz="2800" dirty="0"/>
              <a:t> </a:t>
            </a:r>
            <a:r>
              <a:rPr lang="cs-CZ" sz="2800" dirty="0" err="1"/>
              <a:t>privatwirtschaftlich</a:t>
            </a:r>
            <a:r>
              <a:rPr lang="cs-CZ" sz="2800" dirty="0"/>
              <a:t> </a:t>
            </a:r>
            <a:r>
              <a:rPr lang="cs-CZ" sz="2800" dirty="0" err="1"/>
              <a:t>organisiert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Es </a:t>
            </a:r>
            <a:r>
              <a:rPr lang="cs-CZ" sz="2800" dirty="0" err="1"/>
              <a:t>gibt</a:t>
            </a:r>
            <a:r>
              <a:rPr lang="cs-CZ" sz="2800" dirty="0"/>
              <a:t> </a:t>
            </a:r>
            <a:r>
              <a:rPr lang="cs-CZ" sz="2800" dirty="0" err="1"/>
              <a:t>hier</a:t>
            </a:r>
            <a:r>
              <a:rPr lang="cs-CZ" sz="2800" dirty="0"/>
              <a:t> </a:t>
            </a:r>
            <a:r>
              <a:rPr lang="cs-CZ" sz="2800" dirty="0" err="1"/>
              <a:t>aber</a:t>
            </a:r>
            <a:r>
              <a:rPr lang="cs-CZ" sz="2800" dirty="0"/>
              <a:t> </a:t>
            </a:r>
            <a:r>
              <a:rPr lang="cs-CZ" sz="2800" dirty="0" err="1"/>
              <a:t>auch</a:t>
            </a:r>
            <a:r>
              <a:rPr lang="cs-CZ" sz="2800" dirty="0"/>
              <a:t> </a:t>
            </a:r>
            <a:r>
              <a:rPr lang="cs-CZ" sz="2800" dirty="0" err="1"/>
              <a:t>einige</a:t>
            </a:r>
            <a:r>
              <a:rPr lang="cs-CZ" sz="2800" dirty="0"/>
              <a:t> </a:t>
            </a:r>
            <a:r>
              <a:rPr lang="cs-CZ" sz="2800" dirty="0" err="1"/>
              <a:t>Staatsbetriebe</a:t>
            </a:r>
            <a:r>
              <a:rPr lang="cs-CZ" sz="2800" dirty="0"/>
              <a:t> </a:t>
            </a:r>
            <a:r>
              <a:rPr lang="cs-CZ" sz="2800" dirty="0" err="1"/>
              <a:t>wie</a:t>
            </a:r>
            <a:r>
              <a:rPr lang="cs-CZ" sz="2800" dirty="0"/>
              <a:t> Post, </a:t>
            </a:r>
            <a:r>
              <a:rPr lang="cs-CZ" sz="2800" dirty="0" err="1"/>
              <a:t>Eisenbahn</a:t>
            </a:r>
            <a:r>
              <a:rPr lang="cs-CZ" sz="2800" dirty="0"/>
              <a:t>, </a:t>
            </a:r>
            <a:r>
              <a:rPr lang="cs-CZ" sz="2800" dirty="0" err="1"/>
              <a:t>Bundesforste</a:t>
            </a:r>
            <a:r>
              <a:rPr lang="cs-CZ" sz="2800" dirty="0"/>
              <a:t>, </a:t>
            </a:r>
            <a:r>
              <a:rPr lang="cs-CZ" sz="2800" dirty="0" err="1"/>
              <a:t>manche</a:t>
            </a:r>
            <a:r>
              <a:rPr lang="cs-CZ" sz="2800" dirty="0"/>
              <a:t> </a:t>
            </a:r>
            <a:r>
              <a:rPr lang="cs-CZ" sz="2800" dirty="0" err="1"/>
              <a:t>Kommunalbetriebe</a:t>
            </a:r>
            <a:r>
              <a:rPr lang="cs-CZ" sz="2800" dirty="0"/>
              <a:t>, </a:t>
            </a:r>
            <a:r>
              <a:rPr lang="cs-CZ" sz="2800" dirty="0" err="1"/>
              <a:t>Großbanken</a:t>
            </a:r>
            <a:r>
              <a:rPr lang="cs-CZ" sz="2800" dirty="0"/>
              <a:t>, </a:t>
            </a:r>
            <a:r>
              <a:rPr lang="cs-CZ" sz="2800" dirty="0" err="1"/>
              <a:t>Grundstoffindustrie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Energiewirtschaft</a:t>
            </a:r>
            <a:r>
              <a:rPr lang="cs-CZ" sz="2800" dirty="0" smtClean="0"/>
              <a:t>. </a:t>
            </a:r>
            <a:r>
              <a:rPr lang="cs-CZ" sz="2800" dirty="0" err="1"/>
              <a:t>Besitzer</a:t>
            </a:r>
            <a:r>
              <a:rPr lang="cs-CZ" sz="2800" dirty="0"/>
              <a:t> </a:t>
            </a:r>
            <a:r>
              <a:rPr lang="cs-CZ" sz="2800" dirty="0" err="1"/>
              <a:t>dieser</a:t>
            </a:r>
            <a:r>
              <a:rPr lang="cs-CZ" sz="2800" dirty="0"/>
              <a:t> </a:t>
            </a:r>
            <a:r>
              <a:rPr lang="cs-CZ" sz="2800" dirty="0" err="1"/>
              <a:t>Unternehmungen</a:t>
            </a:r>
            <a:r>
              <a:rPr lang="cs-CZ" sz="2800" dirty="0"/>
              <a:t> </a:t>
            </a:r>
            <a:r>
              <a:rPr lang="cs-CZ" sz="2800" dirty="0" err="1"/>
              <a:t>sind</a:t>
            </a:r>
            <a:r>
              <a:rPr lang="cs-CZ" sz="2800" dirty="0"/>
              <a:t> </a:t>
            </a:r>
            <a:r>
              <a:rPr lang="cs-CZ" sz="2800" dirty="0" err="1"/>
              <a:t>etweder</a:t>
            </a:r>
            <a:r>
              <a:rPr lang="cs-CZ" sz="2800" dirty="0"/>
              <a:t> der Bund oder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Bundesland</a:t>
            </a:r>
            <a:r>
              <a:rPr lang="cs-CZ" sz="2800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579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Bodenschätze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ganz</a:t>
            </a:r>
            <a:r>
              <a:rPr lang="cs-CZ" sz="2800" dirty="0"/>
              <a:t> reich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 smtClean="0"/>
              <a:t>Bodenschätzen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/>
              <a:t>Wasserenergiequellen</a:t>
            </a:r>
            <a:r>
              <a:rPr lang="cs-CZ" sz="2800" dirty="0"/>
              <a:t>. </a:t>
            </a:r>
          </a:p>
          <a:p>
            <a:r>
              <a:rPr lang="cs-CZ" sz="2800" dirty="0"/>
              <a:t>Es </a:t>
            </a:r>
            <a:r>
              <a:rPr lang="cs-CZ" sz="2800" dirty="0" err="1"/>
              <a:t>werden</a:t>
            </a:r>
            <a:r>
              <a:rPr lang="cs-CZ" sz="2800" dirty="0"/>
              <a:t> vor </a:t>
            </a:r>
            <a:r>
              <a:rPr lang="cs-CZ" sz="2800" dirty="0" err="1"/>
              <a:t>allem</a:t>
            </a:r>
            <a:r>
              <a:rPr lang="cs-CZ" sz="2800" dirty="0"/>
              <a:t> </a:t>
            </a:r>
            <a:r>
              <a:rPr lang="cs-CZ" sz="2800" dirty="0" err="1"/>
              <a:t>Eisenerz</a:t>
            </a:r>
            <a:r>
              <a:rPr lang="cs-CZ" sz="2800" dirty="0"/>
              <a:t>, </a:t>
            </a:r>
            <a:r>
              <a:rPr lang="cs-CZ" sz="2800" dirty="0" err="1"/>
              <a:t>Braunkohle</a:t>
            </a:r>
            <a:r>
              <a:rPr lang="cs-CZ" sz="2800" dirty="0"/>
              <a:t>, Magnesit, </a:t>
            </a:r>
            <a:r>
              <a:rPr lang="cs-CZ" sz="2800" dirty="0" err="1"/>
              <a:t>Erdöl</a:t>
            </a:r>
            <a:r>
              <a:rPr lang="cs-CZ" sz="2800" dirty="0"/>
              <a:t>, </a:t>
            </a:r>
            <a:r>
              <a:rPr lang="cs-CZ" sz="2800" dirty="0" err="1"/>
              <a:t>Erdgas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Salz</a:t>
            </a:r>
            <a:r>
              <a:rPr lang="cs-CZ" sz="2800" dirty="0"/>
              <a:t> </a:t>
            </a:r>
            <a:r>
              <a:rPr lang="cs-CZ" sz="2800" dirty="0" err="1"/>
              <a:t>gefördert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Der </a:t>
            </a:r>
            <a:r>
              <a:rPr lang="cs-CZ" sz="2400" dirty="0" err="1" smtClean="0"/>
              <a:t>Erzberg</a:t>
            </a:r>
            <a:r>
              <a:rPr lang="cs-CZ" sz="2400" dirty="0" smtClean="0"/>
              <a:t> in der</a:t>
            </a:r>
            <a:br>
              <a:rPr lang="cs-CZ" sz="2400" dirty="0" smtClean="0"/>
            </a:br>
            <a:r>
              <a:rPr lang="de-DE" sz="2400" dirty="0" smtClean="0"/>
              <a:t>Steiermark</a:t>
            </a:r>
            <a:r>
              <a:rPr lang="cs-CZ" sz="2400" dirty="0" smtClean="0"/>
              <a:t> </a:t>
            </a:r>
            <a:r>
              <a:rPr lang="cs-CZ" sz="2400" dirty="0" err="1" smtClean="0"/>
              <a:t>ist</a:t>
            </a:r>
            <a:r>
              <a:rPr lang="cs-CZ" sz="2400" dirty="0" smtClean="0"/>
              <a:t> der </a:t>
            </a:r>
            <a:r>
              <a:rPr lang="cs-CZ" sz="2400" dirty="0" err="1" smtClean="0"/>
              <a:t>größte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/>
              <a:t>Eisentagbau</a:t>
            </a:r>
            <a:r>
              <a:rPr lang="cs-CZ" sz="2400" dirty="0"/>
              <a:t> in Europa.</a:t>
            </a:r>
          </a:p>
          <a:p>
            <a:endParaRPr lang="cs-CZ" sz="2400" dirty="0" smtClean="0"/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8" t="30563" b="7365"/>
          <a:stretch/>
        </p:blipFill>
        <p:spPr bwMode="auto">
          <a:xfrm>
            <a:off x="4068670" y="3524693"/>
            <a:ext cx="4848743" cy="24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27784" y="5661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123728" y="3997791"/>
            <a:ext cx="2736304" cy="129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790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Bodenschätze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85395"/>
          </a:xfrm>
        </p:spPr>
        <p:txBody>
          <a:bodyPr/>
          <a:lstStyle/>
          <a:p>
            <a:r>
              <a:rPr lang="cs-CZ" sz="2800" dirty="0" smtClean="0"/>
              <a:t>Die </a:t>
            </a:r>
            <a:r>
              <a:rPr lang="cs-CZ" sz="2800" dirty="0" err="1"/>
              <a:t>größten</a:t>
            </a:r>
            <a:r>
              <a:rPr lang="cs-CZ" sz="2800" dirty="0"/>
              <a:t> </a:t>
            </a:r>
            <a:r>
              <a:rPr lang="cs-CZ" sz="2800" dirty="0" err="1" smtClean="0"/>
              <a:t>Erzvorkommen</a:t>
            </a:r>
            <a:r>
              <a:rPr lang="cs-CZ" sz="2800" dirty="0" smtClean="0"/>
              <a:t> von </a:t>
            </a:r>
            <a:r>
              <a:rPr lang="cs-CZ" sz="2800" dirty="0" err="1" smtClean="0"/>
              <a:t>Eisenerz</a:t>
            </a:r>
            <a:r>
              <a:rPr lang="cs-CZ" sz="2800" dirty="0" smtClean="0"/>
              <a:t> </a:t>
            </a:r>
            <a:r>
              <a:rPr lang="cs-CZ" sz="2800" dirty="0" err="1"/>
              <a:t>gibt</a:t>
            </a:r>
            <a:r>
              <a:rPr lang="cs-CZ" sz="2800" dirty="0"/>
              <a:t> es v. a. in der </a:t>
            </a:r>
            <a:r>
              <a:rPr lang="cs-CZ" sz="2800" dirty="0" err="1" smtClean="0"/>
              <a:t>Steiermark</a:t>
            </a:r>
            <a:r>
              <a:rPr lang="cs-CZ" sz="2800" dirty="0" smtClean="0"/>
              <a:t>  </a:t>
            </a:r>
            <a:r>
              <a:rPr lang="cs-CZ" sz="2800" dirty="0" err="1"/>
              <a:t>und</a:t>
            </a:r>
            <a:r>
              <a:rPr lang="cs-CZ" sz="2800" dirty="0"/>
              <a:t> in </a:t>
            </a:r>
            <a:r>
              <a:rPr lang="cs-CZ" sz="2800" dirty="0" err="1"/>
              <a:t>Kärnten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Die </a:t>
            </a:r>
            <a:r>
              <a:rPr lang="cs-CZ" sz="2800" dirty="0" err="1"/>
              <a:t>Braunkohle</a:t>
            </a:r>
            <a:r>
              <a:rPr lang="cs-CZ" sz="2800" dirty="0"/>
              <a:t> </a:t>
            </a:r>
            <a:r>
              <a:rPr lang="cs-CZ" sz="2800" dirty="0" err="1"/>
              <a:t>wird</a:t>
            </a:r>
            <a:r>
              <a:rPr lang="cs-CZ" sz="2800" dirty="0"/>
              <a:t> </a:t>
            </a:r>
            <a:r>
              <a:rPr lang="cs-CZ" sz="2800" dirty="0" err="1"/>
              <a:t>v.a</a:t>
            </a:r>
            <a:r>
              <a:rPr lang="cs-CZ" sz="2800" dirty="0"/>
              <a:t>. </a:t>
            </a:r>
            <a:r>
              <a:rPr lang="cs-CZ" sz="2800" dirty="0" err="1"/>
              <a:t>im</a:t>
            </a:r>
            <a:r>
              <a:rPr lang="cs-CZ" sz="2800" dirty="0"/>
              <a:t> </a:t>
            </a:r>
            <a:r>
              <a:rPr lang="cs-CZ" sz="2800" dirty="0" err="1"/>
              <a:t>Südosten</a:t>
            </a:r>
            <a:r>
              <a:rPr lang="cs-CZ" sz="2800" dirty="0"/>
              <a:t> des </a:t>
            </a:r>
            <a:r>
              <a:rPr lang="cs-CZ" sz="2800" dirty="0" err="1"/>
              <a:t>Landes</a:t>
            </a:r>
            <a:r>
              <a:rPr lang="cs-CZ" sz="2800" dirty="0"/>
              <a:t> – in </a:t>
            </a:r>
            <a:r>
              <a:rPr lang="cs-CZ" sz="2800" dirty="0" err="1"/>
              <a:t>Kärnten</a:t>
            </a:r>
            <a:r>
              <a:rPr lang="cs-CZ" sz="2800" dirty="0"/>
              <a:t>, in der </a:t>
            </a:r>
            <a:r>
              <a:rPr lang="cs-CZ" sz="2800" dirty="0" err="1"/>
              <a:t>Steiermark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im</a:t>
            </a:r>
            <a:r>
              <a:rPr lang="cs-CZ" sz="2800" dirty="0"/>
              <a:t> Burgenland </a:t>
            </a:r>
            <a:r>
              <a:rPr lang="cs-CZ" sz="2800" dirty="0" err="1"/>
              <a:t>gewonnen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82"/>
          <a:stretch/>
        </p:blipFill>
        <p:spPr bwMode="auto">
          <a:xfrm>
            <a:off x="2872308" y="3783425"/>
            <a:ext cx="4530080" cy="263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60212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40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Bodenschätze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Magnesitland</a:t>
            </a:r>
            <a:r>
              <a:rPr lang="cs-CZ" sz="2800" dirty="0"/>
              <a:t>. Magnesit </a:t>
            </a:r>
            <a:r>
              <a:rPr lang="cs-CZ" sz="2800" dirty="0" err="1"/>
              <a:t>gewinnt</a:t>
            </a:r>
            <a:r>
              <a:rPr lang="cs-CZ" sz="2800" dirty="0"/>
              <a:t> man in der </a:t>
            </a:r>
            <a:r>
              <a:rPr lang="cs-CZ" sz="2800" dirty="0" err="1"/>
              <a:t>Steiermark</a:t>
            </a:r>
            <a:r>
              <a:rPr lang="cs-CZ" sz="2800" dirty="0"/>
              <a:t>, in </a:t>
            </a:r>
            <a:r>
              <a:rPr lang="cs-CZ" sz="2800" dirty="0" err="1"/>
              <a:t>Kärnten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in </a:t>
            </a:r>
            <a:r>
              <a:rPr lang="cs-CZ" sz="2800" dirty="0" err="1"/>
              <a:t>Tirol</a:t>
            </a:r>
            <a:r>
              <a:rPr lang="cs-CZ" sz="2800" dirty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 err="1"/>
              <a:t>Erdöl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Erdgas</a:t>
            </a:r>
            <a:r>
              <a:rPr lang="cs-CZ" sz="2800" dirty="0"/>
              <a:t> </a:t>
            </a:r>
            <a:r>
              <a:rPr lang="cs-CZ" sz="2800" dirty="0" err="1"/>
              <a:t>werden</a:t>
            </a:r>
            <a:r>
              <a:rPr lang="cs-CZ" sz="2800" dirty="0"/>
              <a:t> in </a:t>
            </a:r>
            <a:r>
              <a:rPr lang="cs-CZ" sz="2800" dirty="0" err="1"/>
              <a:t>Niederösterreich</a:t>
            </a:r>
            <a:r>
              <a:rPr lang="cs-CZ" sz="2800" dirty="0"/>
              <a:t> </a:t>
            </a:r>
            <a:r>
              <a:rPr lang="cs-CZ" sz="2800" dirty="0" err="1"/>
              <a:t>gefördert</a:t>
            </a:r>
            <a:r>
              <a:rPr lang="cs-CZ" sz="2800" dirty="0"/>
              <a:t>. </a:t>
            </a:r>
            <a:r>
              <a:rPr lang="cs-CZ" sz="2800" dirty="0" err="1"/>
              <a:t>Bedeutend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Erdölraffinerie</a:t>
            </a:r>
            <a:r>
              <a:rPr lang="cs-CZ" sz="2800" dirty="0"/>
              <a:t> </a:t>
            </a:r>
            <a:r>
              <a:rPr lang="cs-CZ" sz="2800" dirty="0" err="1"/>
              <a:t>Wien</a:t>
            </a:r>
            <a:r>
              <a:rPr lang="cs-CZ" sz="2800" dirty="0"/>
              <a:t> – </a:t>
            </a:r>
            <a:r>
              <a:rPr lang="cs-CZ" sz="2800" dirty="0" err="1"/>
              <a:t>Schwechat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endParaRPr lang="cs-CZ" sz="2800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74631"/>
            <a:ext cx="3329389" cy="463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55976" y="57332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137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err="1"/>
              <a:t>Bodenschätze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cs-CZ" sz="3000" dirty="0" err="1"/>
              <a:t>Seit</a:t>
            </a:r>
            <a:r>
              <a:rPr lang="cs-CZ" sz="3000" dirty="0"/>
              <a:t> 3000 </a:t>
            </a:r>
            <a:r>
              <a:rPr lang="cs-CZ" sz="3000" dirty="0" err="1"/>
              <a:t>Jahren</a:t>
            </a:r>
            <a:r>
              <a:rPr lang="cs-CZ" sz="3000" dirty="0"/>
              <a:t> </a:t>
            </a:r>
            <a:r>
              <a:rPr lang="cs-CZ" sz="3000" dirty="0" err="1"/>
              <a:t>wird</a:t>
            </a:r>
            <a:r>
              <a:rPr lang="cs-CZ" sz="3000" dirty="0"/>
              <a:t> in den </a:t>
            </a:r>
            <a:r>
              <a:rPr lang="cs-CZ" sz="3000" dirty="0" err="1"/>
              <a:t>österreichischen</a:t>
            </a:r>
            <a:r>
              <a:rPr lang="cs-CZ" sz="3000" dirty="0"/>
              <a:t>  </a:t>
            </a:r>
            <a:r>
              <a:rPr lang="cs-CZ" sz="3000" dirty="0" err="1"/>
              <a:t>Alpentälern</a:t>
            </a:r>
            <a:r>
              <a:rPr lang="cs-CZ" sz="3000" dirty="0"/>
              <a:t> </a:t>
            </a:r>
            <a:r>
              <a:rPr lang="cs-CZ" sz="3000" dirty="0" err="1"/>
              <a:t>Salz</a:t>
            </a:r>
            <a:r>
              <a:rPr lang="cs-CZ" sz="3000" dirty="0"/>
              <a:t> </a:t>
            </a:r>
            <a:r>
              <a:rPr lang="cs-CZ" sz="3000" dirty="0" err="1"/>
              <a:t>gewonnen</a:t>
            </a:r>
            <a:r>
              <a:rPr lang="cs-CZ" sz="3000" dirty="0" smtClean="0"/>
              <a:t>.</a:t>
            </a:r>
          </a:p>
          <a:p>
            <a:r>
              <a:rPr lang="cs-CZ" sz="3000" dirty="0" err="1" smtClean="0"/>
              <a:t>Salzbergwerke</a:t>
            </a:r>
            <a:r>
              <a:rPr lang="cs-CZ" sz="3000" dirty="0" smtClean="0"/>
              <a:t> </a:t>
            </a:r>
            <a:r>
              <a:rPr lang="cs-CZ" sz="3000" dirty="0" err="1"/>
              <a:t>findet</a:t>
            </a:r>
            <a:r>
              <a:rPr lang="cs-CZ" sz="3000" dirty="0"/>
              <a:t> man in </a:t>
            </a:r>
            <a:r>
              <a:rPr lang="cs-CZ" sz="3000" dirty="0" err="1"/>
              <a:t>Hallstatt</a:t>
            </a:r>
            <a:r>
              <a:rPr lang="cs-CZ" sz="3000" dirty="0"/>
              <a:t>, </a:t>
            </a:r>
            <a:r>
              <a:rPr lang="cs-CZ" sz="3000" dirty="0" err="1"/>
              <a:t>Hallein</a:t>
            </a:r>
            <a:r>
              <a:rPr lang="cs-CZ" sz="3000" dirty="0"/>
              <a:t>, </a:t>
            </a:r>
            <a:r>
              <a:rPr lang="cs-CZ" sz="3000" dirty="0" err="1"/>
              <a:t>Aussee</a:t>
            </a:r>
            <a:r>
              <a:rPr lang="cs-CZ" sz="3000" dirty="0"/>
              <a:t>, </a:t>
            </a:r>
            <a:r>
              <a:rPr lang="cs-CZ" sz="3000" dirty="0" err="1"/>
              <a:t>Ischl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</a:t>
            </a:r>
            <a:r>
              <a:rPr lang="cs-CZ" sz="3000" dirty="0" err="1"/>
              <a:t>Hall</a:t>
            </a:r>
            <a:r>
              <a:rPr lang="cs-CZ" sz="3000" dirty="0"/>
              <a:t> in </a:t>
            </a:r>
            <a:r>
              <a:rPr lang="cs-CZ" sz="3000" dirty="0" err="1"/>
              <a:t>Tirol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</a:t>
            </a:r>
            <a:r>
              <a:rPr lang="cs-CZ" sz="3000" dirty="0" err="1"/>
              <a:t>im</a:t>
            </a:r>
            <a:r>
              <a:rPr lang="cs-CZ" sz="3000" dirty="0"/>
              <a:t> </a:t>
            </a:r>
            <a:r>
              <a:rPr lang="cs-CZ" sz="3000" dirty="0" err="1"/>
              <a:t>Salzkammergut</a:t>
            </a:r>
            <a:r>
              <a:rPr lang="cs-CZ" sz="3000" dirty="0"/>
              <a:t> in </a:t>
            </a:r>
            <a:r>
              <a:rPr lang="cs-CZ" sz="3000" dirty="0" smtClean="0"/>
              <a:t>Salzburg.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        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67944" y="59303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pic>
        <p:nvPicPr>
          <p:cNvPr id="1026" name="Picture 2" descr="C:\Users\Hana\Documents\Scan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16" t="37931" r="1292" b="1546"/>
          <a:stretch/>
        </p:blipFill>
        <p:spPr bwMode="auto">
          <a:xfrm>
            <a:off x="5004048" y="764704"/>
            <a:ext cx="3736557" cy="55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43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Industrie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Österreichische</a:t>
            </a:r>
            <a:r>
              <a:rPr lang="cs-CZ" dirty="0" smtClean="0"/>
              <a:t> </a:t>
            </a:r>
            <a:r>
              <a:rPr lang="cs-CZ" dirty="0"/>
              <a:t>Industrie </a:t>
            </a:r>
            <a:r>
              <a:rPr lang="cs-CZ" dirty="0" err="1"/>
              <a:t>basiert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dieser</a:t>
            </a:r>
            <a:r>
              <a:rPr lang="cs-CZ" dirty="0"/>
              <a:t> </a:t>
            </a:r>
            <a:r>
              <a:rPr lang="cs-CZ" dirty="0" err="1"/>
              <a:t>reichen</a:t>
            </a:r>
            <a:r>
              <a:rPr lang="cs-CZ" dirty="0"/>
              <a:t> </a:t>
            </a:r>
            <a:r>
              <a:rPr lang="cs-CZ" dirty="0" err="1"/>
              <a:t>Auswahl</a:t>
            </a:r>
            <a:r>
              <a:rPr lang="cs-CZ" dirty="0"/>
              <a:t> von </a:t>
            </a:r>
            <a:r>
              <a:rPr lang="cs-CZ" dirty="0" err="1"/>
              <a:t>Bodenschätzen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Wasserenergiequellen</a:t>
            </a:r>
            <a:r>
              <a:rPr lang="cs-CZ" dirty="0" smtClean="0"/>
              <a:t>.</a:t>
            </a:r>
          </a:p>
          <a:p>
            <a:r>
              <a:rPr lang="cs-CZ" dirty="0" err="1"/>
              <a:t>An</a:t>
            </a:r>
            <a:r>
              <a:rPr lang="cs-CZ" dirty="0"/>
              <a:t> der </a:t>
            </a:r>
            <a:r>
              <a:rPr lang="cs-CZ" dirty="0" err="1"/>
              <a:t>Spitze</a:t>
            </a:r>
            <a:r>
              <a:rPr lang="cs-CZ" dirty="0"/>
              <a:t> der </a:t>
            </a:r>
            <a:r>
              <a:rPr lang="cs-CZ" dirty="0" err="1"/>
              <a:t>Schwerindustrie</a:t>
            </a:r>
            <a:r>
              <a:rPr lang="cs-CZ" dirty="0"/>
              <a:t> stehen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Hüttenwesen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Maschinenbau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err="1" smtClean="0"/>
              <a:t>Hochentwickelt</a:t>
            </a:r>
            <a:r>
              <a:rPr lang="cs-CZ" dirty="0" smtClean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diese</a:t>
            </a:r>
            <a:r>
              <a:rPr lang="cs-CZ" dirty="0"/>
              <a:t> </a:t>
            </a:r>
            <a:r>
              <a:rPr lang="cs-CZ" dirty="0" err="1"/>
              <a:t>Industriezweige</a:t>
            </a:r>
            <a:r>
              <a:rPr lang="cs-CZ" dirty="0" smtClean="0"/>
              <a:t>:</a:t>
            </a:r>
          </a:p>
          <a:p>
            <a:pPr marL="342000" indent="0">
              <a:buNone/>
            </a:pPr>
            <a:r>
              <a:rPr lang="cs-CZ" dirty="0" err="1" smtClean="0"/>
              <a:t>Textilindustrie</a:t>
            </a:r>
            <a:endParaRPr lang="cs-CZ" dirty="0"/>
          </a:p>
          <a:p>
            <a:pPr marL="342000" indent="0">
              <a:buNone/>
            </a:pPr>
            <a:r>
              <a:rPr lang="cs-CZ" dirty="0" err="1" smtClean="0"/>
              <a:t>Elektroindustrie</a:t>
            </a:r>
            <a:endParaRPr lang="cs-CZ" dirty="0"/>
          </a:p>
          <a:p>
            <a:pPr marL="342000" indent="0">
              <a:buNone/>
            </a:pPr>
            <a:r>
              <a:rPr lang="cs-CZ" dirty="0" err="1" smtClean="0"/>
              <a:t>Chemieindustrie</a:t>
            </a:r>
            <a:endParaRPr lang="cs-CZ" dirty="0"/>
          </a:p>
          <a:p>
            <a:pPr marL="342000" indent="0">
              <a:buNone/>
            </a:pPr>
            <a:r>
              <a:rPr lang="cs-CZ" dirty="0" err="1" smtClean="0"/>
              <a:t>Nahrungsmittelindustrie</a:t>
            </a:r>
            <a:endParaRPr lang="cs-CZ" dirty="0"/>
          </a:p>
          <a:p>
            <a:pPr marL="342000" indent="0">
              <a:buNone/>
            </a:pPr>
            <a:r>
              <a:rPr lang="cs-CZ" dirty="0" err="1" smtClean="0"/>
              <a:t>Holzindustrie</a:t>
            </a:r>
            <a:r>
              <a:rPr lang="cs-CZ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xmlns="" val="36499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Fremdenverkehr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2800" dirty="0" err="1"/>
              <a:t>Sehr</a:t>
            </a:r>
            <a:r>
              <a:rPr lang="cs-CZ" sz="2800" dirty="0"/>
              <a:t> </a:t>
            </a:r>
            <a:r>
              <a:rPr lang="cs-CZ" sz="2800" dirty="0" err="1"/>
              <a:t>wichtige</a:t>
            </a:r>
            <a:r>
              <a:rPr lang="cs-CZ" sz="2800" dirty="0"/>
              <a:t> </a:t>
            </a:r>
            <a:r>
              <a:rPr lang="cs-CZ" sz="2800" dirty="0" err="1"/>
              <a:t>Rolle</a:t>
            </a:r>
            <a:r>
              <a:rPr lang="cs-CZ" sz="2800" dirty="0"/>
              <a:t> in der </a:t>
            </a:r>
            <a:r>
              <a:rPr lang="cs-CZ" sz="2800" dirty="0" err="1"/>
              <a:t>österreichischen</a:t>
            </a:r>
            <a:r>
              <a:rPr lang="cs-CZ" sz="2800" dirty="0"/>
              <a:t> </a:t>
            </a:r>
            <a:r>
              <a:rPr lang="cs-CZ" sz="2800" dirty="0" err="1"/>
              <a:t>Wirtschaft</a:t>
            </a:r>
            <a:r>
              <a:rPr lang="cs-CZ" sz="2800" dirty="0"/>
              <a:t> </a:t>
            </a:r>
            <a:r>
              <a:rPr lang="cs-CZ" sz="2800" dirty="0" err="1"/>
              <a:t>spielt</a:t>
            </a:r>
            <a:r>
              <a:rPr lang="cs-CZ" sz="2800" dirty="0"/>
              <a:t> der </a:t>
            </a:r>
            <a:r>
              <a:rPr lang="cs-CZ" sz="2800" dirty="0" err="1"/>
              <a:t>Fremdenverkehr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Den </a:t>
            </a:r>
            <a:r>
              <a:rPr lang="cs-CZ" sz="2800" dirty="0" err="1"/>
              <a:t>höchsten</a:t>
            </a:r>
            <a:r>
              <a:rPr lang="cs-CZ" sz="2800" dirty="0"/>
              <a:t> </a:t>
            </a:r>
            <a:r>
              <a:rPr lang="cs-CZ" sz="2800" dirty="0" err="1" smtClean="0"/>
              <a:t>Anteil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err="1" smtClean="0"/>
              <a:t>am</a:t>
            </a:r>
            <a:r>
              <a:rPr lang="cs-CZ" sz="2800" dirty="0" smtClean="0"/>
              <a:t> </a:t>
            </a:r>
            <a:r>
              <a:rPr lang="cs-CZ" sz="2800" dirty="0"/>
              <a:t>in-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 smtClean="0"/>
              <a:t>ausländischen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err="1" smtClean="0"/>
              <a:t>Tourismus</a:t>
            </a:r>
            <a:r>
              <a:rPr lang="cs-CZ" sz="2800" dirty="0" smtClean="0"/>
              <a:t> </a:t>
            </a:r>
            <a:r>
              <a:rPr lang="cs-CZ" sz="2800" dirty="0" err="1"/>
              <a:t>haben</a:t>
            </a:r>
            <a:r>
              <a:rPr lang="cs-CZ" sz="2800" dirty="0"/>
              <a:t> </a:t>
            </a:r>
            <a:r>
              <a:rPr lang="cs-CZ" sz="2800" dirty="0" err="1"/>
              <a:t>Wien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err="1" smtClean="0"/>
              <a:t>Tirol</a:t>
            </a:r>
            <a:r>
              <a:rPr lang="cs-CZ" sz="2800" dirty="0"/>
              <a:t>, </a:t>
            </a:r>
            <a:r>
              <a:rPr lang="cs-CZ" sz="2800" dirty="0" smtClean="0"/>
              <a:t>Salzburg</a:t>
            </a:r>
            <a:br>
              <a:rPr lang="cs-CZ" sz="2800" dirty="0" smtClean="0"/>
            </a:b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/>
              <a:t>Kärnten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endParaRPr lang="cs-CZ" sz="2800" dirty="0"/>
          </a:p>
          <a:p>
            <a:pPr marL="0" indent="0">
              <a:spcAft>
                <a:spcPts val="1200"/>
              </a:spcAft>
              <a:buNone/>
            </a:pP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70"/>
          <a:stretch/>
        </p:blipFill>
        <p:spPr bwMode="auto">
          <a:xfrm>
            <a:off x="3956162" y="3145246"/>
            <a:ext cx="4963908" cy="337137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131840" y="4293096"/>
            <a:ext cx="165618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915816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394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Fragen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Aft>
                <a:spcPts val="1800"/>
              </a:spcAft>
              <a:buFont typeface="+mj-lt"/>
              <a:buAutoNum type="arabicPeriod"/>
            </a:pPr>
            <a:r>
              <a:rPr lang="cs-CZ" sz="2800" dirty="0" err="1"/>
              <a:t>Charakterisiere</a:t>
            </a:r>
            <a:r>
              <a:rPr lang="cs-CZ" sz="2800" dirty="0"/>
              <a:t> </a:t>
            </a:r>
            <a:r>
              <a:rPr lang="cs-CZ" sz="2800" dirty="0" err="1"/>
              <a:t>österreichische</a:t>
            </a:r>
            <a:r>
              <a:rPr lang="cs-CZ" sz="2800" dirty="0"/>
              <a:t> Industrie</a:t>
            </a:r>
            <a:r>
              <a:rPr lang="cs-CZ" sz="2800" dirty="0" smtClean="0"/>
              <a:t>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cs-CZ" sz="2800" dirty="0" err="1"/>
              <a:t>Welche</a:t>
            </a:r>
            <a:r>
              <a:rPr lang="cs-CZ" sz="2800" dirty="0"/>
              <a:t> </a:t>
            </a:r>
            <a:r>
              <a:rPr lang="cs-CZ" sz="2800" dirty="0" err="1"/>
              <a:t>Rohstoffe</a:t>
            </a:r>
            <a:r>
              <a:rPr lang="cs-CZ" sz="2800" dirty="0"/>
              <a:t> </a:t>
            </a:r>
            <a:r>
              <a:rPr lang="cs-CZ" sz="2800" dirty="0" err="1"/>
              <a:t>werden</a:t>
            </a:r>
            <a:r>
              <a:rPr lang="cs-CZ" sz="2800" dirty="0"/>
              <a:t> in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gefördert</a:t>
            </a:r>
            <a:r>
              <a:rPr lang="cs-CZ" sz="2800" dirty="0" smtClean="0"/>
              <a:t>? </a:t>
            </a:r>
            <a:r>
              <a:rPr lang="cs-CZ" sz="2800" dirty="0" err="1"/>
              <a:t>Wo</a:t>
            </a:r>
            <a:r>
              <a:rPr lang="cs-CZ" sz="2800" dirty="0"/>
              <a:t> </a:t>
            </a:r>
            <a:r>
              <a:rPr lang="cs-CZ" sz="2800" dirty="0" err="1"/>
              <a:t>gibt</a:t>
            </a:r>
            <a:r>
              <a:rPr lang="cs-CZ" sz="2800" dirty="0"/>
              <a:t> es </a:t>
            </a:r>
            <a:r>
              <a:rPr lang="cs-CZ" sz="2800" dirty="0" err="1"/>
              <a:t>ihre</a:t>
            </a:r>
            <a:r>
              <a:rPr lang="cs-CZ" sz="2800" dirty="0"/>
              <a:t> </a:t>
            </a:r>
            <a:r>
              <a:rPr lang="cs-CZ" sz="2800" dirty="0" err="1"/>
              <a:t>Fundorte</a:t>
            </a:r>
            <a:r>
              <a:rPr lang="cs-CZ" sz="2800" dirty="0"/>
              <a:t>?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/>
            </a:pPr>
            <a:r>
              <a:rPr lang="cs-CZ" sz="2800" dirty="0" err="1"/>
              <a:t>Welche</a:t>
            </a:r>
            <a:r>
              <a:rPr lang="cs-CZ" sz="2800" dirty="0"/>
              <a:t> </a:t>
            </a:r>
            <a:r>
              <a:rPr lang="cs-CZ" sz="2800" dirty="0" err="1"/>
              <a:t>Industriezweige</a:t>
            </a:r>
            <a:r>
              <a:rPr lang="cs-CZ" sz="2800" dirty="0"/>
              <a:t> </a:t>
            </a:r>
            <a:r>
              <a:rPr lang="cs-CZ" sz="2800" dirty="0" err="1"/>
              <a:t>sind</a:t>
            </a:r>
            <a:r>
              <a:rPr lang="cs-CZ" sz="2800" dirty="0"/>
              <a:t> in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stark</a:t>
            </a:r>
            <a:r>
              <a:rPr lang="cs-CZ" sz="2800" dirty="0"/>
              <a:t> </a:t>
            </a:r>
            <a:r>
              <a:rPr lang="cs-CZ" sz="2800" dirty="0" err="1"/>
              <a:t>vertreten</a:t>
            </a:r>
            <a:r>
              <a:rPr lang="cs-CZ" sz="2800" dirty="0"/>
              <a:t>?</a:t>
            </a:r>
          </a:p>
          <a:p>
            <a:pPr marL="0" indent="0">
              <a:spcAft>
                <a:spcPts val="1800"/>
              </a:spcAft>
              <a:buNone/>
            </a:pPr>
            <a:endParaRPr lang="cs-CZ" sz="2800" dirty="0"/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194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614</Words>
  <Application>Microsoft Office PowerPoint</Application>
  <PresentationFormat>Předvádění na obrazovce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Industrie Österreichs</vt:lpstr>
      <vt:lpstr>Charakteristik der Industrie</vt:lpstr>
      <vt:lpstr>Bodenschätze</vt:lpstr>
      <vt:lpstr>Bodenschätze</vt:lpstr>
      <vt:lpstr>Bodenschätze</vt:lpstr>
      <vt:lpstr>Bodenschätze</vt:lpstr>
      <vt:lpstr>Industrie</vt:lpstr>
      <vt:lpstr>Fremdenverkehr</vt:lpstr>
      <vt:lpstr>Fragen</vt:lpstr>
      <vt:lpstr>Antworten</vt:lpstr>
      <vt:lpstr>Antworten</vt:lpstr>
      <vt:lpstr>Informační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vzdělávacího materiálu</dc:title>
  <dc:creator>Uzivatel</dc:creator>
  <cp:lastModifiedBy>kolajova</cp:lastModifiedBy>
  <cp:revision>31</cp:revision>
  <dcterms:created xsi:type="dcterms:W3CDTF">2012-12-28T08:29:43Z</dcterms:created>
  <dcterms:modified xsi:type="dcterms:W3CDTF">2014-04-15T14:17:15Z</dcterms:modified>
</cp:coreProperties>
</file>