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62" r:id="rId8"/>
    <p:sldId id="273" r:id="rId9"/>
    <p:sldId id="274" r:id="rId10"/>
    <p:sldId id="276" r:id="rId11"/>
    <p:sldId id="277" r:id="rId12"/>
    <p:sldId id="264" r:id="rId13"/>
    <p:sldId id="268" r:id="rId14"/>
    <p:sldId id="278" r:id="rId15"/>
    <p:sldId id="279" r:id="rId16"/>
    <p:sldId id="269" r:id="rId17"/>
    <p:sldId id="270" r:id="rId18"/>
    <p:sldId id="260" r:id="rId19"/>
    <p:sldId id="26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F00FF">
                <a:lumMod val="30000"/>
                <a:lumOff val="70000"/>
              </a:srgbClr>
            </a:gs>
            <a:gs pos="25000">
              <a:schemeClr val="bg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25000">
              <a:schemeClr val="bg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</a:t>
            </a:r>
            <a:r>
              <a:rPr lang="cs-CZ" sz="4000" b="1" dirty="0" err="1"/>
              <a:t>Österreichs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4627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Německý jazyk -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26. 2. 2013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</a:t>
                      </a:r>
                      <a:r>
                        <a:rPr lang="cs-CZ" baseline="0" dirty="0" smtClean="0"/>
                        <a:t> informace o </a:t>
                      </a:r>
                      <a:r>
                        <a:rPr lang="cs-CZ" baseline="0" dirty="0" smtClean="0"/>
                        <a:t>významných osobnostech Rakouska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Doplnění a procvičení učiva semináře z německého jazyka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VY_22_INOVACE_04_NKUB15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Persönlichkeiten</a:t>
            </a:r>
            <a:r>
              <a:rPr lang="cs-CZ" sz="4000" b="1" dirty="0" smtClean="0"/>
              <a:t> der Kunst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Gustav Klimt </a:t>
            </a:r>
            <a:r>
              <a:rPr lang="cs-CZ" dirty="0"/>
              <a:t>(1862 – 1918) </a:t>
            </a:r>
            <a:r>
              <a:rPr lang="cs-CZ" dirty="0" err="1"/>
              <a:t>Maler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Hauptvertreter</a:t>
            </a:r>
            <a:r>
              <a:rPr lang="cs-CZ" dirty="0"/>
              <a:t> der </a:t>
            </a:r>
            <a:r>
              <a:rPr lang="cs-CZ" dirty="0" err="1"/>
              <a:t>Sezession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Oskar </a:t>
            </a:r>
            <a:r>
              <a:rPr lang="cs-CZ" b="1" dirty="0" err="1"/>
              <a:t>Kokoschka</a:t>
            </a:r>
            <a:r>
              <a:rPr lang="cs-CZ" b="1" dirty="0"/>
              <a:t> </a:t>
            </a:r>
            <a:r>
              <a:rPr lang="cs-CZ" dirty="0"/>
              <a:t>(1886 – 1980) </a:t>
            </a:r>
            <a:r>
              <a:rPr lang="cs-CZ" dirty="0" err="1"/>
              <a:t>Maler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Schriftsteller</a:t>
            </a:r>
            <a:r>
              <a:rPr lang="cs-CZ" dirty="0"/>
              <a:t>, </a:t>
            </a:r>
            <a:r>
              <a:rPr lang="cs-CZ" dirty="0" err="1"/>
              <a:t>Vertreter</a:t>
            </a:r>
            <a:r>
              <a:rPr lang="cs-CZ" dirty="0"/>
              <a:t> des </a:t>
            </a:r>
            <a:r>
              <a:rPr lang="cs-CZ" dirty="0" err="1"/>
              <a:t>Expressionismus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Alfred </a:t>
            </a:r>
            <a:r>
              <a:rPr lang="cs-CZ" b="1" dirty="0" err="1"/>
              <a:t>Kubin</a:t>
            </a:r>
            <a:r>
              <a:rPr lang="cs-CZ" b="1" dirty="0"/>
              <a:t> </a:t>
            </a:r>
            <a:r>
              <a:rPr lang="cs-CZ" dirty="0"/>
              <a:t>(1877 – 1959) </a:t>
            </a:r>
            <a:r>
              <a:rPr lang="cs-CZ" dirty="0" err="1"/>
              <a:t>Graphiker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Illustrator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Soubor:Gustav Klimt 0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6841"/>
          <a:stretch/>
        </p:blipFill>
        <p:spPr bwMode="auto">
          <a:xfrm>
            <a:off x="719572" y="1667235"/>
            <a:ext cx="33843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63688" y="57822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Andere</a:t>
            </a:r>
            <a:r>
              <a:rPr lang="cs-CZ" sz="4000" b="1" dirty="0"/>
              <a:t> </a:t>
            </a:r>
            <a:r>
              <a:rPr lang="cs-CZ" sz="4000" b="1" dirty="0" err="1"/>
              <a:t>Persönlichkeiten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err="1" smtClean="0"/>
              <a:t>Friedensreich</a:t>
            </a:r>
            <a:r>
              <a:rPr lang="cs-CZ" sz="2800" b="1" dirty="0" smtClean="0"/>
              <a:t> </a:t>
            </a:r>
            <a:r>
              <a:rPr lang="cs-CZ" sz="2800" b="1" dirty="0" err="1"/>
              <a:t>Hundertwasser</a:t>
            </a:r>
            <a:r>
              <a:rPr lang="cs-CZ" sz="2800" b="1" dirty="0"/>
              <a:t> </a:t>
            </a:r>
            <a:r>
              <a:rPr lang="cs-CZ" sz="2800" dirty="0"/>
              <a:t>(1928 – 2000) </a:t>
            </a:r>
            <a:r>
              <a:rPr lang="cs-CZ" sz="2800" dirty="0" err="1"/>
              <a:t>Maler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Architekt, </a:t>
            </a:r>
            <a:r>
              <a:rPr lang="cs-CZ" sz="2800" dirty="0" err="1"/>
              <a:t>Vertreter</a:t>
            </a:r>
            <a:r>
              <a:rPr lang="cs-CZ" sz="2800" dirty="0"/>
              <a:t> der abstrakt-</a:t>
            </a:r>
            <a:r>
              <a:rPr lang="cs-CZ" sz="2800" dirty="0" err="1"/>
              <a:t>dekorativen</a:t>
            </a:r>
            <a:r>
              <a:rPr lang="cs-CZ" sz="2800" dirty="0"/>
              <a:t> Kunst (</a:t>
            </a:r>
            <a:r>
              <a:rPr lang="cs-CZ" sz="2800" dirty="0" err="1"/>
              <a:t>Hundertwasserhaus</a:t>
            </a:r>
            <a:r>
              <a:rPr lang="cs-CZ" sz="2800" dirty="0"/>
              <a:t> in </a:t>
            </a:r>
            <a:r>
              <a:rPr lang="cs-CZ" sz="2800" dirty="0" err="1"/>
              <a:t>Wien</a:t>
            </a:r>
            <a:r>
              <a:rPr lang="cs-CZ" sz="2800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Soubor:Hundertwasserhaus 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91496"/>
            <a:ext cx="4752528" cy="3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958608" y="5966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8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Andere</a:t>
            </a:r>
            <a:r>
              <a:rPr lang="cs-CZ" sz="4000" b="1" dirty="0"/>
              <a:t> </a:t>
            </a:r>
            <a:r>
              <a:rPr lang="cs-CZ" sz="4000" b="1" dirty="0" err="1"/>
              <a:t>Persönlichkeiten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b="1" dirty="0"/>
              <a:t>Sigmund Freud </a:t>
            </a:r>
            <a:r>
              <a:rPr lang="cs-CZ" sz="2800" dirty="0"/>
              <a:t>(1856 – 1939) </a:t>
            </a:r>
            <a:r>
              <a:rPr lang="cs-CZ" sz="2800" dirty="0" err="1"/>
              <a:t>Begründer</a:t>
            </a:r>
            <a:r>
              <a:rPr lang="cs-CZ" sz="2800" dirty="0"/>
              <a:t> der </a:t>
            </a:r>
            <a:r>
              <a:rPr lang="cs-CZ" sz="2800" dirty="0" err="1"/>
              <a:t>modernen</a:t>
            </a:r>
            <a:r>
              <a:rPr lang="cs-CZ" sz="2800" dirty="0"/>
              <a:t> Psychoanalyse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54002"/>
            <a:ext cx="2594015" cy="36755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972694"/>
            <a:ext cx="2682472" cy="295681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084168" y="612616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61261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9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Aufgaben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Lösungen</a:t>
            </a:r>
            <a:r>
              <a:rPr lang="cs-CZ" sz="4000" b="1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heißt</a:t>
            </a:r>
            <a:r>
              <a:rPr lang="cs-CZ" sz="2800" dirty="0"/>
              <a:t> der </a:t>
            </a:r>
            <a:r>
              <a:rPr lang="cs-CZ" sz="2800" dirty="0" err="1"/>
              <a:t>Repräsentant</a:t>
            </a:r>
            <a:r>
              <a:rPr lang="cs-CZ" sz="2800" dirty="0"/>
              <a:t> der </a:t>
            </a:r>
            <a:r>
              <a:rPr lang="cs-CZ" sz="2800" dirty="0" err="1"/>
              <a:t>höfischen</a:t>
            </a:r>
            <a:r>
              <a:rPr lang="cs-CZ" sz="2800" dirty="0"/>
              <a:t> Kultur</a:t>
            </a:r>
            <a:r>
              <a:rPr lang="cs-CZ" sz="2800" dirty="0" smtClean="0"/>
              <a:t>?</a:t>
            </a:r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Der </a:t>
            </a:r>
            <a:r>
              <a:rPr lang="cs-CZ" sz="2800" dirty="0" err="1"/>
              <a:t>Vertreter</a:t>
            </a:r>
            <a:r>
              <a:rPr lang="cs-CZ" sz="2800" dirty="0"/>
              <a:t> der </a:t>
            </a:r>
            <a:r>
              <a:rPr lang="cs-CZ" sz="2800" dirty="0" err="1"/>
              <a:t>höfischen</a:t>
            </a:r>
            <a:r>
              <a:rPr lang="cs-CZ" sz="2800" dirty="0"/>
              <a:t> Kultur </a:t>
            </a:r>
            <a:r>
              <a:rPr lang="cs-CZ" sz="2800" dirty="0" err="1"/>
              <a:t>ist</a:t>
            </a:r>
            <a:r>
              <a:rPr lang="cs-CZ" sz="2800" dirty="0"/>
              <a:t> Walther von der </a:t>
            </a:r>
            <a:r>
              <a:rPr lang="cs-CZ" sz="2800" dirty="0" err="1"/>
              <a:t>Vogelweide</a:t>
            </a:r>
            <a:r>
              <a:rPr lang="cs-CZ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cs-CZ" sz="2800" dirty="0" err="1" smtClean="0"/>
              <a:t>Welche</a:t>
            </a:r>
            <a:r>
              <a:rPr lang="cs-CZ" sz="2800" dirty="0" smtClean="0"/>
              <a:t> </a:t>
            </a:r>
            <a:r>
              <a:rPr lang="cs-CZ" sz="2800" dirty="0" err="1"/>
              <a:t>Vertreter</a:t>
            </a:r>
            <a:r>
              <a:rPr lang="cs-CZ" sz="2800" dirty="0"/>
              <a:t> der </a:t>
            </a:r>
            <a:r>
              <a:rPr lang="cs-CZ" sz="2800" dirty="0" err="1"/>
              <a:t>Prager</a:t>
            </a:r>
            <a:r>
              <a:rPr lang="cs-CZ" sz="2800" dirty="0"/>
              <a:t> </a:t>
            </a:r>
            <a:r>
              <a:rPr lang="cs-CZ" sz="2800" dirty="0" err="1"/>
              <a:t>deutschen</a:t>
            </a:r>
            <a:r>
              <a:rPr lang="cs-CZ" sz="2800" dirty="0"/>
              <a:t> Literatur </a:t>
            </a:r>
            <a:r>
              <a:rPr lang="cs-CZ" sz="2800" dirty="0" err="1"/>
              <a:t>beeinflussten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Literatur</a:t>
            </a:r>
            <a:r>
              <a:rPr lang="cs-CZ" sz="2800" dirty="0" smtClean="0"/>
              <a:t>?</a:t>
            </a:r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Franz </a:t>
            </a:r>
            <a:r>
              <a:rPr lang="cs-CZ" sz="2800" dirty="0" smtClean="0"/>
              <a:t>Werfel, </a:t>
            </a:r>
            <a:r>
              <a:rPr lang="cs-CZ" sz="2800" dirty="0"/>
              <a:t>Rainer Maria </a:t>
            </a:r>
            <a:r>
              <a:rPr lang="cs-CZ" sz="2800" dirty="0" smtClean="0"/>
              <a:t>Rilke, </a:t>
            </a:r>
            <a:r>
              <a:rPr lang="cs-CZ" sz="2800" dirty="0"/>
              <a:t>Max </a:t>
            </a:r>
            <a:r>
              <a:rPr lang="cs-CZ" sz="2800" dirty="0" smtClean="0"/>
              <a:t>Brod,</a:t>
            </a:r>
            <a:r>
              <a:rPr lang="cs-CZ" sz="2800" dirty="0"/>
              <a:t> Gustav </a:t>
            </a:r>
            <a:r>
              <a:rPr lang="cs-CZ" sz="2800" dirty="0" err="1" smtClean="0"/>
              <a:t>Meyring</a:t>
            </a:r>
            <a:r>
              <a:rPr lang="cs-CZ" sz="2800" dirty="0" smtClean="0"/>
              <a:t>,</a:t>
            </a:r>
            <a:r>
              <a:rPr lang="cs-CZ" sz="2800" dirty="0"/>
              <a:t> Franz </a:t>
            </a:r>
            <a:r>
              <a:rPr lang="cs-CZ" sz="2800" dirty="0" smtClean="0"/>
              <a:t>Kafka   </a:t>
            </a:r>
            <a:endParaRPr lang="cs-CZ" sz="2800" dirty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2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Aufgaben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Lösungen</a:t>
            </a:r>
            <a:r>
              <a:rPr lang="cs-CZ" sz="4000" b="1" dirty="0"/>
              <a:t>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cs-CZ" sz="2800" dirty="0" err="1"/>
              <a:t>Nenne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humanistisch</a:t>
            </a:r>
            <a:r>
              <a:rPr lang="cs-CZ" sz="2800" dirty="0"/>
              <a:t> </a:t>
            </a:r>
            <a:r>
              <a:rPr lang="cs-CZ" sz="2800" dirty="0" err="1"/>
              <a:t>orientierten</a:t>
            </a:r>
            <a:r>
              <a:rPr lang="cs-CZ" sz="2800" dirty="0"/>
              <a:t> </a:t>
            </a:r>
            <a:r>
              <a:rPr lang="cs-CZ" sz="2800" dirty="0" err="1"/>
              <a:t>Autoren</a:t>
            </a:r>
            <a:r>
              <a:rPr lang="cs-CZ" sz="2800" dirty="0"/>
              <a:t>, </a:t>
            </a:r>
            <a:r>
              <a:rPr lang="cs-CZ" sz="2800" dirty="0" err="1"/>
              <a:t>die</a:t>
            </a:r>
            <a:r>
              <a:rPr lang="cs-CZ" sz="2800" dirty="0"/>
              <a:t> 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Kriegsthematik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 der </a:t>
            </a:r>
            <a:r>
              <a:rPr lang="cs-CZ" sz="2800" dirty="0" err="1"/>
              <a:t>Niedergang</a:t>
            </a:r>
            <a:r>
              <a:rPr lang="cs-CZ" sz="2800" dirty="0"/>
              <a:t> der Monarchie in </a:t>
            </a:r>
            <a:r>
              <a:rPr lang="cs-CZ" sz="2800" dirty="0" err="1"/>
              <a:t>ihren</a:t>
            </a:r>
            <a:r>
              <a:rPr lang="cs-CZ" sz="2800" dirty="0"/>
              <a:t> </a:t>
            </a:r>
            <a:r>
              <a:rPr lang="cs-CZ" sz="2800" dirty="0" err="1"/>
              <a:t>Werken</a:t>
            </a:r>
            <a:r>
              <a:rPr lang="cs-CZ" sz="2800" dirty="0"/>
              <a:t> </a:t>
            </a:r>
            <a:r>
              <a:rPr lang="cs-CZ" sz="2800" dirty="0" err="1"/>
              <a:t>verarbeiteten</a:t>
            </a:r>
            <a:r>
              <a:rPr lang="cs-CZ" sz="2800" dirty="0" smtClean="0"/>
              <a:t>.</a:t>
            </a:r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Joseph </a:t>
            </a:r>
            <a:r>
              <a:rPr lang="cs-CZ" sz="2800" dirty="0" smtClean="0"/>
              <a:t>Roth, </a:t>
            </a:r>
            <a:r>
              <a:rPr lang="cs-CZ" sz="2800" dirty="0"/>
              <a:t>Robert </a:t>
            </a:r>
            <a:r>
              <a:rPr lang="cs-CZ" sz="2800" dirty="0" smtClean="0"/>
              <a:t>Musil, </a:t>
            </a:r>
            <a:r>
              <a:rPr lang="cs-CZ" sz="2800" dirty="0"/>
              <a:t>Stefan </a:t>
            </a:r>
            <a:r>
              <a:rPr lang="cs-CZ" sz="2800" dirty="0" err="1"/>
              <a:t>Zweig</a:t>
            </a:r>
            <a:r>
              <a:rPr lang="cs-CZ" sz="2800" dirty="0"/>
              <a:t> </a:t>
            </a:r>
            <a:endParaRPr lang="cs-CZ" sz="2800" dirty="0" smtClean="0"/>
          </a:p>
          <a:p>
            <a:pPr marL="514800" indent="-51480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Autoren</a:t>
            </a:r>
            <a:r>
              <a:rPr lang="cs-CZ" sz="2800" dirty="0"/>
              <a:t> </a:t>
            </a:r>
            <a:r>
              <a:rPr lang="cs-CZ" sz="2800" dirty="0" err="1"/>
              <a:t>schufen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dem </a:t>
            </a:r>
            <a:r>
              <a:rPr lang="cs-CZ" sz="2800" dirty="0" err="1"/>
              <a:t>Gebiet</a:t>
            </a:r>
            <a:r>
              <a:rPr lang="cs-CZ" sz="2800" dirty="0"/>
              <a:t> der Literatur nach dem </a:t>
            </a:r>
            <a:r>
              <a:rPr lang="cs-CZ" sz="2800" dirty="0" err="1"/>
              <a:t>Jahre</a:t>
            </a:r>
            <a:r>
              <a:rPr lang="cs-CZ" sz="2800" dirty="0"/>
              <a:t> 1945?</a:t>
            </a:r>
            <a:r>
              <a:rPr lang="cs-CZ" sz="2800" dirty="0" smtClean="0"/>
              <a:t>  </a:t>
            </a:r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Ingeborg </a:t>
            </a:r>
            <a:r>
              <a:rPr lang="cs-CZ" sz="2800" dirty="0" err="1" smtClean="0"/>
              <a:t>Bachmann</a:t>
            </a:r>
            <a:r>
              <a:rPr lang="cs-CZ" sz="2800" dirty="0" smtClean="0"/>
              <a:t>, </a:t>
            </a:r>
            <a:r>
              <a:rPr lang="cs-CZ" sz="2800" dirty="0" err="1"/>
              <a:t>Ilse</a:t>
            </a:r>
            <a:r>
              <a:rPr lang="cs-CZ" sz="2800" dirty="0"/>
              <a:t> </a:t>
            </a:r>
            <a:r>
              <a:rPr lang="cs-CZ" sz="2800" dirty="0" err="1" smtClean="0"/>
              <a:t>Eichinger</a:t>
            </a:r>
            <a:r>
              <a:rPr lang="cs-CZ" sz="2800" dirty="0" smtClean="0"/>
              <a:t>, </a:t>
            </a:r>
            <a:r>
              <a:rPr lang="cs-CZ" sz="2800" dirty="0"/>
              <a:t>Peter </a:t>
            </a:r>
            <a:r>
              <a:rPr lang="cs-CZ" sz="2800" dirty="0" err="1"/>
              <a:t>Handke</a:t>
            </a:r>
            <a:r>
              <a:rPr lang="cs-CZ" sz="2800" dirty="0"/>
              <a:t> </a:t>
            </a:r>
            <a:r>
              <a:rPr lang="cs-CZ" sz="2800" dirty="0" smtClean="0"/>
              <a:t>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340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Aufgaben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Lösungen</a:t>
            </a:r>
            <a:r>
              <a:rPr lang="cs-CZ" sz="4000" b="1" dirty="0"/>
              <a:t>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sz="2800" dirty="0" err="1"/>
              <a:t>Nenne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großen</a:t>
            </a:r>
            <a:r>
              <a:rPr lang="cs-CZ" sz="2800" dirty="0"/>
              <a:t> </a:t>
            </a:r>
            <a:r>
              <a:rPr lang="cs-CZ" sz="2800" dirty="0" err="1"/>
              <a:t>Komponisten</a:t>
            </a:r>
            <a:r>
              <a:rPr lang="cs-CZ" sz="2800" dirty="0"/>
              <a:t>, </a:t>
            </a:r>
            <a:r>
              <a:rPr lang="cs-CZ" sz="2800" dirty="0" err="1"/>
              <a:t>bzw</a:t>
            </a:r>
            <a:r>
              <a:rPr lang="cs-CZ" sz="2800" dirty="0"/>
              <a:t>. </a:t>
            </a:r>
            <a:r>
              <a:rPr lang="cs-CZ" sz="2800" dirty="0" err="1"/>
              <a:t>ihre</a:t>
            </a:r>
            <a:r>
              <a:rPr lang="cs-CZ" sz="2800" dirty="0"/>
              <a:t> </a:t>
            </a:r>
            <a:r>
              <a:rPr lang="cs-CZ" sz="2800" dirty="0" err="1"/>
              <a:t>Werke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endParaRPr lang="cs-CZ" sz="2800" dirty="0" smtClean="0"/>
          </a:p>
          <a:p>
            <a:pPr marL="514800" indent="-514800"/>
            <a:r>
              <a:rPr lang="cs-CZ" sz="2800" dirty="0"/>
              <a:t>Joseph </a:t>
            </a:r>
            <a:r>
              <a:rPr lang="cs-CZ" sz="2800" dirty="0" smtClean="0"/>
              <a:t>Haydn</a:t>
            </a:r>
          </a:p>
          <a:p>
            <a:pPr marL="514800" indent="-514800"/>
            <a:r>
              <a:rPr lang="cs-CZ" sz="2800" dirty="0"/>
              <a:t>Ludwig van </a:t>
            </a:r>
            <a:r>
              <a:rPr lang="cs-CZ" sz="2800" dirty="0" smtClean="0"/>
              <a:t>Beethoven - </a:t>
            </a:r>
            <a:r>
              <a:rPr lang="cs-CZ" sz="2800" dirty="0" err="1"/>
              <a:t>einzige</a:t>
            </a:r>
            <a:r>
              <a:rPr lang="cs-CZ" sz="2800" dirty="0"/>
              <a:t> Oper „</a:t>
            </a:r>
            <a:r>
              <a:rPr lang="cs-CZ" sz="2800" dirty="0" err="1"/>
              <a:t>Fidelio</a:t>
            </a:r>
            <a:r>
              <a:rPr lang="cs-CZ" sz="2800" dirty="0"/>
              <a:t>“, </a:t>
            </a:r>
            <a:r>
              <a:rPr lang="cs-CZ" sz="2800" dirty="0" err="1"/>
              <a:t>seine</a:t>
            </a:r>
            <a:r>
              <a:rPr lang="cs-CZ" sz="2800" dirty="0"/>
              <a:t>  „9. Sinfonie“ (Ode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Freude)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zur</a:t>
            </a:r>
            <a:r>
              <a:rPr lang="cs-CZ" sz="2800" dirty="0"/>
              <a:t> </a:t>
            </a:r>
            <a:r>
              <a:rPr lang="cs-CZ" sz="2800" dirty="0" err="1"/>
              <a:t>europäischen</a:t>
            </a:r>
            <a:r>
              <a:rPr lang="cs-CZ" sz="2800" dirty="0"/>
              <a:t> Hymne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6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Aufgaben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Lösungen</a:t>
            </a:r>
            <a:r>
              <a:rPr lang="cs-CZ" sz="4000" b="1" dirty="0"/>
              <a:t>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800" indent="-514800">
              <a:spcAft>
                <a:spcPts val="600"/>
              </a:spcAft>
            </a:pPr>
            <a:r>
              <a:rPr lang="cs-CZ" sz="2800" dirty="0" smtClean="0"/>
              <a:t>Wolfgang </a:t>
            </a:r>
            <a:r>
              <a:rPr lang="cs-CZ" sz="2800" dirty="0"/>
              <a:t>Amadeus Mozart </a:t>
            </a:r>
            <a:r>
              <a:rPr lang="cs-CZ" sz="2800" dirty="0" smtClean="0"/>
              <a:t>-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Opern</a:t>
            </a:r>
            <a:r>
              <a:rPr lang="cs-CZ" sz="2800" dirty="0"/>
              <a:t> „Die </a:t>
            </a:r>
            <a:r>
              <a:rPr lang="cs-CZ" sz="2800" dirty="0" err="1"/>
              <a:t>Hochzeit</a:t>
            </a:r>
            <a:r>
              <a:rPr lang="cs-CZ" sz="2800" dirty="0"/>
              <a:t> des Figaro“, „Don   Giovanni“, „Die </a:t>
            </a:r>
            <a:r>
              <a:rPr lang="cs-CZ" sz="2800" dirty="0" err="1"/>
              <a:t>Zauberflöte</a:t>
            </a:r>
            <a:r>
              <a:rPr lang="cs-CZ" sz="2800" dirty="0"/>
              <a:t>“, </a:t>
            </a:r>
            <a:r>
              <a:rPr lang="cs-CZ" sz="2800" dirty="0" err="1"/>
              <a:t>weiter</a:t>
            </a:r>
            <a:r>
              <a:rPr lang="cs-CZ" sz="2800" dirty="0"/>
              <a:t> </a:t>
            </a:r>
            <a:r>
              <a:rPr lang="cs-CZ" sz="2800" dirty="0" err="1"/>
              <a:t>Sonaten</a:t>
            </a:r>
            <a:r>
              <a:rPr lang="cs-CZ" sz="2800" dirty="0"/>
              <a:t>, </a:t>
            </a:r>
            <a:r>
              <a:rPr lang="cs-CZ" sz="2800" dirty="0" err="1"/>
              <a:t>Instrumentalkonzerte</a:t>
            </a:r>
            <a:r>
              <a:rPr lang="cs-CZ" sz="2800" dirty="0"/>
              <a:t>, </a:t>
            </a:r>
            <a:r>
              <a:rPr lang="cs-CZ" sz="2800" dirty="0" err="1"/>
              <a:t>Messen</a:t>
            </a:r>
            <a:r>
              <a:rPr lang="cs-CZ" sz="2800" dirty="0"/>
              <a:t>, </a:t>
            </a:r>
            <a:r>
              <a:rPr lang="cs-CZ" sz="2800" dirty="0" err="1"/>
              <a:t>Lieder</a:t>
            </a:r>
            <a:r>
              <a:rPr lang="cs-CZ" sz="2800" dirty="0"/>
              <a:t>, </a:t>
            </a:r>
            <a:r>
              <a:rPr lang="cs-CZ" sz="2800" dirty="0" err="1"/>
              <a:t>Sinfonien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Kompositionen</a:t>
            </a:r>
            <a:r>
              <a:rPr lang="cs-CZ" sz="2800" dirty="0"/>
              <a:t> „Ave </a:t>
            </a:r>
            <a:r>
              <a:rPr lang="cs-CZ" sz="2800" dirty="0" err="1"/>
              <a:t>verum</a:t>
            </a:r>
            <a:r>
              <a:rPr lang="cs-CZ" sz="2800" dirty="0"/>
              <a:t>“, „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kleine</a:t>
            </a:r>
            <a:r>
              <a:rPr lang="cs-CZ" sz="2800" dirty="0"/>
              <a:t> </a:t>
            </a:r>
            <a:r>
              <a:rPr lang="cs-CZ" sz="2800" dirty="0" err="1"/>
              <a:t>Nachtmusik</a:t>
            </a:r>
            <a:r>
              <a:rPr lang="cs-CZ" sz="2800" dirty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„Requiem</a:t>
            </a:r>
            <a:r>
              <a:rPr lang="cs-CZ" sz="2800" dirty="0" smtClean="0"/>
              <a:t>“</a:t>
            </a:r>
          </a:p>
          <a:p>
            <a:pPr marL="514800" indent="-514800">
              <a:spcAft>
                <a:spcPts val="600"/>
              </a:spcAft>
            </a:pPr>
            <a:r>
              <a:rPr lang="cs-CZ" sz="2800" dirty="0"/>
              <a:t>Gustav Mahler </a:t>
            </a:r>
            <a:endParaRPr lang="cs-CZ" sz="2800" dirty="0" smtClean="0"/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Johann </a:t>
            </a:r>
            <a:r>
              <a:rPr lang="cs-CZ" sz="2800" dirty="0" err="1"/>
              <a:t>Strauss</a:t>
            </a:r>
            <a:r>
              <a:rPr lang="cs-CZ" sz="2800" dirty="0"/>
              <a:t> </a:t>
            </a:r>
            <a:r>
              <a:rPr lang="cs-CZ" sz="2800" dirty="0" smtClean="0"/>
              <a:t> -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Operetten</a:t>
            </a:r>
            <a:r>
              <a:rPr lang="cs-CZ" sz="2800" dirty="0"/>
              <a:t> „Der </a:t>
            </a:r>
            <a:r>
              <a:rPr lang="cs-CZ" sz="2800" dirty="0" err="1"/>
              <a:t>Zigeunerbaron</a:t>
            </a:r>
            <a:r>
              <a:rPr lang="cs-CZ" sz="2800" dirty="0"/>
              <a:t>“, „</a:t>
            </a:r>
            <a:r>
              <a:rPr lang="cs-CZ" sz="2800" dirty="0" err="1"/>
              <a:t>Wiener</a:t>
            </a:r>
            <a:r>
              <a:rPr lang="cs-CZ" sz="2800" dirty="0"/>
              <a:t> </a:t>
            </a:r>
            <a:r>
              <a:rPr lang="cs-CZ" sz="2800" dirty="0" err="1"/>
              <a:t>Blut</a:t>
            </a:r>
            <a:r>
              <a:rPr lang="cs-CZ" sz="2800" dirty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„</a:t>
            </a:r>
            <a:r>
              <a:rPr lang="cs-CZ" sz="2800" dirty="0" err="1"/>
              <a:t>Fledermaus</a:t>
            </a:r>
            <a:r>
              <a:rPr lang="cs-CZ" sz="2800" dirty="0"/>
              <a:t>“, </a:t>
            </a:r>
            <a:r>
              <a:rPr lang="cs-CZ" sz="2800" dirty="0" err="1"/>
              <a:t>seine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Walzer</a:t>
            </a:r>
            <a:r>
              <a:rPr lang="cs-CZ" sz="2800" dirty="0"/>
              <a:t> „</a:t>
            </a:r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schönen</a:t>
            </a:r>
            <a:r>
              <a:rPr lang="cs-CZ" sz="2800" dirty="0"/>
              <a:t> </a:t>
            </a:r>
            <a:r>
              <a:rPr lang="cs-CZ" sz="2800" dirty="0" err="1"/>
              <a:t>blauen</a:t>
            </a:r>
            <a:r>
              <a:rPr lang="cs-CZ" sz="2800" dirty="0"/>
              <a:t> </a:t>
            </a:r>
            <a:r>
              <a:rPr lang="cs-CZ" sz="2800" dirty="0" err="1"/>
              <a:t>Donau</a:t>
            </a:r>
            <a:r>
              <a:rPr lang="cs-CZ" sz="2800" dirty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„</a:t>
            </a:r>
            <a:r>
              <a:rPr lang="cs-CZ" sz="2800" dirty="0" err="1"/>
              <a:t>Kaiserwalzer</a:t>
            </a:r>
            <a:r>
              <a:rPr lang="cs-CZ" sz="2800" dirty="0"/>
              <a:t>“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3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Aufgaben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Lösungen</a:t>
            </a:r>
            <a:r>
              <a:rPr lang="cs-CZ" sz="4000" b="1" dirty="0"/>
              <a:t>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cs-CZ" sz="2800" dirty="0" err="1"/>
              <a:t>Kannst</a:t>
            </a:r>
            <a:r>
              <a:rPr lang="cs-CZ" sz="2800" dirty="0"/>
              <a:t> </a:t>
            </a:r>
            <a:r>
              <a:rPr lang="cs-CZ" sz="2800" dirty="0" err="1"/>
              <a:t>du</a:t>
            </a:r>
            <a:r>
              <a:rPr lang="cs-CZ" sz="2800" dirty="0"/>
              <a:t> </a:t>
            </a:r>
            <a:r>
              <a:rPr lang="cs-CZ" sz="2800" dirty="0" err="1"/>
              <a:t>einige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</a:t>
            </a:r>
            <a:r>
              <a:rPr lang="cs-CZ" sz="2800" dirty="0" err="1"/>
              <a:t>Maler</a:t>
            </a:r>
            <a:r>
              <a:rPr lang="cs-CZ" sz="2800" dirty="0"/>
              <a:t> </a:t>
            </a:r>
            <a:r>
              <a:rPr lang="cs-CZ" sz="2800" dirty="0" err="1"/>
              <a:t>nennen</a:t>
            </a:r>
            <a:r>
              <a:rPr lang="cs-CZ" sz="2800" dirty="0" smtClean="0"/>
              <a:t>?</a:t>
            </a:r>
          </a:p>
          <a:p>
            <a:pPr marL="514800" indent="-514800">
              <a:spcAft>
                <a:spcPts val="1800"/>
              </a:spcAft>
            </a:pPr>
            <a:r>
              <a:rPr lang="cs-CZ" sz="2800" dirty="0"/>
              <a:t>Gustav </a:t>
            </a:r>
            <a:r>
              <a:rPr lang="cs-CZ" sz="2800" dirty="0" smtClean="0"/>
              <a:t>Klimt, </a:t>
            </a:r>
            <a:r>
              <a:rPr lang="cs-CZ" sz="2800" dirty="0"/>
              <a:t>Oskar </a:t>
            </a:r>
            <a:r>
              <a:rPr lang="cs-CZ" sz="2800" dirty="0" err="1" smtClean="0"/>
              <a:t>Kokoschka</a:t>
            </a:r>
            <a:r>
              <a:rPr lang="cs-CZ" sz="2800" dirty="0" smtClean="0"/>
              <a:t>, </a:t>
            </a:r>
            <a:r>
              <a:rPr lang="cs-CZ" sz="2800" dirty="0"/>
              <a:t>Alfred </a:t>
            </a:r>
            <a:r>
              <a:rPr lang="cs-CZ" sz="2800" dirty="0" err="1"/>
              <a:t>Kubin</a:t>
            </a:r>
            <a:r>
              <a:rPr lang="cs-CZ" sz="2800" dirty="0"/>
              <a:t> </a:t>
            </a:r>
            <a:endParaRPr lang="cs-CZ" sz="2800" dirty="0" smtClean="0"/>
          </a:p>
          <a:p>
            <a:pPr marL="514800" indent="-514800">
              <a:spcAft>
                <a:spcPts val="600"/>
              </a:spcAft>
              <a:buFont typeface="+mj-lt"/>
              <a:buAutoNum type="arabicPeriod" startAt="7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heißt</a:t>
            </a:r>
            <a:r>
              <a:rPr lang="cs-CZ" sz="2800" dirty="0"/>
              <a:t> der </a:t>
            </a:r>
            <a:r>
              <a:rPr lang="cs-CZ" sz="2800" dirty="0" err="1"/>
              <a:t>Vertreter</a:t>
            </a:r>
            <a:r>
              <a:rPr lang="cs-CZ" sz="2800" dirty="0"/>
              <a:t> der abstrakt - </a:t>
            </a:r>
            <a:r>
              <a:rPr lang="cs-CZ" sz="2800" dirty="0" err="1"/>
              <a:t>dekorativen</a:t>
            </a:r>
            <a:r>
              <a:rPr lang="cs-CZ" sz="2800" dirty="0"/>
              <a:t> Kunst?</a:t>
            </a:r>
            <a:r>
              <a:rPr lang="cs-CZ" sz="2800" dirty="0" smtClean="0"/>
              <a:t>  </a:t>
            </a:r>
          </a:p>
          <a:p>
            <a:pPr marL="514800" indent="-514800">
              <a:spcAft>
                <a:spcPts val="1800"/>
              </a:spcAft>
            </a:pPr>
            <a:r>
              <a:rPr lang="cs-CZ" sz="2800" dirty="0" err="1"/>
              <a:t>Friedensreich</a:t>
            </a:r>
            <a:r>
              <a:rPr lang="cs-CZ" sz="2800" dirty="0"/>
              <a:t> </a:t>
            </a:r>
            <a:r>
              <a:rPr lang="cs-CZ" sz="2800" dirty="0" err="1"/>
              <a:t>Hundertwasser</a:t>
            </a:r>
            <a:r>
              <a:rPr lang="cs-CZ" sz="2800" dirty="0"/>
              <a:t> </a:t>
            </a:r>
            <a:endParaRPr lang="cs-CZ" sz="28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heißt</a:t>
            </a:r>
            <a:r>
              <a:rPr lang="cs-CZ" sz="2800" dirty="0"/>
              <a:t> der </a:t>
            </a:r>
            <a:r>
              <a:rPr lang="cs-CZ" sz="2800" dirty="0" err="1"/>
              <a:t>Begründer</a:t>
            </a:r>
            <a:r>
              <a:rPr lang="cs-CZ" sz="2800" dirty="0"/>
              <a:t> der Psychoanalyse</a:t>
            </a:r>
            <a:r>
              <a:rPr lang="cs-CZ" sz="2800" dirty="0" smtClean="0"/>
              <a:t>?</a:t>
            </a:r>
          </a:p>
          <a:p>
            <a:pPr marL="514800" indent="-514800">
              <a:spcAft>
                <a:spcPts val="1200"/>
              </a:spcAft>
            </a:pPr>
            <a:r>
              <a:rPr lang="cs-CZ" sz="2800" dirty="0"/>
              <a:t>Sigmund Freud </a:t>
            </a:r>
          </a:p>
        </p:txBody>
      </p:sp>
    </p:spTree>
    <p:extLst>
      <p:ext uri="{BB962C8B-B14F-4D97-AF65-F5344CB8AC3E}">
        <p14:creationId xmlns:p14="http://schemas.microsoft.com/office/powerpoint/2010/main" val="32195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Informační zdroje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1997, ISBN 80-7238-329-9. </a:t>
            </a:r>
          </a:p>
          <a:p>
            <a:pPr marL="0" indent="0">
              <a:buNone/>
            </a:pPr>
            <a:r>
              <a:rPr lang="cs-CZ" sz="1800" dirty="0"/>
              <a:t>JUSTOVÁ, Hana. </a:t>
            </a:r>
            <a:r>
              <a:rPr lang="cs-CZ" sz="1800" i="1" dirty="0" err="1"/>
              <a:t>Deutschsprachige</a:t>
            </a:r>
            <a:r>
              <a:rPr lang="cs-CZ" sz="1800" i="1" dirty="0"/>
              <a:t> </a:t>
            </a:r>
            <a:r>
              <a:rPr lang="cs-CZ" sz="1800" i="1" dirty="0" err="1"/>
              <a:t>Länder</a:t>
            </a:r>
            <a:r>
              <a:rPr lang="cs-CZ" sz="1800" dirty="0"/>
              <a:t>. Havlíčkův Brod: Fragment, 1992, ISBN 80-901070-3-6. </a:t>
            </a:r>
          </a:p>
          <a:p>
            <a:pPr marL="0" indent="0">
              <a:buNone/>
            </a:pPr>
            <a:r>
              <a:rPr lang="cs-CZ" sz="1800" dirty="0" smtClean="0"/>
              <a:t>Obr. 1</a:t>
            </a:r>
            <a:r>
              <a:rPr lang="cs-CZ" sz="1800" dirty="0" smtClean="0"/>
              <a:t>: </a:t>
            </a:r>
            <a:r>
              <a:rPr lang="cs-CZ" sz="1800" dirty="0"/>
              <a:t>JACOBI, </a:t>
            </a:r>
            <a:r>
              <a:rPr lang="cs-CZ" sz="1800" dirty="0" err="1"/>
              <a:t>Sigismund</a:t>
            </a:r>
            <a:r>
              <a:rPr lang="cs-CZ" sz="1800" dirty="0"/>
              <a:t>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26.2.2013]. </a:t>
            </a:r>
            <a:r>
              <a:rPr lang="cs-CZ" sz="1800" dirty="0"/>
              <a:t>Dostupný na WWW: http://cs.wikipedia.org/wiki/Soubor:Kafka_portrait.jpg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2: </a:t>
            </a:r>
            <a:r>
              <a:rPr lang="cs-CZ" sz="1800" dirty="0"/>
              <a:t>KRAFT, Barbara.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26. 2. 2013</a:t>
            </a:r>
            <a:r>
              <a:rPr lang="cs-CZ" sz="1800" dirty="0"/>
              <a:t>]</a:t>
            </a:r>
            <a:r>
              <a:rPr lang="cs-CZ" sz="1800" dirty="0" smtClean="0"/>
              <a:t>. </a:t>
            </a:r>
            <a:r>
              <a:rPr lang="cs-CZ" sz="1800" dirty="0"/>
              <a:t>Dostupný na WWW: http://cs.wikipedia.org/wiki/Soubor:Wolfgang-amadeus-mozart_1.jpg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3: </a:t>
            </a:r>
            <a:r>
              <a:rPr lang="cs-CZ" sz="1800" dirty="0"/>
              <a:t>KLIMT, Gustav.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26.2.2013]. </a:t>
            </a:r>
            <a:r>
              <a:rPr lang="cs-CZ" sz="1800" dirty="0"/>
              <a:t>Dostupný na WWW: http://cs.wikipedia.org/wiki/Soubor:Gustav_Klimt_016.jpg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4: </a:t>
            </a:r>
            <a:r>
              <a:rPr lang="cs-CZ" sz="1800" dirty="0"/>
              <a:t>BARABASZ, Andrzej.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 2. 2013]. </a:t>
            </a:r>
            <a:r>
              <a:rPr lang="cs-CZ" sz="1800" dirty="0"/>
              <a:t>Dostupný na WWW: http://cs.wikipedia.org/wiki/Soubor:Hundertwasserhaus_3.jpg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5: </a:t>
            </a:r>
            <a:r>
              <a:rPr lang="cs-CZ" sz="1800" dirty="0"/>
              <a:t>HALBERSTADT, Max.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26.2.2013]. </a:t>
            </a:r>
            <a:r>
              <a:rPr lang="cs-CZ" sz="1800" dirty="0"/>
              <a:t>Dostupný na WWW: http://cs.wikipedia.org/wiki/Soubor:Sigmund_Freud_LIFE.jpg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131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6: </a:t>
            </a:r>
            <a:r>
              <a:rPr lang="cs-CZ" sz="1800" dirty="0"/>
              <a:t>MAŇAS, Michal.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</a:t>
            </a:r>
            <a:r>
              <a:rPr lang="cs-CZ" sz="1800" dirty="0" smtClean="0"/>
              <a:t>26.2.2013]. </a:t>
            </a:r>
            <a:r>
              <a:rPr lang="cs-CZ" sz="1800" dirty="0"/>
              <a:t>Dostupný na WWW: http://cs.wikipedia.org/wiki/Soubor:Sigmund_Freud_memorial_plaque.jpg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32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Persönlichkeiten</a:t>
            </a:r>
            <a:r>
              <a:rPr lang="cs-CZ" dirty="0" smtClean="0"/>
              <a:t> </a:t>
            </a:r>
            <a:r>
              <a:rPr lang="cs-CZ" dirty="0"/>
              <a:t>der Literatur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800" dirty="0" err="1"/>
              <a:t>Auf</a:t>
            </a:r>
            <a:r>
              <a:rPr lang="cs-CZ" sz="2800" dirty="0"/>
              <a:t> dem </a:t>
            </a:r>
            <a:r>
              <a:rPr lang="cs-CZ" sz="2800" dirty="0" err="1"/>
              <a:t>Gebiet</a:t>
            </a:r>
            <a:r>
              <a:rPr lang="cs-CZ" sz="2800" dirty="0"/>
              <a:t> der Literatur </a:t>
            </a:r>
            <a:r>
              <a:rPr lang="cs-CZ" sz="2800" dirty="0" err="1"/>
              <a:t>sind</a:t>
            </a:r>
            <a:r>
              <a:rPr lang="cs-CZ" sz="2800" dirty="0"/>
              <a:t> vor </a:t>
            </a:r>
            <a:r>
              <a:rPr lang="cs-CZ" sz="2800" dirty="0" err="1"/>
              <a:t>allem</a:t>
            </a:r>
            <a:r>
              <a:rPr lang="cs-CZ" sz="2800" dirty="0"/>
              <a:t> </a:t>
            </a:r>
            <a:r>
              <a:rPr lang="cs-CZ" sz="2800" dirty="0" err="1"/>
              <a:t>diese</a:t>
            </a:r>
            <a:r>
              <a:rPr lang="cs-CZ" sz="2800" dirty="0"/>
              <a:t> </a:t>
            </a:r>
            <a:r>
              <a:rPr lang="cs-CZ" sz="2800" dirty="0" err="1"/>
              <a:t>Namen</a:t>
            </a:r>
            <a:r>
              <a:rPr lang="cs-CZ" sz="2800" dirty="0"/>
              <a:t> </a:t>
            </a:r>
            <a:r>
              <a:rPr lang="cs-CZ" sz="2800" dirty="0" err="1"/>
              <a:t>berühmt</a:t>
            </a:r>
            <a:r>
              <a:rPr lang="cs-CZ" sz="2800" dirty="0"/>
              <a:t>: </a:t>
            </a:r>
          </a:p>
          <a:p>
            <a:pPr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b="1" dirty="0"/>
              <a:t>Walther von der </a:t>
            </a:r>
            <a:r>
              <a:rPr lang="cs-CZ" sz="2800" b="1" dirty="0" err="1"/>
              <a:t>Vogelweide</a:t>
            </a:r>
            <a:r>
              <a:rPr lang="cs-CZ" sz="2800" b="1" dirty="0"/>
              <a:t> </a:t>
            </a:r>
            <a:r>
              <a:rPr lang="cs-CZ" sz="2800" dirty="0"/>
              <a:t>(um 1170 - um 1230) - </a:t>
            </a:r>
            <a:r>
              <a:rPr lang="cs-CZ" sz="2800" dirty="0" err="1"/>
              <a:t>Lyriker</a:t>
            </a:r>
            <a:r>
              <a:rPr lang="cs-CZ" sz="2800" dirty="0"/>
              <a:t>, </a:t>
            </a:r>
            <a:r>
              <a:rPr lang="cs-CZ" sz="2800" dirty="0" err="1"/>
              <a:t>Vertreter</a:t>
            </a:r>
            <a:r>
              <a:rPr lang="cs-CZ" sz="2800" dirty="0"/>
              <a:t> der </a:t>
            </a:r>
            <a:r>
              <a:rPr lang="cs-CZ" sz="2800" dirty="0" err="1"/>
              <a:t>höfischen</a:t>
            </a:r>
            <a:r>
              <a:rPr lang="cs-CZ" sz="2800" dirty="0"/>
              <a:t> Kultur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b="1" dirty="0"/>
              <a:t>Hugo von </a:t>
            </a:r>
            <a:r>
              <a:rPr lang="cs-CZ" sz="2800" b="1" dirty="0" err="1"/>
              <a:t>Hofmannsthal</a:t>
            </a:r>
            <a:r>
              <a:rPr lang="cs-CZ" sz="2800" b="1" dirty="0"/>
              <a:t> </a:t>
            </a:r>
            <a:r>
              <a:rPr lang="cs-CZ" sz="2800" dirty="0"/>
              <a:t>(1876 – 1922) – </a:t>
            </a:r>
            <a:r>
              <a:rPr lang="cs-CZ" sz="2800" dirty="0" err="1"/>
              <a:t>Gedichter</a:t>
            </a:r>
            <a:r>
              <a:rPr lang="cs-CZ" sz="2800" dirty="0"/>
              <a:t>, </a:t>
            </a:r>
            <a:r>
              <a:rPr lang="cs-CZ" sz="2800" dirty="0" err="1"/>
              <a:t>Dramatiker</a:t>
            </a:r>
            <a:r>
              <a:rPr lang="cs-CZ" sz="2800" dirty="0"/>
              <a:t>, </a:t>
            </a:r>
            <a:r>
              <a:rPr lang="cs-CZ" sz="2800" dirty="0" err="1"/>
              <a:t>schrieb</a:t>
            </a:r>
            <a:r>
              <a:rPr lang="cs-CZ" sz="2800" dirty="0"/>
              <a:t> v. a. </a:t>
            </a:r>
            <a:r>
              <a:rPr lang="cs-CZ" sz="2800" dirty="0" err="1"/>
              <a:t>Libretti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arbeitete</a:t>
            </a:r>
            <a:r>
              <a:rPr lang="cs-CZ" sz="2800" dirty="0"/>
              <a:t> </a:t>
            </a:r>
            <a:r>
              <a:rPr lang="cs-CZ" sz="2800" dirty="0" err="1"/>
              <a:t>mit</a:t>
            </a:r>
            <a:r>
              <a:rPr lang="cs-CZ" sz="2800" dirty="0"/>
              <a:t> dem </a:t>
            </a:r>
            <a:r>
              <a:rPr lang="cs-CZ" sz="2800" dirty="0" err="1"/>
              <a:t>Komponisten</a:t>
            </a:r>
            <a:r>
              <a:rPr lang="cs-CZ" sz="2800" dirty="0"/>
              <a:t> Johann </a:t>
            </a:r>
            <a:r>
              <a:rPr lang="cs-CZ" sz="2800" dirty="0" err="1"/>
              <a:t>Strauss</a:t>
            </a:r>
            <a:r>
              <a:rPr lang="cs-CZ" sz="2800" dirty="0"/>
              <a:t> </a:t>
            </a:r>
            <a:r>
              <a:rPr lang="cs-CZ" sz="2800" dirty="0" err="1"/>
              <a:t>zusammen</a:t>
            </a:r>
            <a:endParaRPr lang="cs-CZ" sz="2800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der Literatur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Die </a:t>
            </a:r>
            <a:r>
              <a:rPr lang="cs-CZ" sz="3000" dirty="0" err="1"/>
              <a:t>Entwicklung</a:t>
            </a:r>
            <a:r>
              <a:rPr lang="cs-CZ" sz="3000" dirty="0"/>
              <a:t> der </a:t>
            </a:r>
            <a:r>
              <a:rPr lang="cs-CZ" sz="3000" dirty="0" err="1"/>
              <a:t>österreichischen</a:t>
            </a:r>
            <a:r>
              <a:rPr lang="cs-CZ" sz="3000" dirty="0"/>
              <a:t> Literatur </a:t>
            </a:r>
            <a:r>
              <a:rPr lang="cs-CZ" sz="3000" dirty="0" err="1"/>
              <a:t>beeinflussten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Vertreter</a:t>
            </a:r>
            <a:r>
              <a:rPr lang="cs-CZ" sz="3000" dirty="0"/>
              <a:t> der </a:t>
            </a:r>
            <a:r>
              <a:rPr lang="cs-CZ" sz="3000" dirty="0" err="1"/>
              <a:t>Prager</a:t>
            </a:r>
            <a:r>
              <a:rPr lang="cs-CZ" sz="3000" dirty="0"/>
              <a:t> </a:t>
            </a:r>
            <a:r>
              <a:rPr lang="cs-CZ" sz="3000" dirty="0" err="1"/>
              <a:t>deutschen</a:t>
            </a:r>
            <a:r>
              <a:rPr lang="cs-CZ" sz="3000" dirty="0"/>
              <a:t> Literatur: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b="1" dirty="0"/>
              <a:t>Franz Werfel </a:t>
            </a:r>
            <a:r>
              <a:rPr lang="cs-CZ" sz="3000" dirty="0"/>
              <a:t>(1890 – 1945) </a:t>
            </a:r>
            <a:r>
              <a:rPr lang="cs-CZ" sz="3000" dirty="0" err="1"/>
              <a:t>Dichter</a:t>
            </a:r>
            <a:r>
              <a:rPr lang="cs-CZ" sz="3000" dirty="0"/>
              <a:t>, </a:t>
            </a:r>
            <a:r>
              <a:rPr lang="cs-CZ" sz="3000" dirty="0" err="1"/>
              <a:t>Schriftsteller</a:t>
            </a:r>
            <a:r>
              <a:rPr lang="cs-CZ" sz="3000" dirty="0"/>
              <a:t>, </a:t>
            </a:r>
            <a:r>
              <a:rPr lang="cs-CZ" sz="3000" dirty="0" err="1"/>
              <a:t>Dramatiker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Publizist</a:t>
            </a:r>
            <a:endParaRPr lang="cs-CZ" sz="30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b="1" dirty="0"/>
              <a:t>Rainer Maria Rilke </a:t>
            </a:r>
            <a:r>
              <a:rPr lang="cs-CZ" sz="3000" dirty="0"/>
              <a:t>(1875 – 1926) </a:t>
            </a:r>
            <a:r>
              <a:rPr lang="cs-CZ" sz="3000" dirty="0" err="1"/>
              <a:t>Lyriker</a:t>
            </a:r>
            <a:r>
              <a:rPr lang="cs-CZ" sz="3000" dirty="0"/>
              <a:t>, </a:t>
            </a:r>
            <a:r>
              <a:rPr lang="cs-CZ" sz="3000" dirty="0" err="1"/>
              <a:t>Prosaiker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Textübersetzer</a:t>
            </a:r>
            <a:endParaRPr lang="cs-CZ" sz="30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b="1" dirty="0"/>
              <a:t>Max Brod </a:t>
            </a:r>
            <a:r>
              <a:rPr lang="cs-CZ" sz="3000" dirty="0"/>
              <a:t>(1884 – 1968) </a:t>
            </a:r>
            <a:r>
              <a:rPr lang="cs-CZ" sz="3000" dirty="0" err="1"/>
              <a:t>Romanautor</a:t>
            </a:r>
            <a:r>
              <a:rPr lang="cs-CZ" sz="3000" dirty="0"/>
              <a:t>, </a:t>
            </a:r>
            <a:r>
              <a:rPr lang="cs-CZ" sz="3000" dirty="0" err="1"/>
              <a:t>Musikkritiker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Textübersetzer</a:t>
            </a:r>
            <a:endParaRPr lang="cs-CZ" sz="3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3000" b="1" dirty="0"/>
              <a:t>Gustav </a:t>
            </a:r>
            <a:r>
              <a:rPr lang="cs-CZ" sz="3000" b="1" dirty="0" err="1"/>
              <a:t>Meyring</a:t>
            </a:r>
            <a:r>
              <a:rPr lang="cs-CZ" sz="3000" b="1" dirty="0"/>
              <a:t> </a:t>
            </a:r>
            <a:r>
              <a:rPr lang="cs-CZ" sz="3000" dirty="0"/>
              <a:t>(1868 – 1932) </a:t>
            </a:r>
            <a:r>
              <a:rPr lang="cs-CZ" sz="3000" dirty="0" err="1"/>
              <a:t>Schriftsteller</a:t>
            </a:r>
            <a:endParaRPr lang="cs-CZ" sz="3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5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der Literatur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Franz Kafka </a:t>
            </a:r>
            <a:r>
              <a:rPr lang="cs-CZ" dirty="0"/>
              <a:t>(1883 – 1924) </a:t>
            </a:r>
            <a:r>
              <a:rPr lang="cs-CZ" dirty="0" err="1"/>
              <a:t>bekannt</a:t>
            </a:r>
            <a:r>
              <a:rPr lang="cs-CZ" dirty="0"/>
              <a:t> v. a.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Erzählungen</a:t>
            </a:r>
            <a:r>
              <a:rPr lang="cs-CZ" dirty="0"/>
              <a:t> „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Urteil</a:t>
            </a:r>
            <a:r>
              <a:rPr lang="cs-CZ" dirty="0"/>
              <a:t>“, „Die </a:t>
            </a:r>
            <a:r>
              <a:rPr lang="cs-CZ" dirty="0" err="1"/>
              <a:t>Verwandlung</a:t>
            </a:r>
            <a:r>
              <a:rPr lang="cs-CZ" dirty="0"/>
              <a:t>“, „In der </a:t>
            </a:r>
            <a:r>
              <a:rPr lang="cs-CZ" dirty="0" err="1"/>
              <a:t>Strafkolonie</a:t>
            </a:r>
            <a:r>
              <a:rPr lang="cs-CZ" dirty="0"/>
              <a:t>“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Romanen</a:t>
            </a:r>
            <a:r>
              <a:rPr lang="cs-CZ" dirty="0"/>
              <a:t> „Amerika“, „Der </a:t>
            </a:r>
            <a:r>
              <a:rPr lang="cs-CZ" dirty="0" err="1"/>
              <a:t>Prozess</a:t>
            </a:r>
            <a:r>
              <a:rPr lang="cs-CZ" dirty="0"/>
              <a:t>“ </a:t>
            </a:r>
            <a:r>
              <a:rPr lang="cs-CZ" dirty="0" err="1"/>
              <a:t>und</a:t>
            </a:r>
            <a:r>
              <a:rPr lang="cs-CZ" dirty="0"/>
              <a:t> „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Schloss</a:t>
            </a:r>
            <a:r>
              <a:rPr lang="cs-CZ" dirty="0"/>
              <a:t>“.</a:t>
            </a:r>
          </a:p>
          <a:p>
            <a:endParaRPr lang="cs-CZ" dirty="0"/>
          </a:p>
        </p:txBody>
      </p:sp>
      <p:pic>
        <p:nvPicPr>
          <p:cNvPr id="1028" name="Picture 4" descr="Soubor:Kafka portra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1"/>
            <a:ext cx="3216672" cy="42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0770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der Literatur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3000" dirty="0"/>
              <a:t>Die </a:t>
            </a:r>
            <a:r>
              <a:rPr lang="cs-CZ" sz="3000" dirty="0" err="1"/>
              <a:t>Kriegsthematik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 der </a:t>
            </a:r>
            <a:r>
              <a:rPr lang="cs-CZ" sz="3000" dirty="0" err="1"/>
              <a:t>Niedergang</a:t>
            </a:r>
            <a:r>
              <a:rPr lang="cs-CZ" sz="3000" dirty="0"/>
              <a:t> der Monarchie </a:t>
            </a:r>
            <a:r>
              <a:rPr lang="cs-CZ" sz="3000" dirty="0" err="1"/>
              <a:t>verarbeiteten</a:t>
            </a:r>
            <a:r>
              <a:rPr lang="cs-CZ" sz="3000" dirty="0"/>
              <a:t> in </a:t>
            </a:r>
            <a:r>
              <a:rPr lang="cs-CZ" sz="3000" dirty="0" err="1"/>
              <a:t>ihren</a:t>
            </a:r>
            <a:r>
              <a:rPr lang="cs-CZ" sz="3000" dirty="0"/>
              <a:t> </a:t>
            </a:r>
            <a:r>
              <a:rPr lang="cs-CZ" sz="3000" dirty="0" err="1"/>
              <a:t>Werken</a:t>
            </a:r>
            <a:r>
              <a:rPr lang="cs-CZ" sz="3000" dirty="0"/>
              <a:t>  </a:t>
            </a:r>
            <a:r>
              <a:rPr lang="cs-CZ" sz="3000" dirty="0" err="1"/>
              <a:t>diese</a:t>
            </a:r>
            <a:r>
              <a:rPr lang="cs-CZ" sz="3000" dirty="0"/>
              <a:t> </a:t>
            </a:r>
            <a:r>
              <a:rPr lang="cs-CZ" sz="3000" dirty="0" err="1"/>
              <a:t>humanistisch</a:t>
            </a:r>
            <a:r>
              <a:rPr lang="cs-CZ" sz="3000" dirty="0"/>
              <a:t> </a:t>
            </a:r>
            <a:r>
              <a:rPr lang="cs-CZ" sz="3000" dirty="0" err="1"/>
              <a:t>orientierten</a:t>
            </a:r>
            <a:r>
              <a:rPr lang="cs-CZ" sz="3000" dirty="0"/>
              <a:t> </a:t>
            </a:r>
            <a:r>
              <a:rPr lang="cs-CZ" sz="3000" dirty="0" err="1"/>
              <a:t>Autoren</a:t>
            </a:r>
            <a:r>
              <a:rPr lang="cs-CZ" sz="3000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000" b="1" dirty="0"/>
              <a:t>Joseph Roth </a:t>
            </a:r>
            <a:r>
              <a:rPr lang="cs-CZ" sz="3000" dirty="0"/>
              <a:t>(1894 – 1939) der Roman „</a:t>
            </a:r>
            <a:r>
              <a:rPr lang="cs-CZ" sz="3000" dirty="0" err="1"/>
              <a:t>Radetzkymarsch</a:t>
            </a:r>
            <a:r>
              <a:rPr lang="cs-CZ" sz="3000" dirty="0"/>
              <a:t>“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000" b="1" dirty="0"/>
              <a:t>Robert Musil </a:t>
            </a:r>
            <a:r>
              <a:rPr lang="cs-CZ" sz="3000" dirty="0"/>
              <a:t>(1880 – 1942) der Roman „Der Mann ohne </a:t>
            </a:r>
            <a:r>
              <a:rPr lang="cs-CZ" sz="3000" dirty="0" err="1"/>
              <a:t>Eigenschaften</a:t>
            </a:r>
            <a:r>
              <a:rPr lang="cs-CZ" sz="3000" dirty="0"/>
              <a:t>“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000" b="1" dirty="0"/>
              <a:t>Stefan </a:t>
            </a:r>
            <a:r>
              <a:rPr lang="cs-CZ" sz="3000" b="1" dirty="0" err="1"/>
              <a:t>Zweig</a:t>
            </a:r>
            <a:r>
              <a:rPr lang="cs-CZ" sz="3000" b="1" dirty="0"/>
              <a:t> </a:t>
            </a:r>
            <a:r>
              <a:rPr lang="cs-CZ" sz="3000" dirty="0"/>
              <a:t>(1881 – 1942) der Roman „</a:t>
            </a:r>
            <a:r>
              <a:rPr lang="cs-CZ" sz="3000" dirty="0" err="1"/>
              <a:t>Ungeduld</a:t>
            </a:r>
            <a:r>
              <a:rPr lang="cs-CZ" sz="3000" dirty="0"/>
              <a:t> des </a:t>
            </a:r>
            <a:r>
              <a:rPr lang="cs-CZ" sz="3000" dirty="0" err="1" smtClean="0"/>
              <a:t>Herzens</a:t>
            </a:r>
            <a:r>
              <a:rPr lang="cs-CZ" sz="3000" dirty="0" smtClean="0"/>
              <a:t>“ </a:t>
            </a:r>
            <a:r>
              <a:rPr lang="cs-CZ" sz="3000" dirty="0" err="1" smtClean="0"/>
              <a:t>und</a:t>
            </a:r>
            <a:r>
              <a:rPr lang="cs-CZ" sz="3000" dirty="0" smtClean="0"/>
              <a:t> </a:t>
            </a:r>
            <a:r>
              <a:rPr lang="cs-CZ" sz="3000" dirty="0" err="1" smtClean="0"/>
              <a:t>die</a:t>
            </a:r>
            <a:r>
              <a:rPr lang="cs-CZ" sz="3000" dirty="0" smtClean="0"/>
              <a:t> </a:t>
            </a:r>
            <a:r>
              <a:rPr lang="cs-CZ" sz="3000" dirty="0" err="1"/>
              <a:t>Biographien</a:t>
            </a:r>
            <a:r>
              <a:rPr lang="cs-CZ" sz="3000" dirty="0"/>
              <a:t> „Romain Rolland“, „Marie Antoinette“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5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der Literatur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Nach dem </a:t>
            </a:r>
            <a:r>
              <a:rPr lang="cs-CZ" sz="2800" dirty="0" err="1"/>
              <a:t>Jahre</a:t>
            </a:r>
            <a:r>
              <a:rPr lang="cs-CZ" sz="2800" dirty="0"/>
              <a:t> 1945 </a:t>
            </a:r>
            <a:r>
              <a:rPr lang="cs-CZ" sz="2800" dirty="0" err="1"/>
              <a:t>entstand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reiche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vielfältige</a:t>
            </a:r>
            <a:r>
              <a:rPr lang="cs-CZ" sz="2800" dirty="0"/>
              <a:t> Literatur. 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Von allen </a:t>
            </a:r>
            <a:r>
              <a:rPr lang="cs-CZ" sz="2800" dirty="0" err="1"/>
              <a:t>Autoren</a:t>
            </a:r>
            <a:r>
              <a:rPr lang="cs-CZ" sz="2800" dirty="0"/>
              <a:t> </a:t>
            </a:r>
            <a:r>
              <a:rPr lang="cs-CZ" sz="2800" dirty="0" err="1"/>
              <a:t>sind</a:t>
            </a:r>
            <a:r>
              <a:rPr lang="cs-CZ" sz="2800" dirty="0"/>
              <a:t> v. a. </a:t>
            </a:r>
            <a:r>
              <a:rPr lang="cs-CZ" sz="2800" dirty="0" err="1"/>
              <a:t>diese</a:t>
            </a:r>
            <a:r>
              <a:rPr lang="cs-CZ" sz="2800" dirty="0"/>
              <a:t> </a:t>
            </a:r>
            <a:r>
              <a:rPr lang="cs-CZ" sz="2800" dirty="0" err="1"/>
              <a:t>Namen</a:t>
            </a:r>
            <a:r>
              <a:rPr lang="cs-CZ" sz="2800" dirty="0"/>
              <a:t> </a:t>
            </a:r>
            <a:r>
              <a:rPr lang="cs-CZ" sz="2800" dirty="0" err="1"/>
              <a:t>bekannt</a:t>
            </a:r>
            <a:r>
              <a:rPr lang="cs-CZ" sz="2800" dirty="0"/>
              <a:t>: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b="1" dirty="0"/>
              <a:t>Ingeborg </a:t>
            </a:r>
            <a:r>
              <a:rPr lang="cs-CZ" sz="2800" b="1" dirty="0" err="1"/>
              <a:t>Bachmann</a:t>
            </a:r>
            <a:r>
              <a:rPr lang="cs-CZ" sz="2800" b="1" dirty="0"/>
              <a:t> </a:t>
            </a:r>
            <a:r>
              <a:rPr lang="cs-CZ" sz="2800" dirty="0"/>
              <a:t>(1926 – 1973) </a:t>
            </a:r>
            <a:r>
              <a:rPr lang="cs-CZ" sz="2800" dirty="0" err="1"/>
              <a:t>Schriftstellerin</a:t>
            </a:r>
            <a:r>
              <a:rPr lang="cs-CZ" sz="2800" dirty="0"/>
              <a:t>, </a:t>
            </a:r>
            <a:r>
              <a:rPr lang="cs-CZ" sz="2800" dirty="0" err="1"/>
              <a:t>Dichterin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Hörspielautorin</a:t>
            </a:r>
            <a:endParaRPr lang="cs-CZ" sz="28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b="1" dirty="0" err="1"/>
              <a:t>Ilse</a:t>
            </a:r>
            <a:r>
              <a:rPr lang="cs-CZ" sz="2800" b="1" dirty="0"/>
              <a:t> </a:t>
            </a:r>
            <a:r>
              <a:rPr lang="cs-CZ" sz="2800" b="1" dirty="0" err="1"/>
              <a:t>Eichinger</a:t>
            </a:r>
            <a:r>
              <a:rPr lang="cs-CZ" sz="2800" b="1" dirty="0"/>
              <a:t> </a:t>
            </a:r>
            <a:r>
              <a:rPr lang="cs-CZ" sz="2800" dirty="0"/>
              <a:t>(1929) </a:t>
            </a:r>
            <a:r>
              <a:rPr lang="cs-CZ" sz="2800" dirty="0" err="1"/>
              <a:t>Schriftstellerin</a:t>
            </a:r>
            <a:r>
              <a:rPr lang="cs-CZ" sz="2800" dirty="0"/>
              <a:t>, </a:t>
            </a:r>
            <a:r>
              <a:rPr lang="cs-CZ" sz="2800" dirty="0" err="1"/>
              <a:t>Dichterin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Hörspielautorin</a:t>
            </a:r>
            <a:endParaRPr lang="cs-CZ" sz="28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b="1" dirty="0"/>
              <a:t>Peter </a:t>
            </a:r>
            <a:r>
              <a:rPr lang="cs-CZ" sz="2800" b="1" dirty="0" err="1"/>
              <a:t>Handke</a:t>
            </a:r>
            <a:r>
              <a:rPr lang="cs-CZ" sz="2800" b="1" dirty="0"/>
              <a:t> </a:t>
            </a:r>
            <a:r>
              <a:rPr lang="cs-CZ" sz="2800" dirty="0"/>
              <a:t>(1942) </a:t>
            </a:r>
            <a:r>
              <a:rPr lang="cs-CZ" sz="2800" dirty="0" err="1"/>
              <a:t>Dramatiker</a:t>
            </a:r>
            <a:r>
              <a:rPr lang="cs-CZ" sz="2800" dirty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Persönlichkeiten</a:t>
            </a:r>
            <a:r>
              <a:rPr lang="cs-CZ" sz="4000" b="1" dirty="0" smtClean="0"/>
              <a:t> </a:t>
            </a:r>
            <a:r>
              <a:rPr lang="cs-CZ" sz="4000" b="1" dirty="0"/>
              <a:t>der </a:t>
            </a:r>
            <a:r>
              <a:rPr lang="cs-CZ" sz="4000" b="1" dirty="0" err="1"/>
              <a:t>Musik</a:t>
            </a:r>
            <a:r>
              <a:rPr lang="cs-CZ" sz="4000" b="1" dirty="0"/>
              <a:t>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Land der </a:t>
            </a:r>
            <a:r>
              <a:rPr lang="cs-CZ" dirty="0" err="1"/>
              <a:t>Musik</a:t>
            </a:r>
            <a:r>
              <a:rPr lang="cs-CZ" dirty="0"/>
              <a:t> </a:t>
            </a:r>
            <a:r>
              <a:rPr lang="cs-CZ" dirty="0" err="1"/>
              <a:t>bezeichnet</a:t>
            </a:r>
            <a:r>
              <a:rPr lang="cs-CZ" dirty="0"/>
              <a:t>.</a:t>
            </a:r>
          </a:p>
          <a:p>
            <a:pPr>
              <a:spcAft>
                <a:spcPts val="1200"/>
              </a:spcAft>
            </a:pPr>
            <a:r>
              <a:rPr lang="cs-CZ" dirty="0"/>
              <a:t>Vor </a:t>
            </a:r>
            <a:r>
              <a:rPr lang="cs-CZ" dirty="0" err="1"/>
              <a:t>allem</a:t>
            </a:r>
            <a:r>
              <a:rPr lang="cs-CZ" dirty="0"/>
              <a:t> in </a:t>
            </a:r>
            <a:r>
              <a:rPr lang="cs-CZ" dirty="0" err="1"/>
              <a:t>Wien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in Salzburg </a:t>
            </a:r>
            <a:r>
              <a:rPr lang="cs-CZ" dirty="0" err="1"/>
              <a:t>lebten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wirkten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Komponisten</a:t>
            </a:r>
            <a:r>
              <a:rPr lang="cs-CZ" dirty="0"/>
              <a:t>: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b="1" dirty="0"/>
              <a:t>Joseph Haydn </a:t>
            </a:r>
            <a:r>
              <a:rPr lang="cs-CZ" dirty="0"/>
              <a:t>(1732 – 1809)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Ludwig van Beethoven </a:t>
            </a:r>
            <a:r>
              <a:rPr lang="cs-CZ" dirty="0"/>
              <a:t>(1770 – 1827) </a:t>
            </a:r>
            <a:r>
              <a:rPr lang="cs-CZ" dirty="0" err="1"/>
              <a:t>einzige</a:t>
            </a:r>
            <a:r>
              <a:rPr lang="cs-CZ" dirty="0"/>
              <a:t> Oper „</a:t>
            </a:r>
            <a:r>
              <a:rPr lang="cs-CZ" dirty="0" err="1"/>
              <a:t>Fidelio</a:t>
            </a:r>
            <a:r>
              <a:rPr lang="cs-CZ" dirty="0"/>
              <a:t>“, </a:t>
            </a:r>
            <a:r>
              <a:rPr lang="cs-CZ" dirty="0" err="1"/>
              <a:t>seine</a:t>
            </a:r>
            <a:r>
              <a:rPr lang="cs-CZ" dirty="0"/>
              <a:t>  „9. Sinfonie“ (Ode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Freude)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europäischen</a:t>
            </a:r>
            <a:r>
              <a:rPr lang="cs-CZ" dirty="0"/>
              <a:t> Hymne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Persönlichkeiten</a:t>
            </a:r>
            <a:r>
              <a:rPr lang="cs-CZ" sz="4000" b="1" dirty="0"/>
              <a:t> der </a:t>
            </a:r>
            <a:r>
              <a:rPr lang="cs-CZ" sz="4000" b="1" dirty="0" err="1"/>
              <a:t>Musik</a:t>
            </a:r>
            <a:r>
              <a:rPr lang="cs-CZ" sz="4000" b="1" dirty="0"/>
              <a:t>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Wolfgang Amadeus Mozart</a:t>
            </a:r>
            <a:r>
              <a:rPr lang="cs-CZ" dirty="0"/>
              <a:t> (1756 – 1791)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Opern</a:t>
            </a:r>
            <a:r>
              <a:rPr lang="cs-CZ" dirty="0"/>
              <a:t> „Die </a:t>
            </a:r>
            <a:r>
              <a:rPr lang="cs-CZ" dirty="0" err="1"/>
              <a:t>Hochzeit</a:t>
            </a:r>
            <a:r>
              <a:rPr lang="cs-CZ" dirty="0"/>
              <a:t> des Figaro“, „Don Giovanni“, „Die </a:t>
            </a:r>
            <a:r>
              <a:rPr lang="cs-CZ" dirty="0" err="1"/>
              <a:t>Zauberflöte</a:t>
            </a:r>
            <a:r>
              <a:rPr lang="cs-CZ" dirty="0"/>
              <a:t>“, </a:t>
            </a:r>
            <a:r>
              <a:rPr lang="cs-CZ" dirty="0" err="1"/>
              <a:t>weiter</a:t>
            </a:r>
            <a:r>
              <a:rPr lang="cs-CZ" dirty="0"/>
              <a:t> </a:t>
            </a:r>
            <a:r>
              <a:rPr lang="cs-CZ" dirty="0" err="1"/>
              <a:t>Sonaten</a:t>
            </a:r>
            <a:r>
              <a:rPr lang="cs-CZ" dirty="0"/>
              <a:t>, </a:t>
            </a:r>
            <a:r>
              <a:rPr lang="cs-CZ" dirty="0" err="1"/>
              <a:t>Instrumentalkonzerte</a:t>
            </a:r>
            <a:r>
              <a:rPr lang="cs-CZ" dirty="0"/>
              <a:t>, </a:t>
            </a:r>
            <a:r>
              <a:rPr lang="cs-CZ" dirty="0" err="1"/>
              <a:t>Messen</a:t>
            </a:r>
            <a:r>
              <a:rPr lang="cs-CZ" dirty="0"/>
              <a:t>, </a:t>
            </a:r>
            <a:r>
              <a:rPr lang="cs-CZ" dirty="0" err="1"/>
              <a:t>Lieder</a:t>
            </a:r>
            <a:r>
              <a:rPr lang="cs-CZ" dirty="0"/>
              <a:t>, </a:t>
            </a:r>
            <a:r>
              <a:rPr lang="cs-CZ" dirty="0" err="1"/>
              <a:t>Sinfonien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Kompositionen</a:t>
            </a:r>
            <a:r>
              <a:rPr lang="cs-CZ" dirty="0"/>
              <a:t> „Ave </a:t>
            </a:r>
            <a:r>
              <a:rPr lang="cs-CZ" dirty="0" err="1"/>
              <a:t>verum</a:t>
            </a:r>
            <a:r>
              <a:rPr lang="cs-CZ" dirty="0"/>
              <a:t>“, „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kleine</a:t>
            </a:r>
            <a:r>
              <a:rPr lang="cs-CZ" dirty="0"/>
              <a:t> </a:t>
            </a:r>
            <a:r>
              <a:rPr lang="cs-CZ" dirty="0" err="1"/>
              <a:t>Nachtmusik</a:t>
            </a:r>
            <a:r>
              <a:rPr lang="cs-CZ" dirty="0"/>
              <a:t>“ </a:t>
            </a:r>
            <a:r>
              <a:rPr lang="cs-CZ" dirty="0" err="1"/>
              <a:t>und</a:t>
            </a:r>
            <a:r>
              <a:rPr lang="cs-CZ" dirty="0"/>
              <a:t> „Requiem</a:t>
            </a:r>
            <a:r>
              <a:rPr lang="cs-CZ" dirty="0" smtClean="0"/>
              <a:t>“.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oubor:Wolfgang-amadeus-mozart 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 b="6350"/>
          <a:stretch/>
        </p:blipFill>
        <p:spPr bwMode="auto">
          <a:xfrm>
            <a:off x="827584" y="1556792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19672" y="59444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2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Persönlichkeiten</a:t>
            </a:r>
            <a:r>
              <a:rPr lang="cs-CZ" b="1" dirty="0"/>
              <a:t> der </a:t>
            </a:r>
            <a:r>
              <a:rPr lang="cs-CZ" b="1" dirty="0" err="1"/>
              <a:t>Musik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Gustav Mahler (1860 – 1911) </a:t>
            </a:r>
            <a:r>
              <a:rPr lang="cs-CZ" sz="2800" dirty="0" err="1"/>
              <a:t>bekannter</a:t>
            </a:r>
            <a:r>
              <a:rPr lang="cs-CZ" sz="2800" dirty="0"/>
              <a:t> Dirigent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Sinfoniker</a:t>
            </a:r>
            <a:r>
              <a:rPr lang="cs-CZ" sz="2800" dirty="0"/>
              <a:t> der </a:t>
            </a:r>
            <a:r>
              <a:rPr lang="cs-CZ" sz="2800" dirty="0" err="1" smtClean="0"/>
              <a:t>Moderne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Johann </a:t>
            </a:r>
            <a:r>
              <a:rPr lang="cs-CZ" sz="2800" dirty="0" err="1"/>
              <a:t>Strauss</a:t>
            </a:r>
            <a:r>
              <a:rPr lang="cs-CZ" sz="2800" dirty="0"/>
              <a:t> (1825 – 1899)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Operetten</a:t>
            </a:r>
            <a:r>
              <a:rPr lang="cs-CZ" sz="2800" dirty="0"/>
              <a:t> „Der </a:t>
            </a:r>
            <a:r>
              <a:rPr lang="cs-CZ" sz="2800" dirty="0" err="1"/>
              <a:t>Zigeunerbaron</a:t>
            </a:r>
            <a:r>
              <a:rPr lang="cs-CZ" sz="2800" dirty="0"/>
              <a:t>“, „</a:t>
            </a:r>
            <a:r>
              <a:rPr lang="cs-CZ" sz="2800" dirty="0" err="1"/>
              <a:t>Wiener</a:t>
            </a:r>
            <a:r>
              <a:rPr lang="cs-CZ" sz="2800" dirty="0"/>
              <a:t> </a:t>
            </a:r>
            <a:r>
              <a:rPr lang="cs-CZ" sz="2800" dirty="0" err="1"/>
              <a:t>Blut</a:t>
            </a:r>
            <a:r>
              <a:rPr lang="cs-CZ" sz="2800" dirty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„</a:t>
            </a:r>
            <a:r>
              <a:rPr lang="cs-CZ" sz="2800" dirty="0" err="1"/>
              <a:t>Fledermaus</a:t>
            </a:r>
            <a:r>
              <a:rPr lang="cs-CZ" sz="2800" dirty="0"/>
              <a:t>“, </a:t>
            </a:r>
            <a:r>
              <a:rPr lang="cs-CZ" sz="2800" dirty="0" err="1"/>
              <a:t>seine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Walzer</a:t>
            </a:r>
            <a:r>
              <a:rPr lang="cs-CZ" sz="2800" dirty="0"/>
              <a:t> „</a:t>
            </a:r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schönen</a:t>
            </a:r>
            <a:r>
              <a:rPr lang="cs-CZ" sz="2800" dirty="0"/>
              <a:t> </a:t>
            </a:r>
            <a:r>
              <a:rPr lang="cs-CZ" sz="2800" dirty="0" err="1"/>
              <a:t>blauen</a:t>
            </a:r>
            <a:r>
              <a:rPr lang="cs-CZ" sz="2800" dirty="0"/>
              <a:t> </a:t>
            </a:r>
            <a:r>
              <a:rPr lang="cs-CZ" sz="2800" dirty="0" err="1"/>
              <a:t>Donau</a:t>
            </a:r>
            <a:r>
              <a:rPr lang="cs-CZ" sz="2800" dirty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„</a:t>
            </a:r>
            <a:r>
              <a:rPr lang="cs-CZ" sz="2800" dirty="0" err="1"/>
              <a:t>Kaiserwalzer</a:t>
            </a:r>
            <a:r>
              <a:rPr lang="cs-CZ" sz="2800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6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1088</Words>
  <Application>Microsoft Office PowerPoint</Application>
  <PresentationFormat>Předvádění na obrazovce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Motiv sady Office</vt:lpstr>
      <vt:lpstr>Persönlichkeiten Österreichs</vt:lpstr>
      <vt:lpstr>Persönlichkeiten der Literatur </vt:lpstr>
      <vt:lpstr>Persönlichkeiten der Literatur </vt:lpstr>
      <vt:lpstr>Persönlichkeiten der Literatur </vt:lpstr>
      <vt:lpstr>Persönlichkeiten der Literatur </vt:lpstr>
      <vt:lpstr>Persönlichkeiten der Literatur </vt:lpstr>
      <vt:lpstr>Persönlichkeiten der Musik </vt:lpstr>
      <vt:lpstr>Persönlichkeiten der Musik </vt:lpstr>
      <vt:lpstr>Persönlichkeiten der Musik </vt:lpstr>
      <vt:lpstr>Persönlichkeiten der Kunst</vt:lpstr>
      <vt:lpstr>Andere Persönlichkeiten</vt:lpstr>
      <vt:lpstr>Andere Persönlichkeiten</vt:lpstr>
      <vt:lpstr>Aufgaben und Lösungen:</vt:lpstr>
      <vt:lpstr>Aufgaben und Lösungen:</vt:lpstr>
      <vt:lpstr>Aufgaben und Lösungen:</vt:lpstr>
      <vt:lpstr>Aufgaben und Lösungen:</vt:lpstr>
      <vt:lpstr>Aufgaben und Lösungen:</vt:lpstr>
      <vt:lpstr>Informační zdroje</vt:lpstr>
      <vt:lpstr>Informační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Houšková, Ilona</cp:lastModifiedBy>
  <cp:revision>44</cp:revision>
  <dcterms:created xsi:type="dcterms:W3CDTF">2012-12-28T08:29:43Z</dcterms:created>
  <dcterms:modified xsi:type="dcterms:W3CDTF">2014-01-04T17:54:17Z</dcterms:modified>
</cp:coreProperties>
</file>