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6" r:id="rId18"/>
    <p:sldId id="274" r:id="rId19"/>
    <p:sldId id="277" r:id="rId20"/>
    <p:sldId id="278" r:id="rId21"/>
    <p:sldId id="279" r:id="rId22"/>
    <p:sldId id="26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FF66">
                <a:alpha val="62000"/>
                <a:lumMod val="42000"/>
                <a:lumOff val="58000"/>
              </a:srgbClr>
            </a:gs>
            <a:gs pos="34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Soubor:Godfrey_Kneller_Eugen_von_Savoyen_171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/>
            </a:gs>
            <a:gs pos="34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err="1"/>
              <a:t>Geschichte</a:t>
            </a:r>
            <a:r>
              <a:rPr lang="cs-CZ" sz="3600" b="1" dirty="0"/>
              <a:t> </a:t>
            </a:r>
            <a:r>
              <a:rPr lang="cs-CZ" sz="3600" b="1" dirty="0" err="1"/>
              <a:t>Österreichs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598951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Německý jazyk - reálie německy mluvících zemí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20. 8. 2013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 ročník  čtyřletého a 8. ročník osmiletého G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Kapitoly z dějin Rakouska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Doplnění a procvičení učiva semináře z německého jazyka.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Mgr. </a:t>
                      </a:r>
                      <a:r>
                        <a:rPr lang="cs-CZ" smtClean="0"/>
                        <a:t>Hana Davidová Kubinová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VY_22_INOVACE_04_NKUB09-16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1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cs-CZ" b="1" dirty="0"/>
              <a:t>Die </a:t>
            </a:r>
            <a:r>
              <a:rPr lang="cs-CZ" b="1" dirty="0" err="1"/>
              <a:t>Habsburger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Maria </a:t>
            </a:r>
            <a:r>
              <a:rPr lang="cs-CZ" dirty="0" err="1" smtClean="0"/>
              <a:t>Theresia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Joseph II.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" t="3295" b="8366"/>
          <a:stretch/>
        </p:blipFill>
        <p:spPr bwMode="auto">
          <a:xfrm>
            <a:off x="683568" y="2276872"/>
            <a:ext cx="2801865" cy="374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58"/>
          <a:stretch/>
        </p:blipFill>
        <p:spPr bwMode="auto">
          <a:xfrm>
            <a:off x="5652120" y="789170"/>
            <a:ext cx="2895600" cy="530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597828" y="567034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16016" y="5689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166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Die </a:t>
            </a:r>
            <a:r>
              <a:rPr lang="cs-CZ" sz="4000" b="1" dirty="0" err="1"/>
              <a:t>Habsburger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große</a:t>
            </a:r>
            <a:r>
              <a:rPr lang="cs-CZ" dirty="0"/>
              <a:t> </a:t>
            </a:r>
            <a:r>
              <a:rPr lang="cs-CZ" dirty="0" err="1"/>
              <a:t>Reformwerk</a:t>
            </a:r>
            <a:r>
              <a:rPr lang="cs-CZ" dirty="0"/>
              <a:t> </a:t>
            </a:r>
            <a:r>
              <a:rPr lang="cs-CZ" dirty="0" err="1"/>
              <a:t>seiner</a:t>
            </a:r>
            <a:r>
              <a:rPr lang="cs-CZ" dirty="0"/>
              <a:t> </a:t>
            </a:r>
            <a:r>
              <a:rPr lang="cs-CZ" dirty="0" err="1"/>
              <a:t>Mutter</a:t>
            </a:r>
            <a:r>
              <a:rPr lang="cs-CZ" dirty="0"/>
              <a:t> </a:t>
            </a:r>
            <a:r>
              <a:rPr lang="cs-CZ" dirty="0" err="1"/>
              <a:t>setzte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Josef II. (1780-1790) </a:t>
            </a:r>
            <a:r>
              <a:rPr lang="cs-CZ" dirty="0" err="1"/>
              <a:t>fort</a:t>
            </a:r>
            <a:r>
              <a:rPr lang="cs-CZ" dirty="0"/>
              <a:t>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Die </a:t>
            </a:r>
            <a:r>
              <a:rPr lang="cs-CZ" dirty="0" err="1"/>
              <a:t>absolutische</a:t>
            </a:r>
            <a:r>
              <a:rPr lang="cs-CZ" dirty="0"/>
              <a:t> </a:t>
            </a:r>
            <a:r>
              <a:rPr lang="cs-CZ" dirty="0" err="1"/>
              <a:t>Regierung</a:t>
            </a:r>
            <a:r>
              <a:rPr lang="cs-CZ" dirty="0"/>
              <a:t> der </a:t>
            </a:r>
            <a:r>
              <a:rPr lang="cs-CZ" dirty="0" err="1"/>
              <a:t>Habsburger</a:t>
            </a:r>
            <a:r>
              <a:rPr lang="cs-CZ" dirty="0"/>
              <a:t> </a:t>
            </a:r>
            <a:r>
              <a:rPr lang="cs-CZ" dirty="0" err="1"/>
              <a:t>bedrohten</a:t>
            </a:r>
            <a:r>
              <a:rPr lang="cs-CZ" dirty="0"/>
              <a:t> </a:t>
            </a:r>
            <a:r>
              <a:rPr lang="cs-CZ" dirty="0" err="1"/>
              <a:t>dann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Ideen</a:t>
            </a:r>
            <a:r>
              <a:rPr lang="cs-CZ" dirty="0"/>
              <a:t> der </a:t>
            </a:r>
            <a:r>
              <a:rPr lang="cs-CZ" dirty="0" err="1"/>
              <a:t>Französischen</a:t>
            </a:r>
            <a:r>
              <a:rPr lang="cs-CZ" dirty="0"/>
              <a:t> </a:t>
            </a:r>
            <a:r>
              <a:rPr lang="cs-CZ" dirty="0" err="1"/>
              <a:t>Revolution</a:t>
            </a:r>
            <a:r>
              <a:rPr lang="cs-CZ" dirty="0"/>
              <a:t> 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später</a:t>
            </a:r>
            <a:r>
              <a:rPr lang="cs-CZ" dirty="0"/>
              <a:t> </a:t>
            </a:r>
            <a:r>
              <a:rPr lang="cs-CZ" dirty="0" err="1"/>
              <a:t>noch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Napoleonischen</a:t>
            </a:r>
            <a:r>
              <a:rPr lang="cs-CZ" dirty="0"/>
              <a:t> </a:t>
            </a:r>
            <a:r>
              <a:rPr lang="cs-CZ" dirty="0" err="1"/>
              <a:t>Kriege</a:t>
            </a:r>
            <a:r>
              <a:rPr lang="cs-CZ" dirty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Nach dem </a:t>
            </a:r>
            <a:r>
              <a:rPr lang="cs-CZ" dirty="0" err="1"/>
              <a:t>Wiener</a:t>
            </a:r>
            <a:r>
              <a:rPr lang="cs-CZ" dirty="0"/>
              <a:t> </a:t>
            </a:r>
            <a:r>
              <a:rPr lang="cs-CZ" dirty="0" err="1"/>
              <a:t>Kongress</a:t>
            </a:r>
            <a:r>
              <a:rPr lang="cs-CZ" dirty="0"/>
              <a:t> (1814-1815) </a:t>
            </a:r>
            <a:r>
              <a:rPr lang="cs-CZ" dirty="0" err="1"/>
              <a:t>erlebte</a:t>
            </a:r>
            <a:r>
              <a:rPr lang="cs-CZ" dirty="0"/>
              <a:t> </a:t>
            </a:r>
            <a:r>
              <a:rPr lang="cs-CZ" dirty="0" err="1"/>
              <a:t>ganz</a:t>
            </a:r>
            <a:r>
              <a:rPr lang="cs-CZ" dirty="0"/>
              <a:t> Europa </a:t>
            </a:r>
            <a:r>
              <a:rPr lang="cs-CZ" dirty="0" err="1"/>
              <a:t>eine</a:t>
            </a:r>
            <a:r>
              <a:rPr lang="cs-CZ" dirty="0"/>
              <a:t> relativ </a:t>
            </a:r>
            <a:r>
              <a:rPr lang="cs-CZ" dirty="0" err="1"/>
              <a:t>lange</a:t>
            </a:r>
            <a:r>
              <a:rPr lang="cs-CZ" dirty="0"/>
              <a:t> </a:t>
            </a:r>
            <a:r>
              <a:rPr lang="cs-CZ" dirty="0" err="1"/>
              <a:t>Friedensepoche</a:t>
            </a:r>
            <a:r>
              <a:rPr lang="cs-CZ" dirty="0"/>
              <a:t>. 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ermöglichte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rasche</a:t>
            </a:r>
            <a:r>
              <a:rPr lang="cs-CZ" dirty="0"/>
              <a:t> </a:t>
            </a:r>
            <a:r>
              <a:rPr lang="cs-CZ" dirty="0" err="1"/>
              <a:t>wirtschaftliche</a:t>
            </a:r>
            <a:r>
              <a:rPr lang="cs-CZ" dirty="0"/>
              <a:t> </a:t>
            </a:r>
            <a:r>
              <a:rPr lang="cs-CZ" dirty="0" err="1"/>
              <a:t>Entwicklung</a:t>
            </a:r>
            <a:r>
              <a:rPr lang="cs-CZ" dirty="0"/>
              <a:t>.</a:t>
            </a:r>
          </a:p>
          <a:p>
            <a:r>
              <a:rPr lang="cs-CZ" dirty="0"/>
              <a:t>1848 kam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Welle</a:t>
            </a:r>
            <a:r>
              <a:rPr lang="cs-CZ" dirty="0"/>
              <a:t> </a:t>
            </a:r>
            <a:r>
              <a:rPr lang="cs-CZ" dirty="0" err="1"/>
              <a:t>bürgerlicher</a:t>
            </a:r>
            <a:r>
              <a:rPr lang="cs-CZ" dirty="0"/>
              <a:t> </a:t>
            </a:r>
            <a:r>
              <a:rPr lang="cs-CZ" dirty="0" err="1"/>
              <a:t>Revolutionen</a:t>
            </a:r>
            <a:r>
              <a:rPr lang="cs-CZ" dirty="0"/>
              <a:t>. </a:t>
            </a:r>
            <a:r>
              <a:rPr lang="cs-CZ" dirty="0" err="1"/>
              <a:t>Staatskanzler</a:t>
            </a:r>
            <a:r>
              <a:rPr lang="cs-CZ" dirty="0"/>
              <a:t> Fürst Metternich </a:t>
            </a:r>
            <a:r>
              <a:rPr lang="cs-CZ" dirty="0" err="1"/>
              <a:t>fiel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18-jährige Franz Joseph </a:t>
            </a:r>
            <a:r>
              <a:rPr lang="cs-CZ" dirty="0" err="1"/>
              <a:t>bestieg</a:t>
            </a:r>
            <a:r>
              <a:rPr lang="cs-CZ" dirty="0"/>
              <a:t> den </a:t>
            </a:r>
            <a:r>
              <a:rPr lang="cs-CZ" dirty="0" err="1"/>
              <a:t>Thron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4120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Trennung</a:t>
            </a:r>
            <a:r>
              <a:rPr lang="cs-CZ" sz="4000" b="1" dirty="0" smtClean="0"/>
              <a:t> der Monarchie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3826768" cy="456937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1867 </a:t>
            </a:r>
            <a:r>
              <a:rPr lang="cs-CZ" dirty="0" err="1"/>
              <a:t>entstand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Doppelmonarchie</a:t>
            </a:r>
            <a:r>
              <a:rPr lang="cs-CZ" dirty="0"/>
              <a:t> </a:t>
            </a:r>
            <a:r>
              <a:rPr lang="cs-CZ" dirty="0" err="1"/>
              <a:t>Österreich-Ungarn</a:t>
            </a:r>
            <a:r>
              <a:rPr lang="cs-CZ" dirty="0"/>
              <a:t>. </a:t>
            </a:r>
            <a:r>
              <a:rPr lang="cs-CZ" dirty="0" err="1"/>
              <a:t>Ungarn</a:t>
            </a:r>
            <a:r>
              <a:rPr lang="cs-CZ" dirty="0"/>
              <a:t> </a:t>
            </a:r>
            <a:r>
              <a:rPr lang="cs-CZ" dirty="0" err="1"/>
              <a:t>gewann</a:t>
            </a:r>
            <a:r>
              <a:rPr lang="cs-CZ" dirty="0"/>
              <a:t> </a:t>
            </a:r>
            <a:r>
              <a:rPr lang="cs-CZ" dirty="0" err="1"/>
              <a:t>Recht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eigene</a:t>
            </a:r>
            <a:r>
              <a:rPr lang="cs-CZ" dirty="0"/>
              <a:t> </a:t>
            </a:r>
            <a:r>
              <a:rPr lang="cs-CZ" dirty="0" err="1"/>
              <a:t>Volksvertretung</a:t>
            </a:r>
            <a:r>
              <a:rPr lang="cs-CZ" dirty="0"/>
              <a:t>. 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brachte</a:t>
            </a:r>
            <a:r>
              <a:rPr lang="cs-CZ" dirty="0"/>
              <a:t>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große</a:t>
            </a:r>
            <a:r>
              <a:rPr lang="cs-CZ" dirty="0"/>
              <a:t> </a:t>
            </a:r>
            <a:r>
              <a:rPr lang="cs-CZ" dirty="0" err="1"/>
              <a:t>Enttäuschung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anderen</a:t>
            </a:r>
            <a:r>
              <a:rPr lang="cs-CZ" dirty="0"/>
              <a:t> </a:t>
            </a:r>
            <a:r>
              <a:rPr lang="cs-CZ" dirty="0" err="1"/>
              <a:t>Völkern</a:t>
            </a:r>
            <a:r>
              <a:rPr lang="cs-CZ" dirty="0"/>
              <a:t> der Monarchie. 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/>
              <a:t>der </a:t>
            </a:r>
            <a:r>
              <a:rPr lang="cs-CZ" dirty="0" err="1"/>
              <a:t>Bildung</a:t>
            </a:r>
            <a:r>
              <a:rPr lang="cs-CZ" dirty="0"/>
              <a:t> der </a:t>
            </a:r>
            <a:r>
              <a:rPr lang="cs-CZ" dirty="0" err="1"/>
              <a:t>Doppelmonarchie</a:t>
            </a:r>
            <a:r>
              <a:rPr lang="cs-CZ" dirty="0"/>
              <a:t> </a:t>
            </a:r>
            <a:r>
              <a:rPr lang="cs-CZ" dirty="0" err="1"/>
              <a:t>liegt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Ursache</a:t>
            </a:r>
            <a:r>
              <a:rPr lang="cs-CZ" dirty="0"/>
              <a:t> des </a:t>
            </a:r>
            <a:r>
              <a:rPr lang="cs-CZ" dirty="0" err="1"/>
              <a:t>Zerfalls</a:t>
            </a:r>
            <a:r>
              <a:rPr lang="cs-CZ" dirty="0"/>
              <a:t> der Monarchie  </a:t>
            </a:r>
            <a:r>
              <a:rPr lang="cs-CZ" dirty="0" err="1"/>
              <a:t>am</a:t>
            </a:r>
            <a:r>
              <a:rPr lang="cs-CZ" dirty="0"/>
              <a:t> Ende des </a:t>
            </a:r>
            <a:r>
              <a:rPr lang="cs-CZ" dirty="0" err="1"/>
              <a:t>Ersten</a:t>
            </a:r>
            <a:r>
              <a:rPr lang="cs-CZ" dirty="0"/>
              <a:t> </a:t>
            </a:r>
            <a:r>
              <a:rPr lang="cs-CZ" dirty="0" err="1"/>
              <a:t>Weltkriegs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Herbst</a:t>
            </a:r>
            <a:r>
              <a:rPr lang="cs-CZ" dirty="0"/>
              <a:t> 1918. 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    </a:t>
            </a:r>
            <a:r>
              <a:rPr lang="cs-CZ" dirty="0" err="1" smtClean="0"/>
              <a:t>Österreich</a:t>
            </a:r>
            <a:endParaRPr lang="cs-CZ" dirty="0" smtClean="0"/>
          </a:p>
          <a:p>
            <a:r>
              <a:rPr lang="cs-CZ" dirty="0" smtClean="0"/>
              <a:t>    </a:t>
            </a:r>
            <a:r>
              <a:rPr lang="cs-CZ" dirty="0" err="1" smtClean="0"/>
              <a:t>Ungarn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888432" cy="286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03113" y="4937803"/>
            <a:ext cx="2880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97279" y="5327249"/>
            <a:ext cx="29480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668344" y="4450384"/>
            <a:ext cx="91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894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Republik </a:t>
            </a:r>
            <a:r>
              <a:rPr lang="cs-CZ" sz="4000" b="1" dirty="0" err="1" smtClean="0"/>
              <a:t>Österreich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cs-CZ" sz="3000" dirty="0" err="1"/>
              <a:t>Am</a:t>
            </a:r>
            <a:r>
              <a:rPr lang="cs-CZ" sz="3000" dirty="0"/>
              <a:t> </a:t>
            </a:r>
            <a:r>
              <a:rPr lang="cs-CZ" sz="3000" dirty="0" smtClean="0"/>
              <a:t>12. </a:t>
            </a:r>
            <a:r>
              <a:rPr lang="cs-CZ" sz="3000" dirty="0" err="1" smtClean="0"/>
              <a:t>November</a:t>
            </a:r>
            <a:r>
              <a:rPr lang="cs-CZ" sz="3000" dirty="0" smtClean="0"/>
              <a:t> </a:t>
            </a:r>
            <a:r>
              <a:rPr lang="cs-CZ" sz="3000" dirty="0"/>
              <a:t>1918 </a:t>
            </a:r>
            <a:r>
              <a:rPr lang="cs-CZ" sz="3000" dirty="0" err="1"/>
              <a:t>proklamierte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provisorische</a:t>
            </a:r>
            <a:r>
              <a:rPr lang="cs-CZ" sz="3000" dirty="0"/>
              <a:t> </a:t>
            </a:r>
            <a:r>
              <a:rPr lang="cs-CZ" sz="3000" dirty="0" err="1"/>
              <a:t>Nationalversammlung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Republik </a:t>
            </a:r>
            <a:r>
              <a:rPr lang="cs-CZ" sz="3000" dirty="0" err="1"/>
              <a:t>Österreich</a:t>
            </a:r>
            <a:r>
              <a:rPr lang="cs-CZ" sz="3000" dirty="0"/>
              <a:t>.</a:t>
            </a:r>
          </a:p>
          <a:p>
            <a:pPr>
              <a:spcAft>
                <a:spcPts val="1200"/>
              </a:spcAft>
            </a:pPr>
            <a:r>
              <a:rPr lang="cs-CZ" sz="3000" dirty="0" err="1"/>
              <a:t>Aus</a:t>
            </a:r>
            <a:r>
              <a:rPr lang="cs-CZ" sz="3000" dirty="0"/>
              <a:t> der </a:t>
            </a:r>
            <a:r>
              <a:rPr lang="cs-CZ" sz="3000" dirty="0" err="1"/>
              <a:t>ehemaligen</a:t>
            </a:r>
            <a:r>
              <a:rPr lang="cs-CZ" sz="3000" dirty="0"/>
              <a:t> Monarchie </a:t>
            </a:r>
            <a:r>
              <a:rPr lang="cs-CZ" sz="3000" dirty="0" err="1"/>
              <a:t>entstanden</a:t>
            </a:r>
            <a:r>
              <a:rPr lang="cs-CZ" sz="3000" dirty="0"/>
              <a:t> </a:t>
            </a:r>
            <a:r>
              <a:rPr lang="cs-CZ" sz="3000" dirty="0" err="1"/>
              <a:t>neue</a:t>
            </a:r>
            <a:r>
              <a:rPr lang="cs-CZ" sz="3000" dirty="0"/>
              <a:t> </a:t>
            </a:r>
            <a:r>
              <a:rPr lang="cs-CZ" sz="3000" dirty="0" err="1"/>
              <a:t>Nachfolgestaaten</a:t>
            </a:r>
            <a:r>
              <a:rPr lang="cs-CZ" sz="3000" dirty="0"/>
              <a:t>: </a:t>
            </a:r>
            <a:r>
              <a:rPr lang="cs-CZ" sz="3000" dirty="0" err="1"/>
              <a:t>Österreich</a:t>
            </a:r>
            <a:r>
              <a:rPr lang="cs-CZ" sz="3000" dirty="0"/>
              <a:t>, </a:t>
            </a:r>
            <a:r>
              <a:rPr lang="cs-CZ" sz="3000" dirty="0" err="1"/>
              <a:t>Ungarn</a:t>
            </a:r>
            <a:r>
              <a:rPr lang="cs-CZ" sz="3000" dirty="0"/>
              <a:t>,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Tschechoslowakei</a:t>
            </a:r>
            <a:r>
              <a:rPr lang="cs-CZ" sz="3000" dirty="0"/>
              <a:t>, </a:t>
            </a:r>
            <a:r>
              <a:rPr lang="cs-CZ" sz="3000" dirty="0" err="1"/>
              <a:t>das</a:t>
            </a:r>
            <a:r>
              <a:rPr lang="cs-CZ" sz="3000" dirty="0"/>
              <a:t> </a:t>
            </a:r>
            <a:r>
              <a:rPr lang="cs-CZ" sz="3000" dirty="0" err="1"/>
              <a:t>Königreich</a:t>
            </a:r>
            <a:r>
              <a:rPr lang="cs-CZ" sz="3000" dirty="0"/>
              <a:t> </a:t>
            </a:r>
            <a:r>
              <a:rPr lang="cs-CZ" sz="3000" dirty="0" err="1"/>
              <a:t>Serbien</a:t>
            </a:r>
            <a:r>
              <a:rPr lang="cs-CZ" sz="3000" dirty="0"/>
              <a:t>, </a:t>
            </a:r>
            <a:r>
              <a:rPr lang="cs-CZ" sz="3000" dirty="0" err="1"/>
              <a:t>Rumänien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Polen.</a:t>
            </a:r>
          </a:p>
          <a:p>
            <a:pPr algn="just"/>
            <a:r>
              <a:rPr lang="cs-CZ" sz="3000" dirty="0"/>
              <a:t>Die </a:t>
            </a:r>
            <a:r>
              <a:rPr lang="cs-CZ" sz="3000" dirty="0" err="1"/>
              <a:t>ersten</a:t>
            </a:r>
            <a:r>
              <a:rPr lang="cs-CZ" sz="3000" dirty="0"/>
              <a:t> </a:t>
            </a:r>
            <a:r>
              <a:rPr lang="cs-CZ" sz="3000" dirty="0" err="1"/>
              <a:t>Nachkriegsjahre</a:t>
            </a:r>
            <a:r>
              <a:rPr lang="cs-CZ" sz="3000" dirty="0"/>
              <a:t> </a:t>
            </a:r>
            <a:r>
              <a:rPr lang="cs-CZ" sz="3000" dirty="0" err="1"/>
              <a:t>waren</a:t>
            </a:r>
            <a:r>
              <a:rPr lang="cs-CZ" sz="3000" dirty="0"/>
              <a:t> </a:t>
            </a:r>
            <a:r>
              <a:rPr lang="cs-CZ" sz="3000" dirty="0" err="1"/>
              <a:t>für</a:t>
            </a:r>
            <a:r>
              <a:rPr lang="cs-CZ" sz="3000" dirty="0"/>
              <a:t> </a:t>
            </a:r>
            <a:r>
              <a:rPr lang="cs-CZ" sz="3000" dirty="0" err="1"/>
              <a:t>junge</a:t>
            </a:r>
            <a:r>
              <a:rPr lang="cs-CZ" sz="3000" dirty="0"/>
              <a:t> Republik </a:t>
            </a:r>
            <a:r>
              <a:rPr lang="cs-CZ" sz="3000" dirty="0" err="1"/>
              <a:t>schwierig</a:t>
            </a:r>
            <a:r>
              <a:rPr lang="cs-CZ" sz="3000" dirty="0"/>
              <a:t>, vor </a:t>
            </a:r>
            <a:r>
              <a:rPr lang="cs-CZ" sz="3000" dirty="0" err="1"/>
              <a:t>allem</a:t>
            </a:r>
            <a:r>
              <a:rPr lang="cs-CZ" sz="3000" dirty="0"/>
              <a:t> </a:t>
            </a:r>
            <a:r>
              <a:rPr lang="cs-CZ" sz="3000" dirty="0" err="1"/>
              <a:t>auf</a:t>
            </a:r>
            <a:r>
              <a:rPr lang="cs-CZ" sz="3000" dirty="0"/>
              <a:t> dem </a:t>
            </a:r>
            <a:r>
              <a:rPr lang="cs-CZ" sz="3000" dirty="0" err="1"/>
              <a:t>wirtschaftlichen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</a:t>
            </a:r>
            <a:r>
              <a:rPr lang="cs-CZ" sz="3000" dirty="0" err="1"/>
              <a:t>politischen</a:t>
            </a:r>
            <a:r>
              <a:rPr lang="cs-CZ" sz="3000" dirty="0"/>
              <a:t> </a:t>
            </a:r>
            <a:r>
              <a:rPr lang="cs-CZ" sz="3000" dirty="0" err="1"/>
              <a:t>Gebiet</a:t>
            </a:r>
            <a:r>
              <a:rPr lang="cs-CZ" sz="3000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802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Republik </a:t>
            </a:r>
            <a:r>
              <a:rPr lang="cs-CZ" sz="4000" b="1" dirty="0" err="1"/>
              <a:t>Österreich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cs-CZ" sz="2800" dirty="0" err="1"/>
              <a:t>Am</a:t>
            </a:r>
            <a:r>
              <a:rPr lang="cs-CZ" sz="2800" dirty="0"/>
              <a:t> 12. </a:t>
            </a:r>
            <a:r>
              <a:rPr lang="cs-CZ" sz="2800" dirty="0" err="1"/>
              <a:t>März</a:t>
            </a:r>
            <a:r>
              <a:rPr lang="cs-CZ" sz="2800" dirty="0"/>
              <a:t> 1938 kam es </a:t>
            </a:r>
            <a:r>
              <a:rPr lang="cs-CZ" sz="2800" dirty="0" err="1"/>
              <a:t>zum</a:t>
            </a:r>
            <a:r>
              <a:rPr lang="cs-CZ" sz="2800" dirty="0"/>
              <a:t> </a:t>
            </a:r>
            <a:r>
              <a:rPr lang="cs-CZ" sz="2800" dirty="0" err="1"/>
              <a:t>Anschluss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Deutschland</a:t>
            </a:r>
            <a:r>
              <a:rPr lang="cs-CZ" sz="2800" dirty="0"/>
              <a:t>,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wurde</a:t>
            </a:r>
            <a:r>
              <a:rPr lang="cs-CZ" sz="2800" dirty="0"/>
              <a:t> </a:t>
            </a:r>
            <a:r>
              <a:rPr lang="cs-CZ" sz="2800" dirty="0" err="1"/>
              <a:t>ins</a:t>
            </a:r>
            <a:r>
              <a:rPr lang="cs-CZ" sz="2800" dirty="0"/>
              <a:t> </a:t>
            </a:r>
            <a:r>
              <a:rPr lang="cs-CZ" sz="2800" dirty="0" err="1"/>
              <a:t>Deutsche</a:t>
            </a:r>
            <a:r>
              <a:rPr lang="cs-CZ" sz="2800" dirty="0"/>
              <a:t> </a:t>
            </a:r>
            <a:r>
              <a:rPr lang="cs-CZ" sz="2800" dirty="0" err="1"/>
              <a:t>Dritte</a:t>
            </a:r>
            <a:r>
              <a:rPr lang="cs-CZ" sz="2800" dirty="0"/>
              <a:t> Reich </a:t>
            </a:r>
            <a:r>
              <a:rPr lang="cs-CZ" sz="2800" dirty="0" err="1"/>
              <a:t>eingegliedert</a:t>
            </a:r>
            <a:r>
              <a:rPr lang="cs-CZ" sz="2800" dirty="0"/>
              <a:t>. </a:t>
            </a:r>
            <a:r>
              <a:rPr lang="cs-CZ" sz="2800" dirty="0" err="1"/>
              <a:t>Mehr</a:t>
            </a:r>
            <a:r>
              <a:rPr lang="cs-CZ" sz="2800" dirty="0"/>
              <a:t> </a:t>
            </a:r>
            <a:r>
              <a:rPr lang="cs-CZ" sz="2800" dirty="0" err="1"/>
              <a:t>als</a:t>
            </a:r>
            <a:r>
              <a:rPr lang="cs-CZ" sz="2800" dirty="0"/>
              <a:t> 2 </a:t>
            </a:r>
            <a:r>
              <a:rPr lang="cs-CZ" sz="2800" dirty="0" err="1"/>
              <a:t>Millionen</a:t>
            </a:r>
            <a:r>
              <a:rPr lang="cs-CZ" sz="2800" dirty="0"/>
              <a:t> </a:t>
            </a:r>
            <a:r>
              <a:rPr lang="cs-CZ" sz="2800" dirty="0" err="1"/>
              <a:t>Juden</a:t>
            </a:r>
            <a:r>
              <a:rPr lang="cs-CZ" sz="2800" dirty="0"/>
              <a:t> </a:t>
            </a:r>
            <a:r>
              <a:rPr lang="cs-CZ" sz="2800" dirty="0" err="1"/>
              <a:t>wurden</a:t>
            </a:r>
            <a:r>
              <a:rPr lang="cs-CZ" sz="2800" dirty="0"/>
              <a:t> </a:t>
            </a:r>
            <a:r>
              <a:rPr lang="cs-CZ" sz="2800" dirty="0" err="1"/>
              <a:t>ermordet</a:t>
            </a:r>
            <a:r>
              <a:rPr lang="cs-CZ" sz="2800" dirty="0"/>
              <a:t>, </a:t>
            </a:r>
            <a:r>
              <a:rPr lang="cs-CZ" sz="2800" dirty="0" err="1"/>
              <a:t>manche</a:t>
            </a:r>
            <a:r>
              <a:rPr lang="cs-CZ" sz="2800" dirty="0"/>
              <a:t> </a:t>
            </a:r>
            <a:r>
              <a:rPr lang="cs-CZ" sz="2800" dirty="0" err="1"/>
              <a:t>Österreicher</a:t>
            </a:r>
            <a:r>
              <a:rPr lang="cs-CZ" sz="2800" dirty="0"/>
              <a:t> kamen in </a:t>
            </a:r>
            <a:r>
              <a:rPr lang="cs-CZ" sz="2800" dirty="0" err="1"/>
              <a:t>Gefängnisse</a:t>
            </a:r>
            <a:r>
              <a:rPr lang="cs-CZ" sz="2800" dirty="0"/>
              <a:t> oder </a:t>
            </a:r>
            <a:r>
              <a:rPr lang="cs-CZ" sz="2800" dirty="0" err="1"/>
              <a:t>Todeslager</a:t>
            </a:r>
            <a:r>
              <a:rPr lang="cs-CZ" sz="2800" dirty="0"/>
              <a:t>, </a:t>
            </a:r>
            <a:r>
              <a:rPr lang="cs-CZ" sz="2800" dirty="0" err="1"/>
              <a:t>österreichische</a:t>
            </a:r>
            <a:r>
              <a:rPr lang="cs-CZ" sz="2800" dirty="0"/>
              <a:t> </a:t>
            </a:r>
            <a:r>
              <a:rPr lang="cs-CZ" sz="2800" dirty="0" err="1"/>
              <a:t>Männer</a:t>
            </a:r>
            <a:r>
              <a:rPr lang="cs-CZ" sz="2800" dirty="0"/>
              <a:t> </a:t>
            </a:r>
            <a:r>
              <a:rPr lang="cs-CZ" sz="2800" dirty="0" err="1"/>
              <a:t>mussten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Front um </a:t>
            </a:r>
            <a:r>
              <a:rPr lang="cs-CZ" sz="2800" dirty="0" err="1"/>
              <a:t>für</a:t>
            </a:r>
            <a:r>
              <a:rPr lang="cs-CZ" sz="2800" dirty="0"/>
              <a:t> </a:t>
            </a:r>
            <a:r>
              <a:rPr lang="cs-CZ" sz="2800" dirty="0" err="1"/>
              <a:t>das</a:t>
            </a:r>
            <a:r>
              <a:rPr lang="cs-CZ" sz="2800" dirty="0"/>
              <a:t> </a:t>
            </a:r>
            <a:r>
              <a:rPr lang="cs-CZ" sz="2800" dirty="0" err="1"/>
              <a:t>faschistische</a:t>
            </a:r>
            <a:r>
              <a:rPr lang="cs-CZ" sz="2800" dirty="0"/>
              <a:t> </a:t>
            </a:r>
            <a:r>
              <a:rPr lang="cs-CZ" sz="2800" dirty="0" err="1"/>
              <a:t>Deutschland</a:t>
            </a:r>
            <a:r>
              <a:rPr lang="cs-CZ" sz="2800" dirty="0"/>
              <a:t> </a:t>
            </a:r>
            <a:r>
              <a:rPr lang="cs-CZ" sz="2800" dirty="0" err="1"/>
              <a:t>zu</a:t>
            </a:r>
            <a:r>
              <a:rPr lang="cs-CZ" sz="2800" dirty="0"/>
              <a:t> </a:t>
            </a:r>
            <a:r>
              <a:rPr lang="cs-CZ" sz="2800" dirty="0" err="1"/>
              <a:t>kämpfen</a:t>
            </a:r>
            <a:r>
              <a:rPr lang="cs-CZ" sz="2800" dirty="0"/>
              <a:t>.</a:t>
            </a:r>
          </a:p>
          <a:p>
            <a:pPr algn="just"/>
            <a:r>
              <a:rPr lang="cs-CZ" sz="2800" dirty="0"/>
              <a:t>Nach dem </a:t>
            </a:r>
            <a:r>
              <a:rPr lang="cs-CZ" sz="2800" dirty="0" err="1"/>
              <a:t>Kriegsende</a:t>
            </a:r>
            <a:r>
              <a:rPr lang="cs-CZ" sz="2800" dirty="0"/>
              <a:t> </a:t>
            </a:r>
            <a:r>
              <a:rPr lang="cs-CZ" sz="2800" dirty="0" err="1"/>
              <a:t>wurde</a:t>
            </a:r>
            <a:r>
              <a:rPr lang="cs-CZ" sz="2800" dirty="0"/>
              <a:t>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sogar</a:t>
            </a:r>
            <a:r>
              <a:rPr lang="cs-CZ" sz="2800" dirty="0"/>
              <a:t> </a:t>
            </a:r>
            <a:r>
              <a:rPr lang="cs-CZ" sz="2800" dirty="0" err="1"/>
              <a:t>auch</a:t>
            </a:r>
            <a:r>
              <a:rPr lang="cs-CZ" sz="2800" dirty="0"/>
              <a:t> </a:t>
            </a:r>
            <a:r>
              <a:rPr lang="cs-CZ" sz="2800" dirty="0" err="1"/>
              <a:t>Wien</a:t>
            </a:r>
            <a:r>
              <a:rPr lang="cs-CZ" sz="2800" dirty="0"/>
              <a:t> in </a:t>
            </a:r>
            <a:r>
              <a:rPr lang="cs-CZ" sz="2800" dirty="0" err="1"/>
              <a:t>vier</a:t>
            </a:r>
            <a:r>
              <a:rPr lang="cs-CZ" sz="2800" dirty="0"/>
              <a:t> </a:t>
            </a:r>
            <a:r>
              <a:rPr lang="cs-CZ" sz="2800" dirty="0" err="1"/>
              <a:t>Besatzungszonen</a:t>
            </a:r>
            <a:r>
              <a:rPr lang="cs-CZ" sz="2800" dirty="0"/>
              <a:t> </a:t>
            </a:r>
            <a:r>
              <a:rPr lang="cs-CZ" sz="2800" dirty="0" err="1"/>
              <a:t>geteilt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317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Republik </a:t>
            </a:r>
            <a:r>
              <a:rPr lang="cs-CZ" sz="4000" b="1" dirty="0" err="1"/>
              <a:t>Österreich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cs-CZ" sz="3000" dirty="0" err="1"/>
              <a:t>Dank</a:t>
            </a:r>
            <a:r>
              <a:rPr lang="cs-CZ" sz="3000" dirty="0"/>
              <a:t> der </a:t>
            </a:r>
            <a:r>
              <a:rPr lang="cs-CZ" sz="3000" dirty="0" err="1"/>
              <a:t>großzügigen</a:t>
            </a:r>
            <a:r>
              <a:rPr lang="cs-CZ" sz="3000" dirty="0"/>
              <a:t> </a:t>
            </a:r>
            <a:r>
              <a:rPr lang="cs-CZ" sz="3000" dirty="0" err="1"/>
              <a:t>Hilfe</a:t>
            </a:r>
            <a:r>
              <a:rPr lang="cs-CZ" sz="3000" dirty="0"/>
              <a:t> des </a:t>
            </a:r>
            <a:r>
              <a:rPr lang="cs-CZ" sz="3000" dirty="0" err="1"/>
              <a:t>amerikanischen</a:t>
            </a:r>
            <a:r>
              <a:rPr lang="cs-CZ" sz="3000" dirty="0"/>
              <a:t> </a:t>
            </a:r>
            <a:r>
              <a:rPr lang="cs-CZ" sz="3000" dirty="0" err="1"/>
              <a:t>Marshall-Plans</a:t>
            </a:r>
            <a:r>
              <a:rPr lang="cs-CZ" sz="3000" dirty="0"/>
              <a:t> </a:t>
            </a:r>
            <a:r>
              <a:rPr lang="cs-CZ" sz="3000" dirty="0" err="1"/>
              <a:t>begann</a:t>
            </a:r>
            <a:r>
              <a:rPr lang="cs-CZ" sz="3000" dirty="0"/>
              <a:t> </a:t>
            </a:r>
            <a:r>
              <a:rPr lang="cs-CZ" sz="3000" dirty="0" err="1"/>
              <a:t>sich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wirtschaftliche</a:t>
            </a:r>
            <a:r>
              <a:rPr lang="cs-CZ" sz="3000" dirty="0"/>
              <a:t> </a:t>
            </a:r>
            <a:r>
              <a:rPr lang="cs-CZ" sz="3000" dirty="0" err="1"/>
              <a:t>Lage</a:t>
            </a:r>
            <a:r>
              <a:rPr lang="cs-CZ" sz="3000" dirty="0"/>
              <a:t> des </a:t>
            </a:r>
            <a:r>
              <a:rPr lang="cs-CZ" sz="3000" dirty="0" err="1"/>
              <a:t>Landes</a:t>
            </a:r>
            <a:r>
              <a:rPr lang="cs-CZ" sz="3000" dirty="0"/>
              <a:t> </a:t>
            </a:r>
            <a:r>
              <a:rPr lang="cs-CZ" sz="3000" dirty="0" err="1" smtClean="0"/>
              <a:t>langsam</a:t>
            </a:r>
            <a:r>
              <a:rPr lang="cs-CZ" sz="3000" dirty="0" smtClean="0"/>
              <a:t> </a:t>
            </a:r>
            <a:r>
              <a:rPr lang="cs-CZ" sz="3000" dirty="0" err="1"/>
              <a:t>zu</a:t>
            </a:r>
            <a:r>
              <a:rPr lang="cs-CZ" sz="3000" dirty="0"/>
              <a:t> </a:t>
            </a:r>
            <a:r>
              <a:rPr lang="cs-CZ" sz="3000" dirty="0" err="1"/>
              <a:t>verbessern</a:t>
            </a:r>
            <a:r>
              <a:rPr lang="cs-CZ" sz="3000" dirty="0"/>
              <a:t>.</a:t>
            </a:r>
          </a:p>
          <a:p>
            <a:pPr>
              <a:spcAft>
                <a:spcPts val="1200"/>
              </a:spcAft>
            </a:pPr>
            <a:r>
              <a:rPr lang="cs-CZ" sz="3000" dirty="0" err="1"/>
              <a:t>Am</a:t>
            </a:r>
            <a:r>
              <a:rPr lang="cs-CZ" sz="3000" dirty="0"/>
              <a:t> 26. </a:t>
            </a:r>
            <a:r>
              <a:rPr lang="cs-CZ" sz="3000" dirty="0" err="1"/>
              <a:t>Oktober</a:t>
            </a:r>
            <a:r>
              <a:rPr lang="cs-CZ" sz="3000" dirty="0"/>
              <a:t> 1955 </a:t>
            </a:r>
            <a:r>
              <a:rPr lang="cs-CZ" sz="3000" dirty="0" err="1"/>
              <a:t>wurde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Neutralität</a:t>
            </a:r>
            <a:r>
              <a:rPr lang="cs-CZ" sz="3000" dirty="0"/>
              <a:t> </a:t>
            </a:r>
            <a:r>
              <a:rPr lang="cs-CZ" sz="3000" dirty="0" err="1"/>
              <a:t>Österreichs</a:t>
            </a:r>
            <a:r>
              <a:rPr lang="cs-CZ" sz="3000" dirty="0"/>
              <a:t> </a:t>
            </a:r>
            <a:r>
              <a:rPr lang="cs-CZ" sz="3000" dirty="0" err="1"/>
              <a:t>bekanntgemacht</a:t>
            </a:r>
            <a:r>
              <a:rPr lang="cs-CZ" sz="3000" dirty="0"/>
              <a:t>.</a:t>
            </a:r>
          </a:p>
          <a:p>
            <a:pPr>
              <a:spcAft>
                <a:spcPts val="1200"/>
              </a:spcAft>
            </a:pPr>
            <a:r>
              <a:rPr lang="cs-CZ" sz="3000" dirty="0" err="1"/>
              <a:t>Im</a:t>
            </a:r>
            <a:r>
              <a:rPr lang="cs-CZ" sz="3000" dirty="0"/>
              <a:t> </a:t>
            </a:r>
            <a:r>
              <a:rPr lang="cs-CZ" sz="3000" dirty="0" err="1"/>
              <a:t>Dezember</a:t>
            </a:r>
            <a:r>
              <a:rPr lang="cs-CZ" sz="3000" dirty="0"/>
              <a:t> 1955 </a:t>
            </a:r>
            <a:r>
              <a:rPr lang="cs-CZ" sz="3000" dirty="0" err="1"/>
              <a:t>wurde</a:t>
            </a:r>
            <a:r>
              <a:rPr lang="cs-CZ" sz="3000" dirty="0"/>
              <a:t> </a:t>
            </a:r>
            <a:r>
              <a:rPr lang="cs-CZ" sz="3000" dirty="0" err="1"/>
              <a:t>Österreich</a:t>
            </a:r>
            <a:r>
              <a:rPr lang="cs-CZ" sz="3000" dirty="0"/>
              <a:t> </a:t>
            </a:r>
            <a:r>
              <a:rPr lang="cs-CZ" sz="3000" dirty="0" err="1"/>
              <a:t>Mitglied</a:t>
            </a:r>
            <a:r>
              <a:rPr lang="cs-CZ" sz="3000" dirty="0"/>
              <a:t> der </a:t>
            </a:r>
            <a:r>
              <a:rPr lang="cs-CZ" sz="3000" dirty="0" err="1"/>
              <a:t>Vereinten</a:t>
            </a:r>
            <a:r>
              <a:rPr lang="cs-CZ" sz="3000" dirty="0"/>
              <a:t> </a:t>
            </a:r>
            <a:r>
              <a:rPr lang="cs-CZ" sz="3000" dirty="0" err="1"/>
              <a:t>Nationen</a:t>
            </a:r>
            <a:r>
              <a:rPr lang="cs-CZ" sz="3000" dirty="0"/>
              <a:t>, 1979 </a:t>
            </a:r>
            <a:r>
              <a:rPr lang="cs-CZ" sz="3000" dirty="0" err="1"/>
              <a:t>wurde</a:t>
            </a:r>
            <a:r>
              <a:rPr lang="cs-CZ" sz="3000" dirty="0"/>
              <a:t> </a:t>
            </a:r>
            <a:r>
              <a:rPr lang="cs-CZ" sz="3000" dirty="0" err="1"/>
              <a:t>Wien</a:t>
            </a:r>
            <a:r>
              <a:rPr lang="cs-CZ" sz="3000" dirty="0"/>
              <a:t> </a:t>
            </a:r>
            <a:r>
              <a:rPr lang="cs-CZ" sz="3000" dirty="0" err="1"/>
              <a:t>zu</a:t>
            </a:r>
            <a:r>
              <a:rPr lang="cs-CZ" sz="3000" dirty="0"/>
              <a:t> </a:t>
            </a:r>
            <a:r>
              <a:rPr lang="cs-CZ" sz="3000" dirty="0" err="1"/>
              <a:t>dritten</a:t>
            </a:r>
            <a:r>
              <a:rPr lang="cs-CZ" sz="3000" dirty="0"/>
              <a:t> UNO-</a:t>
            </a:r>
            <a:r>
              <a:rPr lang="cs-CZ" sz="3000" dirty="0" err="1"/>
              <a:t>Stadt</a:t>
            </a:r>
            <a:r>
              <a:rPr lang="cs-CZ" sz="3000" dirty="0"/>
              <a:t> (</a:t>
            </a:r>
            <a:r>
              <a:rPr lang="cs-CZ" sz="3000" dirty="0" err="1"/>
              <a:t>neben</a:t>
            </a:r>
            <a:r>
              <a:rPr lang="cs-CZ" sz="3000" dirty="0"/>
              <a:t> </a:t>
            </a:r>
            <a:r>
              <a:rPr lang="cs-CZ" sz="3000" dirty="0" err="1"/>
              <a:t>Genf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New York).</a:t>
            </a:r>
          </a:p>
          <a:p>
            <a:r>
              <a:rPr lang="cs-CZ" sz="3000" dirty="0" err="1"/>
              <a:t>Seit</a:t>
            </a:r>
            <a:r>
              <a:rPr lang="cs-CZ" sz="3000" dirty="0"/>
              <a:t> dem </a:t>
            </a:r>
            <a:r>
              <a:rPr lang="cs-CZ" sz="3000" dirty="0" err="1"/>
              <a:t>Jahre</a:t>
            </a:r>
            <a:r>
              <a:rPr lang="cs-CZ" sz="3000" dirty="0"/>
              <a:t> 1995 </a:t>
            </a:r>
            <a:r>
              <a:rPr lang="cs-CZ" sz="3000" dirty="0" err="1"/>
              <a:t>ist</a:t>
            </a:r>
            <a:r>
              <a:rPr lang="cs-CZ" sz="3000" dirty="0"/>
              <a:t> </a:t>
            </a:r>
            <a:r>
              <a:rPr lang="cs-CZ" sz="3000" dirty="0" err="1"/>
              <a:t>Österreich</a:t>
            </a:r>
            <a:r>
              <a:rPr lang="cs-CZ" sz="3000" dirty="0"/>
              <a:t> </a:t>
            </a:r>
            <a:r>
              <a:rPr lang="cs-CZ" sz="3000" dirty="0" err="1"/>
              <a:t>Mitglied</a:t>
            </a:r>
            <a:r>
              <a:rPr lang="cs-CZ" sz="3000" dirty="0"/>
              <a:t> der </a:t>
            </a:r>
            <a:r>
              <a:rPr lang="cs-CZ" sz="3000" dirty="0" err="1"/>
              <a:t>Europäischen</a:t>
            </a:r>
            <a:r>
              <a:rPr lang="cs-CZ" sz="3000" dirty="0"/>
              <a:t> Union.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859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Fragen</a:t>
            </a:r>
            <a:r>
              <a:rPr lang="cs-CZ" sz="4000" b="1" dirty="0"/>
              <a:t> </a:t>
            </a:r>
            <a:r>
              <a:rPr lang="cs-CZ" sz="4000" b="1" dirty="0" err="1" smtClean="0"/>
              <a:t>und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Antworten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cs-CZ" sz="2800" dirty="0" err="1"/>
              <a:t>Welche</a:t>
            </a:r>
            <a:r>
              <a:rPr lang="cs-CZ" sz="2800" dirty="0"/>
              <a:t> </a:t>
            </a:r>
            <a:r>
              <a:rPr lang="cs-CZ" sz="2800" dirty="0" err="1"/>
              <a:t>Stämme</a:t>
            </a:r>
            <a:r>
              <a:rPr lang="cs-CZ" sz="2800" dirty="0"/>
              <a:t> </a:t>
            </a:r>
            <a:r>
              <a:rPr lang="cs-CZ" sz="2800" dirty="0" err="1"/>
              <a:t>besiedelten</a:t>
            </a:r>
            <a:r>
              <a:rPr lang="cs-CZ" sz="2800" dirty="0"/>
              <a:t> </a:t>
            </a:r>
            <a:r>
              <a:rPr lang="cs-CZ" sz="2800" dirty="0" err="1" smtClean="0"/>
              <a:t>ursprünglich</a:t>
            </a:r>
            <a:r>
              <a:rPr lang="cs-CZ" sz="2800" dirty="0" smtClean="0"/>
              <a:t> </a:t>
            </a: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/>
              <a:t>Gebiet</a:t>
            </a:r>
            <a:r>
              <a:rPr lang="cs-CZ" sz="2800" dirty="0"/>
              <a:t> </a:t>
            </a:r>
            <a:r>
              <a:rPr lang="cs-CZ" sz="2800" dirty="0" err="1"/>
              <a:t>heutigen</a:t>
            </a:r>
            <a:r>
              <a:rPr lang="cs-CZ" sz="2800" dirty="0"/>
              <a:t> </a:t>
            </a:r>
            <a:r>
              <a:rPr lang="cs-CZ" sz="2800" dirty="0" err="1"/>
              <a:t>Österreichs</a:t>
            </a:r>
            <a:r>
              <a:rPr lang="cs-CZ" sz="2800" dirty="0"/>
              <a:t> </a:t>
            </a:r>
            <a:r>
              <a:rPr lang="cs-CZ" sz="2800" dirty="0" smtClean="0"/>
              <a:t>?</a:t>
            </a:r>
            <a:endParaRPr lang="cs-CZ" sz="2800" dirty="0"/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cs-CZ" sz="2800" dirty="0"/>
              <a:t>In der </a:t>
            </a:r>
            <a:r>
              <a:rPr lang="cs-CZ" sz="2800" dirty="0" err="1"/>
              <a:t>älteren</a:t>
            </a:r>
            <a:r>
              <a:rPr lang="cs-CZ" sz="2800" dirty="0"/>
              <a:t> </a:t>
            </a:r>
            <a:r>
              <a:rPr lang="cs-CZ" sz="2800" dirty="0" err="1"/>
              <a:t>Eiszeit</a:t>
            </a:r>
            <a:r>
              <a:rPr lang="cs-CZ" sz="2800" dirty="0"/>
              <a:t> </a:t>
            </a:r>
            <a:r>
              <a:rPr lang="cs-CZ" sz="2800" dirty="0" err="1"/>
              <a:t>lebten</a:t>
            </a:r>
            <a:r>
              <a:rPr lang="cs-CZ" sz="2800" dirty="0"/>
              <a:t> </a:t>
            </a:r>
            <a:r>
              <a:rPr lang="cs-CZ" sz="2800" dirty="0" err="1"/>
              <a:t>hier</a:t>
            </a:r>
            <a:r>
              <a:rPr lang="cs-CZ" sz="2800" dirty="0"/>
              <a:t> </a:t>
            </a:r>
            <a:r>
              <a:rPr lang="cs-CZ" sz="2800" dirty="0" err="1"/>
              <a:t>indogermanische</a:t>
            </a:r>
            <a:r>
              <a:rPr lang="cs-CZ" sz="2800" dirty="0"/>
              <a:t> </a:t>
            </a:r>
            <a:r>
              <a:rPr lang="cs-CZ" sz="2800" dirty="0" err="1"/>
              <a:t>Illyrer</a:t>
            </a:r>
            <a:r>
              <a:rPr lang="cs-CZ" sz="2800" dirty="0"/>
              <a:t>. </a:t>
            </a:r>
            <a:r>
              <a:rPr lang="cs-CZ" sz="2800" dirty="0" smtClean="0"/>
              <a:t>Den </a:t>
            </a:r>
            <a:r>
              <a:rPr lang="cs-CZ" sz="2800" dirty="0" err="1"/>
              <a:t>Illyrern</a:t>
            </a:r>
            <a:r>
              <a:rPr lang="cs-CZ" sz="2800" dirty="0"/>
              <a:t> </a:t>
            </a:r>
            <a:r>
              <a:rPr lang="cs-CZ" sz="2800" dirty="0" err="1"/>
              <a:t>folgten</a:t>
            </a:r>
            <a:r>
              <a:rPr lang="cs-CZ" sz="2800" dirty="0"/>
              <a:t> </a:t>
            </a:r>
            <a:r>
              <a:rPr lang="cs-CZ" sz="2800" dirty="0" err="1"/>
              <a:t>dann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Kelten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später</a:t>
            </a:r>
            <a:r>
              <a:rPr lang="cs-CZ" sz="2800" dirty="0"/>
              <a:t> </a:t>
            </a:r>
            <a:r>
              <a:rPr lang="cs-CZ" sz="2800" dirty="0" err="1"/>
              <a:t>noch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Römer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 err="1"/>
              <a:t>Nenne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bekanntesten</a:t>
            </a:r>
            <a:r>
              <a:rPr lang="cs-CZ" sz="2800" dirty="0"/>
              <a:t> </a:t>
            </a:r>
            <a:r>
              <a:rPr lang="cs-CZ" sz="2800" dirty="0" err="1"/>
              <a:t>römischen</a:t>
            </a:r>
            <a:r>
              <a:rPr lang="cs-CZ" sz="2800" dirty="0"/>
              <a:t> </a:t>
            </a:r>
            <a:r>
              <a:rPr lang="cs-CZ" sz="2800" dirty="0" err="1" smtClean="0"/>
              <a:t>Legionslager</a:t>
            </a:r>
            <a:r>
              <a:rPr lang="cs-CZ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Die </a:t>
            </a:r>
            <a:r>
              <a:rPr lang="cs-CZ" sz="2800" dirty="0" err="1"/>
              <a:t>bekanntesten</a:t>
            </a:r>
            <a:r>
              <a:rPr lang="cs-CZ" sz="2800" dirty="0"/>
              <a:t> </a:t>
            </a:r>
            <a:r>
              <a:rPr lang="cs-CZ" sz="2800" dirty="0" err="1"/>
              <a:t>römischen</a:t>
            </a:r>
            <a:r>
              <a:rPr lang="cs-CZ" sz="2800" dirty="0"/>
              <a:t> </a:t>
            </a:r>
            <a:r>
              <a:rPr lang="cs-CZ" sz="2800" dirty="0" err="1"/>
              <a:t>Legionslager</a:t>
            </a:r>
            <a:r>
              <a:rPr lang="cs-CZ" sz="2800" dirty="0"/>
              <a:t> </a:t>
            </a:r>
            <a:r>
              <a:rPr lang="cs-CZ" sz="2800" dirty="0" err="1"/>
              <a:t>waren</a:t>
            </a:r>
            <a:r>
              <a:rPr lang="cs-CZ" sz="2800" dirty="0"/>
              <a:t> </a:t>
            </a:r>
            <a:r>
              <a:rPr lang="cs-CZ" sz="2800" dirty="0" err="1"/>
              <a:t>Vindobona</a:t>
            </a:r>
            <a:r>
              <a:rPr lang="cs-CZ" sz="2800" dirty="0"/>
              <a:t>, </a:t>
            </a:r>
            <a:r>
              <a:rPr lang="cs-CZ" sz="2800" dirty="0" err="1"/>
              <a:t>Lentia</a:t>
            </a:r>
            <a:r>
              <a:rPr lang="cs-CZ" sz="2800" dirty="0"/>
              <a:t> , </a:t>
            </a:r>
            <a:r>
              <a:rPr lang="cs-CZ" sz="2800" dirty="0" err="1"/>
              <a:t>Iuvavum</a:t>
            </a:r>
            <a:r>
              <a:rPr lang="cs-CZ" sz="2800" dirty="0"/>
              <a:t> </a:t>
            </a:r>
            <a:r>
              <a:rPr lang="cs-CZ" sz="2800" dirty="0" err="1" smtClean="0"/>
              <a:t>und</a:t>
            </a:r>
            <a:r>
              <a:rPr lang="cs-CZ" sz="2800" dirty="0"/>
              <a:t> </a:t>
            </a:r>
            <a:r>
              <a:rPr lang="cs-CZ" sz="2800" dirty="0" err="1" smtClean="0"/>
              <a:t>Brigantum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801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Fragen</a:t>
            </a:r>
            <a:r>
              <a:rPr lang="cs-CZ" sz="4000" b="1" dirty="0"/>
              <a:t> </a:t>
            </a:r>
            <a:r>
              <a:rPr lang="cs-CZ" sz="4000" b="1" dirty="0" err="1"/>
              <a:t>und</a:t>
            </a:r>
            <a:r>
              <a:rPr lang="cs-CZ" sz="4000" b="1" dirty="0"/>
              <a:t> </a:t>
            </a:r>
            <a:r>
              <a:rPr lang="cs-CZ" sz="4000" b="1" dirty="0" err="1"/>
              <a:t>Antworten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err="1"/>
              <a:t>Was</a:t>
            </a:r>
            <a:r>
              <a:rPr lang="cs-CZ" sz="2800" dirty="0"/>
              <a:t> </a:t>
            </a:r>
            <a:r>
              <a:rPr lang="cs-CZ" sz="2800" dirty="0" err="1"/>
              <a:t>gründete</a:t>
            </a:r>
            <a:r>
              <a:rPr lang="cs-CZ" sz="2800" dirty="0"/>
              <a:t> </a:t>
            </a:r>
            <a:r>
              <a:rPr lang="cs-CZ" sz="2800" dirty="0" err="1"/>
              <a:t>auf</a:t>
            </a:r>
            <a:r>
              <a:rPr lang="cs-CZ" sz="2800" dirty="0"/>
              <a:t> dem </a:t>
            </a:r>
            <a:r>
              <a:rPr lang="cs-CZ" sz="2800" dirty="0" err="1"/>
              <a:t>österreichischen</a:t>
            </a:r>
            <a:r>
              <a:rPr lang="cs-CZ" sz="2800" dirty="0"/>
              <a:t> </a:t>
            </a:r>
            <a:r>
              <a:rPr lang="cs-CZ" sz="2800" dirty="0" err="1"/>
              <a:t>Gebiet</a:t>
            </a:r>
            <a:r>
              <a:rPr lang="cs-CZ" sz="2800" dirty="0"/>
              <a:t> Karl der </a:t>
            </a:r>
            <a:r>
              <a:rPr lang="cs-CZ" sz="2800" dirty="0" err="1"/>
              <a:t>Große</a:t>
            </a:r>
            <a:r>
              <a:rPr lang="cs-CZ" sz="2800" dirty="0" smtClean="0"/>
              <a:t>?</a:t>
            </a:r>
            <a:endParaRPr lang="cs-CZ" sz="2800" dirty="0"/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800" dirty="0" smtClean="0"/>
              <a:t>Karl </a:t>
            </a:r>
            <a:r>
              <a:rPr lang="cs-CZ" sz="2800" dirty="0"/>
              <a:t>der </a:t>
            </a:r>
            <a:r>
              <a:rPr lang="cs-CZ" sz="2800" dirty="0" err="1"/>
              <a:t>Große</a:t>
            </a:r>
            <a:r>
              <a:rPr lang="cs-CZ" sz="2800" dirty="0"/>
              <a:t> </a:t>
            </a:r>
            <a:r>
              <a:rPr lang="cs-CZ" sz="2800" dirty="0" err="1"/>
              <a:t>gründete</a:t>
            </a:r>
            <a:r>
              <a:rPr lang="cs-CZ" sz="2800" dirty="0"/>
              <a:t> </a:t>
            </a:r>
            <a:r>
              <a:rPr lang="cs-CZ" sz="2800" dirty="0" err="1"/>
              <a:t>auf</a:t>
            </a:r>
            <a:r>
              <a:rPr lang="cs-CZ" sz="2800" dirty="0"/>
              <a:t> </a:t>
            </a:r>
            <a:r>
              <a:rPr lang="cs-CZ" sz="2800" dirty="0" err="1"/>
              <a:t>österreichischem</a:t>
            </a:r>
            <a:r>
              <a:rPr lang="cs-CZ" sz="2800" dirty="0"/>
              <a:t> </a:t>
            </a:r>
            <a:r>
              <a:rPr lang="cs-CZ" sz="2800" dirty="0" err="1"/>
              <a:t>Gebiet</a:t>
            </a:r>
            <a:r>
              <a:rPr lang="cs-CZ" sz="2800" dirty="0"/>
              <a:t> „</a:t>
            </a:r>
            <a:r>
              <a:rPr lang="cs-CZ" sz="2800" dirty="0" err="1"/>
              <a:t>Karolingische</a:t>
            </a:r>
            <a:r>
              <a:rPr lang="cs-CZ" sz="2800" dirty="0"/>
              <a:t> </a:t>
            </a:r>
            <a:r>
              <a:rPr lang="cs-CZ" sz="2800" dirty="0" err="1"/>
              <a:t>Ostmark</a:t>
            </a:r>
            <a:r>
              <a:rPr lang="cs-CZ" sz="2800" dirty="0"/>
              <a:t>“.</a:t>
            </a:r>
          </a:p>
          <a:p>
            <a:pPr lvl="0"/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/>
              <a:t>lange</a:t>
            </a:r>
            <a:r>
              <a:rPr lang="cs-CZ" sz="2800" dirty="0"/>
              <a:t> </a:t>
            </a:r>
            <a:r>
              <a:rPr lang="cs-CZ" sz="2800" dirty="0" err="1"/>
              <a:t>herrschten</a:t>
            </a:r>
            <a:r>
              <a:rPr lang="cs-CZ" sz="2800" dirty="0"/>
              <a:t> in der </a:t>
            </a:r>
            <a:r>
              <a:rPr lang="cs-CZ" sz="2800" dirty="0" err="1"/>
              <a:t>Markgrafschaft</a:t>
            </a:r>
            <a:r>
              <a:rPr lang="cs-CZ" sz="2800" dirty="0"/>
              <a:t>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Babenberger</a:t>
            </a:r>
            <a:r>
              <a:rPr lang="cs-CZ" sz="2800" dirty="0" smtClean="0"/>
              <a:t>?</a:t>
            </a:r>
          </a:p>
          <a:p>
            <a:pPr lvl="0">
              <a:buFont typeface="Wingdings" pitchFamily="2" charset="2"/>
              <a:buChar char="Ø"/>
            </a:pPr>
            <a:r>
              <a:rPr lang="cs-CZ" sz="2800" dirty="0"/>
              <a:t>Die </a:t>
            </a:r>
            <a:r>
              <a:rPr lang="cs-CZ" sz="2800" dirty="0" err="1"/>
              <a:t>Babenberger</a:t>
            </a:r>
            <a:r>
              <a:rPr lang="cs-CZ" sz="2800" dirty="0"/>
              <a:t> </a:t>
            </a:r>
            <a:r>
              <a:rPr lang="cs-CZ" sz="2800" dirty="0" err="1" smtClean="0"/>
              <a:t>herrschten</a:t>
            </a:r>
            <a:r>
              <a:rPr lang="cs-CZ" sz="2800" dirty="0" smtClean="0"/>
              <a:t> </a:t>
            </a:r>
            <a:r>
              <a:rPr lang="cs-CZ" sz="2800" dirty="0"/>
              <a:t>in </a:t>
            </a:r>
            <a:r>
              <a:rPr lang="cs-CZ" sz="2800" dirty="0" err="1"/>
              <a:t>Österreich</a:t>
            </a:r>
            <a:r>
              <a:rPr lang="cs-CZ" sz="2800" dirty="0"/>
              <a:t> 270 </a:t>
            </a:r>
            <a:r>
              <a:rPr lang="cs-CZ" sz="2800" dirty="0" err="1"/>
              <a:t>Jahre</a:t>
            </a:r>
            <a:r>
              <a:rPr lang="cs-CZ" sz="2800" dirty="0"/>
              <a:t>. </a:t>
            </a:r>
            <a:r>
              <a:rPr lang="cs-CZ" sz="2800" dirty="0" err="1"/>
              <a:t>Unter</a:t>
            </a:r>
            <a:r>
              <a:rPr lang="cs-CZ" sz="2800" dirty="0"/>
              <a:t> den </a:t>
            </a:r>
            <a:r>
              <a:rPr lang="cs-CZ" sz="2800" dirty="0" err="1"/>
              <a:t>Babenbergern</a:t>
            </a:r>
            <a:r>
              <a:rPr lang="cs-CZ" sz="2800" dirty="0"/>
              <a:t> </a:t>
            </a:r>
            <a:r>
              <a:rPr lang="cs-CZ" sz="2800" dirty="0" err="1"/>
              <a:t>erlebte</a:t>
            </a:r>
            <a:r>
              <a:rPr lang="cs-CZ" sz="2800" dirty="0"/>
              <a:t> es </a:t>
            </a:r>
            <a:r>
              <a:rPr lang="cs-CZ" sz="2800" dirty="0" err="1"/>
              <a:t>eine</a:t>
            </a:r>
            <a:r>
              <a:rPr lang="cs-CZ" sz="2800" dirty="0"/>
              <a:t> </a:t>
            </a:r>
            <a:r>
              <a:rPr lang="cs-CZ" sz="2800" dirty="0" err="1"/>
              <a:t>lange</a:t>
            </a:r>
            <a:r>
              <a:rPr lang="cs-CZ" sz="2800" dirty="0"/>
              <a:t> </a:t>
            </a:r>
            <a:r>
              <a:rPr lang="cs-CZ" sz="2800" dirty="0" err="1"/>
              <a:t>friedliche</a:t>
            </a:r>
            <a:r>
              <a:rPr lang="cs-CZ" sz="2800" dirty="0"/>
              <a:t> </a:t>
            </a:r>
            <a:r>
              <a:rPr lang="cs-CZ" sz="2800" dirty="0" err="1"/>
              <a:t>Entwicklung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55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Fragen</a:t>
            </a:r>
            <a:r>
              <a:rPr lang="cs-CZ" sz="4000" b="1" dirty="0"/>
              <a:t> </a:t>
            </a:r>
            <a:r>
              <a:rPr lang="cs-CZ" sz="4000" b="1" dirty="0" err="1"/>
              <a:t>und</a:t>
            </a:r>
            <a:r>
              <a:rPr lang="cs-CZ" sz="4000" b="1" dirty="0"/>
              <a:t> </a:t>
            </a:r>
            <a:r>
              <a:rPr lang="cs-CZ" sz="4000" b="1" dirty="0" err="1"/>
              <a:t>Antworten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Aft>
                <a:spcPts val="600"/>
              </a:spcAft>
            </a:pPr>
            <a:r>
              <a:rPr lang="cs-CZ" sz="3000" dirty="0" err="1"/>
              <a:t>Charakterisiere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Regierung</a:t>
            </a:r>
            <a:r>
              <a:rPr lang="cs-CZ" sz="3000" dirty="0"/>
              <a:t> der </a:t>
            </a:r>
            <a:r>
              <a:rPr lang="cs-CZ" sz="3000" dirty="0" err="1" smtClean="0"/>
              <a:t>bedeutendsten</a:t>
            </a:r>
            <a:r>
              <a:rPr lang="cs-CZ" sz="3000" dirty="0" smtClean="0"/>
              <a:t>  </a:t>
            </a:r>
            <a:r>
              <a:rPr lang="cs-CZ" sz="3000" dirty="0" err="1"/>
              <a:t>Habsburger</a:t>
            </a:r>
            <a:r>
              <a:rPr lang="cs-CZ" sz="3000" dirty="0"/>
              <a:t> – Maria </a:t>
            </a:r>
            <a:r>
              <a:rPr lang="cs-CZ" sz="3000" dirty="0" err="1"/>
              <a:t>Theresia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Joseph II.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sz="3000" dirty="0"/>
              <a:t>Maria </a:t>
            </a:r>
            <a:r>
              <a:rPr lang="cs-CZ" sz="3000" dirty="0" err="1"/>
              <a:t>Theresia</a:t>
            </a:r>
            <a:r>
              <a:rPr lang="cs-CZ" sz="3000" dirty="0"/>
              <a:t> </a:t>
            </a:r>
            <a:r>
              <a:rPr lang="cs-CZ" sz="3000" dirty="0" err="1"/>
              <a:t>leitete</a:t>
            </a:r>
            <a:r>
              <a:rPr lang="cs-CZ" sz="3000" dirty="0"/>
              <a:t> </a:t>
            </a:r>
            <a:r>
              <a:rPr lang="cs-CZ" sz="3000" dirty="0" err="1"/>
              <a:t>grundlegende</a:t>
            </a:r>
            <a:r>
              <a:rPr lang="cs-CZ" sz="3000" dirty="0"/>
              <a:t> </a:t>
            </a:r>
            <a:r>
              <a:rPr lang="cs-CZ" sz="3000" dirty="0" err="1"/>
              <a:t>Reformen</a:t>
            </a:r>
            <a:r>
              <a:rPr lang="cs-CZ" sz="3000" dirty="0"/>
              <a:t> </a:t>
            </a:r>
            <a:r>
              <a:rPr lang="cs-CZ" sz="3000" dirty="0" err="1"/>
              <a:t>ein</a:t>
            </a:r>
            <a:r>
              <a:rPr lang="cs-CZ" sz="3000" dirty="0"/>
              <a:t>. </a:t>
            </a:r>
            <a:r>
              <a:rPr lang="cs-CZ" sz="3000" dirty="0" err="1"/>
              <a:t>Sie</a:t>
            </a:r>
            <a:r>
              <a:rPr lang="cs-CZ" sz="3000" dirty="0"/>
              <a:t> </a:t>
            </a:r>
            <a:r>
              <a:rPr lang="cs-CZ" sz="3000" dirty="0" err="1"/>
              <a:t>führte</a:t>
            </a:r>
            <a:r>
              <a:rPr lang="cs-CZ" sz="3000" dirty="0"/>
              <a:t> </a:t>
            </a:r>
            <a:r>
              <a:rPr lang="cs-CZ" sz="3000" dirty="0" err="1"/>
              <a:t>Zentralverwaltung</a:t>
            </a:r>
            <a:r>
              <a:rPr lang="cs-CZ" sz="3000" dirty="0"/>
              <a:t>  </a:t>
            </a:r>
            <a:r>
              <a:rPr lang="cs-CZ" sz="3000" dirty="0" err="1"/>
              <a:t>ihres</a:t>
            </a:r>
            <a:r>
              <a:rPr lang="cs-CZ" sz="3000" dirty="0"/>
              <a:t> </a:t>
            </a:r>
            <a:r>
              <a:rPr lang="cs-CZ" sz="3000" dirty="0" err="1"/>
              <a:t>Reiches</a:t>
            </a:r>
            <a:r>
              <a:rPr lang="cs-CZ" sz="3000" dirty="0"/>
              <a:t> </a:t>
            </a:r>
            <a:r>
              <a:rPr lang="cs-CZ" sz="3000" dirty="0" err="1"/>
              <a:t>ein</a:t>
            </a:r>
            <a:r>
              <a:rPr lang="cs-CZ" sz="3000" dirty="0"/>
              <a:t>. Es </a:t>
            </a:r>
            <a:r>
              <a:rPr lang="cs-CZ" sz="3000" dirty="0" err="1"/>
              <a:t>wurden</a:t>
            </a:r>
            <a:r>
              <a:rPr lang="cs-CZ" sz="3000" dirty="0"/>
              <a:t> Industrie </a:t>
            </a:r>
            <a:r>
              <a:rPr lang="cs-CZ" sz="3000" dirty="0" err="1"/>
              <a:t>und</a:t>
            </a:r>
            <a:r>
              <a:rPr lang="cs-CZ" sz="3000" dirty="0"/>
              <a:t> </a:t>
            </a:r>
            <a:r>
              <a:rPr lang="cs-CZ" sz="3000" dirty="0" err="1"/>
              <a:t>Handel</a:t>
            </a:r>
            <a:r>
              <a:rPr lang="cs-CZ" sz="3000" dirty="0"/>
              <a:t> </a:t>
            </a:r>
            <a:r>
              <a:rPr lang="cs-CZ" sz="3000" dirty="0" err="1"/>
              <a:t>stark</a:t>
            </a:r>
            <a:r>
              <a:rPr lang="cs-CZ" sz="3000" dirty="0"/>
              <a:t> </a:t>
            </a:r>
            <a:r>
              <a:rPr lang="cs-CZ" sz="3000" dirty="0" err="1"/>
              <a:t>gefördert</a:t>
            </a:r>
            <a:r>
              <a:rPr lang="cs-CZ" sz="3000" dirty="0"/>
              <a:t>, </a:t>
            </a:r>
            <a:r>
              <a:rPr lang="cs-CZ" sz="3000" dirty="0" err="1"/>
              <a:t>das</a:t>
            </a:r>
            <a:r>
              <a:rPr lang="cs-CZ" sz="3000" dirty="0"/>
              <a:t> </a:t>
            </a:r>
            <a:r>
              <a:rPr lang="cs-CZ" sz="3000" dirty="0" err="1"/>
              <a:t>Schulwesen</a:t>
            </a:r>
            <a:r>
              <a:rPr lang="cs-CZ" sz="3000" dirty="0"/>
              <a:t> </a:t>
            </a:r>
            <a:r>
              <a:rPr lang="cs-CZ" sz="3000" dirty="0" err="1"/>
              <a:t>wurde</a:t>
            </a:r>
            <a:r>
              <a:rPr lang="cs-CZ" sz="3000" dirty="0"/>
              <a:t> </a:t>
            </a:r>
            <a:r>
              <a:rPr lang="cs-CZ" sz="3000" dirty="0" err="1"/>
              <a:t>reformiert</a:t>
            </a:r>
            <a:r>
              <a:rPr lang="cs-CZ" sz="3000" dirty="0"/>
              <a:t> (es </a:t>
            </a:r>
            <a:r>
              <a:rPr lang="cs-CZ" sz="3000" dirty="0" err="1"/>
              <a:t>wurden</a:t>
            </a:r>
            <a:r>
              <a:rPr lang="cs-CZ" sz="3000" dirty="0"/>
              <a:t> </a:t>
            </a:r>
            <a:r>
              <a:rPr lang="cs-CZ" sz="3000" dirty="0" err="1"/>
              <a:t>viele</a:t>
            </a:r>
            <a:r>
              <a:rPr lang="cs-CZ" sz="3000" dirty="0"/>
              <a:t> </a:t>
            </a:r>
            <a:r>
              <a:rPr lang="cs-CZ" sz="3000" dirty="0" err="1"/>
              <a:t>triviale</a:t>
            </a:r>
            <a:r>
              <a:rPr lang="cs-CZ" sz="3000" dirty="0"/>
              <a:t> </a:t>
            </a:r>
            <a:r>
              <a:rPr lang="cs-CZ" sz="3000" dirty="0" err="1"/>
              <a:t>Schulen</a:t>
            </a:r>
            <a:r>
              <a:rPr lang="cs-CZ" sz="3000" dirty="0"/>
              <a:t> </a:t>
            </a:r>
            <a:r>
              <a:rPr lang="cs-CZ" sz="3000" dirty="0" err="1"/>
              <a:t>errichtet</a:t>
            </a:r>
            <a:r>
              <a:rPr lang="cs-CZ" sz="3000" dirty="0"/>
              <a:t>, es </a:t>
            </a:r>
            <a:r>
              <a:rPr lang="cs-CZ" sz="3000" dirty="0" err="1"/>
              <a:t>wurde</a:t>
            </a:r>
            <a:r>
              <a:rPr lang="cs-CZ" sz="3000" dirty="0"/>
              <a:t> </a:t>
            </a:r>
            <a:r>
              <a:rPr lang="cs-CZ" sz="3000" dirty="0" err="1"/>
              <a:t>allgemeine</a:t>
            </a:r>
            <a:r>
              <a:rPr lang="cs-CZ" sz="3000" dirty="0"/>
              <a:t> </a:t>
            </a:r>
            <a:r>
              <a:rPr lang="cs-CZ" sz="3000" dirty="0" err="1"/>
              <a:t>Schulpflicht</a:t>
            </a:r>
            <a:r>
              <a:rPr lang="cs-CZ" sz="3000" dirty="0"/>
              <a:t> </a:t>
            </a:r>
            <a:r>
              <a:rPr lang="cs-CZ" sz="3000" dirty="0" err="1"/>
              <a:t>eingeführt</a:t>
            </a:r>
            <a:r>
              <a:rPr lang="cs-CZ" sz="3000" dirty="0"/>
              <a:t>...).</a:t>
            </a:r>
          </a:p>
          <a:p>
            <a:pPr>
              <a:buFont typeface="Wingdings" pitchFamily="2" charset="2"/>
              <a:buChar char="Ø"/>
            </a:pPr>
            <a:r>
              <a:rPr lang="cs-CZ" sz="3000" dirty="0" err="1"/>
              <a:t>Das</a:t>
            </a:r>
            <a:r>
              <a:rPr lang="cs-CZ" sz="3000" dirty="0"/>
              <a:t> </a:t>
            </a:r>
            <a:r>
              <a:rPr lang="cs-CZ" sz="3000" dirty="0" err="1"/>
              <a:t>große</a:t>
            </a:r>
            <a:r>
              <a:rPr lang="cs-CZ" sz="3000" dirty="0"/>
              <a:t> </a:t>
            </a:r>
            <a:r>
              <a:rPr lang="cs-CZ" sz="3000" dirty="0" err="1"/>
              <a:t>Reformwerk</a:t>
            </a:r>
            <a:r>
              <a:rPr lang="cs-CZ" sz="3000" dirty="0"/>
              <a:t> </a:t>
            </a:r>
            <a:r>
              <a:rPr lang="cs-CZ" sz="3000" dirty="0" err="1"/>
              <a:t>seiner</a:t>
            </a:r>
            <a:r>
              <a:rPr lang="cs-CZ" sz="3000" dirty="0"/>
              <a:t> </a:t>
            </a:r>
            <a:r>
              <a:rPr lang="cs-CZ" sz="3000" dirty="0" err="1"/>
              <a:t>Mutter</a:t>
            </a:r>
            <a:r>
              <a:rPr lang="cs-CZ" sz="3000" dirty="0"/>
              <a:t> </a:t>
            </a:r>
            <a:r>
              <a:rPr lang="cs-CZ" sz="3000" dirty="0" err="1"/>
              <a:t>setzte</a:t>
            </a:r>
            <a:r>
              <a:rPr lang="cs-CZ" sz="3000" dirty="0"/>
              <a:t> </a:t>
            </a:r>
            <a:r>
              <a:rPr lang="cs-CZ" sz="3000" dirty="0" err="1"/>
              <a:t>auch</a:t>
            </a:r>
            <a:r>
              <a:rPr lang="cs-CZ" sz="3000" dirty="0"/>
              <a:t> Josef II. (1780-1790) </a:t>
            </a:r>
            <a:r>
              <a:rPr lang="cs-CZ" sz="3000" dirty="0" err="1"/>
              <a:t>fort</a:t>
            </a:r>
            <a:r>
              <a:rPr lang="cs-CZ" sz="30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150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Fragen</a:t>
            </a:r>
            <a:r>
              <a:rPr lang="cs-CZ" sz="4000" b="1" dirty="0"/>
              <a:t> </a:t>
            </a:r>
            <a:r>
              <a:rPr lang="cs-CZ" sz="4000" b="1" dirty="0" err="1"/>
              <a:t>und</a:t>
            </a:r>
            <a:r>
              <a:rPr lang="cs-CZ" sz="4000" b="1" dirty="0"/>
              <a:t> </a:t>
            </a:r>
            <a:r>
              <a:rPr lang="cs-CZ" sz="4000" b="1" dirty="0" err="1"/>
              <a:t>Antworten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err="1"/>
              <a:t>Wann</a:t>
            </a:r>
            <a:r>
              <a:rPr lang="cs-CZ" dirty="0"/>
              <a:t> </a:t>
            </a:r>
            <a:r>
              <a:rPr lang="cs-CZ" dirty="0" err="1"/>
              <a:t>entstand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Doppelmonarchie</a:t>
            </a:r>
            <a:r>
              <a:rPr lang="cs-CZ" dirty="0"/>
              <a:t> </a:t>
            </a:r>
            <a:r>
              <a:rPr lang="cs-CZ" dirty="0" err="1"/>
              <a:t>Österreich-Ungarn</a:t>
            </a:r>
            <a:r>
              <a:rPr lang="cs-CZ" dirty="0" smtClean="0"/>
              <a:t>?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cs-CZ" dirty="0"/>
              <a:t>Die </a:t>
            </a:r>
            <a:r>
              <a:rPr lang="cs-CZ" dirty="0" err="1"/>
              <a:t>Doppelmonarchie</a:t>
            </a:r>
            <a:r>
              <a:rPr lang="cs-CZ" dirty="0"/>
              <a:t> </a:t>
            </a:r>
            <a:r>
              <a:rPr lang="cs-CZ" dirty="0" err="1"/>
              <a:t>Österreich-Ungarn</a:t>
            </a:r>
            <a:r>
              <a:rPr lang="cs-CZ" dirty="0"/>
              <a:t> </a:t>
            </a:r>
            <a:r>
              <a:rPr lang="cs-CZ" dirty="0" err="1"/>
              <a:t>entstand</a:t>
            </a:r>
            <a:r>
              <a:rPr lang="cs-CZ" dirty="0"/>
              <a:t> 1867, nach der </a:t>
            </a:r>
            <a:r>
              <a:rPr lang="cs-CZ" smtClean="0"/>
              <a:t>verlorenen </a:t>
            </a:r>
            <a:r>
              <a:rPr lang="cs-CZ" dirty="0" err="1"/>
              <a:t>Schlacht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Königgrätz</a:t>
            </a:r>
            <a:r>
              <a:rPr lang="cs-CZ" dirty="0"/>
              <a:t> (Hradce Králové</a:t>
            </a:r>
            <a:r>
              <a:rPr lang="cs-CZ" dirty="0" smtClean="0"/>
              <a:t>).</a:t>
            </a:r>
            <a:endParaRPr lang="cs-CZ" dirty="0"/>
          </a:p>
          <a:p>
            <a:pPr lvl="0"/>
            <a:r>
              <a:rPr lang="cs-CZ" dirty="0" err="1"/>
              <a:t>Wann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Habsburger</a:t>
            </a:r>
            <a:r>
              <a:rPr lang="cs-CZ" dirty="0"/>
              <a:t> Monarchie </a:t>
            </a:r>
            <a:r>
              <a:rPr lang="cs-CZ" dirty="0" err="1"/>
              <a:t>zerstört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welche</a:t>
            </a:r>
            <a:r>
              <a:rPr lang="cs-CZ" dirty="0"/>
              <a:t> </a:t>
            </a:r>
            <a:r>
              <a:rPr lang="cs-CZ" dirty="0" err="1"/>
              <a:t>Nachfolgestaaten</a:t>
            </a:r>
            <a:r>
              <a:rPr lang="cs-CZ" dirty="0"/>
              <a:t> </a:t>
            </a:r>
            <a:r>
              <a:rPr lang="cs-CZ" dirty="0" err="1"/>
              <a:t>entstanden</a:t>
            </a:r>
            <a:r>
              <a:rPr lang="cs-CZ" dirty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Die </a:t>
            </a:r>
            <a:r>
              <a:rPr lang="cs-CZ" dirty="0" err="1"/>
              <a:t>Habsburger</a:t>
            </a:r>
            <a:r>
              <a:rPr lang="cs-CZ" dirty="0"/>
              <a:t> Monarchie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Herbst</a:t>
            </a:r>
            <a:r>
              <a:rPr lang="cs-CZ" dirty="0"/>
              <a:t> 1918, nach dem 1. </a:t>
            </a:r>
            <a:r>
              <a:rPr lang="cs-CZ" dirty="0" err="1"/>
              <a:t>Weltkrig</a:t>
            </a:r>
            <a:r>
              <a:rPr lang="cs-CZ" dirty="0"/>
              <a:t> </a:t>
            </a:r>
            <a:r>
              <a:rPr lang="cs-CZ" dirty="0" err="1"/>
              <a:t>zerstört</a:t>
            </a:r>
            <a:r>
              <a:rPr lang="cs-CZ" dirty="0"/>
              <a:t>. </a:t>
            </a:r>
            <a:r>
              <a:rPr lang="cs-CZ" dirty="0" err="1"/>
              <a:t>Aus</a:t>
            </a:r>
            <a:r>
              <a:rPr lang="cs-CZ" dirty="0"/>
              <a:t> der </a:t>
            </a:r>
            <a:r>
              <a:rPr lang="cs-CZ" dirty="0" err="1"/>
              <a:t>ehemaligen</a:t>
            </a:r>
            <a:r>
              <a:rPr lang="cs-CZ" dirty="0"/>
              <a:t> Monarchie </a:t>
            </a:r>
            <a:r>
              <a:rPr lang="cs-CZ" dirty="0" err="1"/>
              <a:t>entstanden</a:t>
            </a:r>
            <a:r>
              <a:rPr lang="cs-CZ" dirty="0"/>
              <a:t> </a:t>
            </a:r>
            <a:r>
              <a:rPr lang="cs-CZ" dirty="0" err="1"/>
              <a:t>neue</a:t>
            </a:r>
            <a:r>
              <a:rPr lang="cs-CZ" dirty="0"/>
              <a:t> </a:t>
            </a:r>
            <a:r>
              <a:rPr lang="cs-CZ" dirty="0" err="1"/>
              <a:t>Nachfolgestaaten</a:t>
            </a:r>
            <a:r>
              <a:rPr lang="cs-CZ" dirty="0"/>
              <a:t>: </a:t>
            </a:r>
            <a:r>
              <a:rPr lang="cs-CZ" dirty="0" err="1"/>
              <a:t>Österreich</a:t>
            </a:r>
            <a:r>
              <a:rPr lang="cs-CZ" dirty="0"/>
              <a:t>, </a:t>
            </a:r>
            <a:r>
              <a:rPr lang="cs-CZ" dirty="0" err="1"/>
              <a:t>Ungarn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Tschechoslowakei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Königreich</a:t>
            </a:r>
            <a:r>
              <a:rPr lang="cs-CZ" dirty="0"/>
              <a:t> </a:t>
            </a:r>
            <a:r>
              <a:rPr lang="cs-CZ" dirty="0" err="1"/>
              <a:t>Serbien</a:t>
            </a:r>
            <a:r>
              <a:rPr lang="cs-CZ" dirty="0"/>
              <a:t>, </a:t>
            </a:r>
            <a:r>
              <a:rPr lang="cs-CZ" dirty="0" err="1"/>
              <a:t>Rumänien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Polen.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694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Frühgeschichte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cs-CZ" dirty="0" err="1"/>
              <a:t>Dieses</a:t>
            </a:r>
            <a:r>
              <a:rPr lang="cs-CZ" dirty="0"/>
              <a:t> </a:t>
            </a:r>
            <a:r>
              <a:rPr lang="cs-CZ" dirty="0" err="1"/>
              <a:t>Gebiet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schon</a:t>
            </a:r>
            <a:r>
              <a:rPr lang="cs-CZ" dirty="0"/>
              <a:t> </a:t>
            </a:r>
            <a:r>
              <a:rPr lang="cs-CZ" dirty="0" err="1"/>
              <a:t>seit</a:t>
            </a:r>
            <a:r>
              <a:rPr lang="cs-CZ" dirty="0"/>
              <a:t> </a:t>
            </a:r>
            <a:r>
              <a:rPr lang="cs-CZ" dirty="0" err="1"/>
              <a:t>urgeschichtlichen</a:t>
            </a:r>
            <a:r>
              <a:rPr lang="cs-CZ" dirty="0"/>
              <a:t> </a:t>
            </a:r>
            <a:r>
              <a:rPr lang="cs-CZ" dirty="0" err="1"/>
              <a:t>Zeiten</a:t>
            </a:r>
            <a:r>
              <a:rPr lang="cs-CZ" dirty="0"/>
              <a:t> </a:t>
            </a:r>
            <a:r>
              <a:rPr lang="cs-CZ" dirty="0" err="1"/>
              <a:t>besiedelt</a:t>
            </a:r>
            <a:r>
              <a:rPr lang="cs-CZ" dirty="0"/>
              <a:t>. </a:t>
            </a:r>
            <a:r>
              <a:rPr lang="cs-CZ" dirty="0" err="1"/>
              <a:t>Schon</a:t>
            </a:r>
            <a:r>
              <a:rPr lang="cs-CZ" dirty="0"/>
              <a:t> </a:t>
            </a:r>
            <a:r>
              <a:rPr lang="cs-CZ" dirty="0" err="1"/>
              <a:t>seit</a:t>
            </a:r>
            <a:r>
              <a:rPr lang="cs-CZ" dirty="0"/>
              <a:t> der </a:t>
            </a:r>
            <a:r>
              <a:rPr lang="cs-CZ" dirty="0" err="1"/>
              <a:t>Altsteinzeit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lebhafter</a:t>
            </a:r>
            <a:r>
              <a:rPr lang="cs-CZ" dirty="0"/>
              <a:t> </a:t>
            </a:r>
            <a:r>
              <a:rPr lang="cs-CZ" dirty="0" err="1"/>
              <a:t>Tauschhandel</a:t>
            </a:r>
            <a:r>
              <a:rPr lang="cs-CZ" dirty="0"/>
              <a:t> 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Salz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Erzen</a:t>
            </a:r>
            <a:r>
              <a:rPr lang="cs-CZ" dirty="0"/>
              <a:t> </a:t>
            </a:r>
            <a:r>
              <a:rPr lang="cs-CZ" dirty="0" err="1"/>
              <a:t>betrieben</a:t>
            </a:r>
            <a:r>
              <a:rPr lang="cs-CZ" dirty="0"/>
              <a:t>.</a:t>
            </a:r>
          </a:p>
          <a:p>
            <a:pPr>
              <a:spcAft>
                <a:spcPts val="1200"/>
              </a:spcAft>
            </a:pPr>
            <a:r>
              <a:rPr lang="cs-CZ" dirty="0"/>
              <a:t>1991 </a:t>
            </a:r>
            <a:r>
              <a:rPr lang="cs-CZ" dirty="0" err="1"/>
              <a:t>wurde</a:t>
            </a:r>
            <a:r>
              <a:rPr lang="cs-CZ" dirty="0"/>
              <a:t> in den </a:t>
            </a:r>
            <a:r>
              <a:rPr lang="cs-CZ" dirty="0" err="1"/>
              <a:t>Ötztaler</a:t>
            </a:r>
            <a:r>
              <a:rPr lang="cs-CZ" dirty="0"/>
              <a:t> </a:t>
            </a:r>
            <a:r>
              <a:rPr lang="cs-CZ" dirty="0" err="1"/>
              <a:t>Alpen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mumifizierter</a:t>
            </a:r>
            <a:r>
              <a:rPr lang="cs-CZ" dirty="0"/>
              <a:t> Mann </a:t>
            </a:r>
            <a:r>
              <a:rPr lang="cs-CZ" dirty="0" err="1"/>
              <a:t>gefunden</a:t>
            </a:r>
            <a:r>
              <a:rPr lang="cs-CZ" dirty="0"/>
              <a:t>, der „</a:t>
            </a:r>
            <a:r>
              <a:rPr lang="cs-CZ" dirty="0" err="1"/>
              <a:t>Ötzi</a:t>
            </a:r>
            <a:r>
              <a:rPr lang="cs-CZ" dirty="0"/>
              <a:t>“ </a:t>
            </a:r>
            <a:r>
              <a:rPr lang="cs-CZ" dirty="0" err="1"/>
              <a:t>genannt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6978"/>
            <a:ext cx="3384376" cy="264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92080" y="5229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370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Fragen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Antworten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err="1"/>
              <a:t>Wann</a:t>
            </a:r>
            <a:r>
              <a:rPr lang="cs-CZ" sz="2800" dirty="0"/>
              <a:t> kam es </a:t>
            </a:r>
            <a:r>
              <a:rPr lang="cs-CZ" sz="2800" dirty="0" err="1"/>
              <a:t>zum</a:t>
            </a:r>
            <a:r>
              <a:rPr lang="cs-CZ" sz="2800" dirty="0"/>
              <a:t> </a:t>
            </a:r>
            <a:r>
              <a:rPr lang="cs-CZ" sz="2800" dirty="0" err="1"/>
              <a:t>Anschluss</a:t>
            </a:r>
            <a:r>
              <a:rPr lang="cs-CZ" sz="2800" dirty="0"/>
              <a:t> </a:t>
            </a:r>
            <a:r>
              <a:rPr lang="cs-CZ" sz="2800" dirty="0" err="1"/>
              <a:t>Österreichs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das</a:t>
            </a:r>
            <a:r>
              <a:rPr lang="cs-CZ" sz="2800" dirty="0"/>
              <a:t> </a:t>
            </a:r>
            <a:r>
              <a:rPr lang="cs-CZ" sz="2800" dirty="0" err="1"/>
              <a:t>Dritte</a:t>
            </a:r>
            <a:r>
              <a:rPr lang="cs-CZ" sz="2800" dirty="0"/>
              <a:t> Reich</a:t>
            </a:r>
            <a:r>
              <a:rPr lang="cs-CZ" sz="2800" dirty="0" smtClean="0"/>
              <a:t>?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err="1"/>
              <a:t>Zum</a:t>
            </a:r>
            <a:r>
              <a:rPr lang="cs-CZ" sz="2800" dirty="0"/>
              <a:t> </a:t>
            </a:r>
            <a:r>
              <a:rPr lang="cs-CZ" sz="2800" dirty="0" err="1"/>
              <a:t>Anschluss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Deutschland</a:t>
            </a:r>
            <a:r>
              <a:rPr lang="cs-CZ" sz="2800" dirty="0"/>
              <a:t> kam es </a:t>
            </a:r>
            <a:r>
              <a:rPr lang="cs-CZ" sz="2800" dirty="0" err="1"/>
              <a:t>am</a:t>
            </a:r>
            <a:r>
              <a:rPr lang="cs-CZ" sz="2800" dirty="0"/>
              <a:t> 12. </a:t>
            </a:r>
            <a:r>
              <a:rPr lang="cs-CZ" sz="2800" dirty="0" err="1"/>
              <a:t>März</a:t>
            </a:r>
            <a:r>
              <a:rPr lang="cs-CZ" sz="2800" dirty="0"/>
              <a:t> 1938</a:t>
            </a:r>
            <a:r>
              <a:rPr lang="cs-CZ" sz="2800" dirty="0" smtClean="0"/>
              <a:t>.</a:t>
            </a:r>
            <a:endParaRPr lang="cs-CZ" sz="2800" dirty="0"/>
          </a:p>
          <a:p>
            <a:pPr lvl="0"/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/>
              <a:t>war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Lage</a:t>
            </a:r>
            <a:r>
              <a:rPr lang="cs-CZ" sz="2800" dirty="0"/>
              <a:t> </a:t>
            </a:r>
            <a:r>
              <a:rPr lang="cs-CZ" sz="2800" dirty="0" err="1"/>
              <a:t>Österreichs</a:t>
            </a:r>
            <a:r>
              <a:rPr lang="cs-CZ" sz="2800" dirty="0"/>
              <a:t> nach dem </a:t>
            </a:r>
            <a:r>
              <a:rPr lang="cs-CZ" sz="2800" dirty="0" err="1"/>
              <a:t>Zweiten</a:t>
            </a:r>
            <a:r>
              <a:rPr lang="cs-CZ" sz="2800" dirty="0"/>
              <a:t> </a:t>
            </a:r>
            <a:r>
              <a:rPr lang="cs-CZ" sz="2800" dirty="0" err="1"/>
              <a:t>Weltkrieg</a:t>
            </a:r>
            <a:r>
              <a:rPr lang="cs-CZ" sz="2800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/>
              <a:t>Nach dem </a:t>
            </a:r>
            <a:r>
              <a:rPr lang="cs-CZ" sz="2800" dirty="0" err="1"/>
              <a:t>Kriegsende</a:t>
            </a:r>
            <a:r>
              <a:rPr lang="cs-CZ" sz="2800" dirty="0"/>
              <a:t> </a:t>
            </a:r>
            <a:r>
              <a:rPr lang="cs-CZ" sz="2800" dirty="0" err="1"/>
              <a:t>wurde</a:t>
            </a:r>
            <a:r>
              <a:rPr lang="cs-CZ" sz="2800" dirty="0"/>
              <a:t>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sogar</a:t>
            </a:r>
            <a:r>
              <a:rPr lang="cs-CZ" sz="2800" dirty="0"/>
              <a:t> </a:t>
            </a:r>
            <a:r>
              <a:rPr lang="cs-CZ" sz="2800" dirty="0" err="1"/>
              <a:t>auch</a:t>
            </a:r>
            <a:r>
              <a:rPr lang="cs-CZ" sz="2800" dirty="0"/>
              <a:t> </a:t>
            </a:r>
            <a:r>
              <a:rPr lang="cs-CZ" sz="2800" dirty="0" err="1"/>
              <a:t>Wien</a:t>
            </a:r>
            <a:r>
              <a:rPr lang="cs-CZ" sz="2800" dirty="0"/>
              <a:t> in </a:t>
            </a:r>
            <a:r>
              <a:rPr lang="cs-CZ" sz="2800" dirty="0" err="1"/>
              <a:t>vier</a:t>
            </a:r>
            <a:r>
              <a:rPr lang="cs-CZ" sz="2800" dirty="0"/>
              <a:t> </a:t>
            </a:r>
            <a:r>
              <a:rPr lang="cs-CZ" sz="2800" dirty="0" err="1"/>
              <a:t>Besatzungszonen</a:t>
            </a:r>
            <a:r>
              <a:rPr lang="cs-CZ" sz="2800" dirty="0"/>
              <a:t> </a:t>
            </a:r>
            <a:r>
              <a:rPr lang="cs-CZ" sz="2800" dirty="0" err="1"/>
              <a:t>geteilt</a:t>
            </a:r>
            <a:r>
              <a:rPr lang="cs-CZ" sz="2800" dirty="0"/>
              <a:t>.</a:t>
            </a:r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447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Fragen</a:t>
            </a:r>
            <a:r>
              <a:rPr lang="cs-CZ" sz="4000" b="1" dirty="0"/>
              <a:t> </a:t>
            </a:r>
            <a:r>
              <a:rPr lang="cs-CZ" sz="4000" b="1" dirty="0" err="1"/>
              <a:t>und</a:t>
            </a:r>
            <a:r>
              <a:rPr lang="cs-CZ" sz="4000" b="1" dirty="0"/>
              <a:t> </a:t>
            </a:r>
            <a:r>
              <a:rPr lang="cs-CZ" sz="4000" b="1" dirty="0" err="1"/>
              <a:t>Antworten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cs-CZ" sz="2800" dirty="0" err="1"/>
              <a:t>Wann</a:t>
            </a:r>
            <a:r>
              <a:rPr lang="cs-CZ" sz="2800" dirty="0"/>
              <a:t> </a:t>
            </a:r>
            <a:r>
              <a:rPr lang="cs-CZ" sz="2800" dirty="0" err="1"/>
              <a:t>wurde</a:t>
            </a:r>
            <a:r>
              <a:rPr lang="cs-CZ" sz="2800" dirty="0"/>
              <a:t> </a:t>
            </a:r>
            <a:r>
              <a:rPr lang="cs-CZ" sz="2800" dirty="0" err="1"/>
              <a:t>österreichische</a:t>
            </a:r>
            <a:r>
              <a:rPr lang="cs-CZ" sz="2800" dirty="0"/>
              <a:t> </a:t>
            </a:r>
            <a:r>
              <a:rPr lang="cs-CZ" sz="2800" dirty="0" err="1"/>
              <a:t>Neutralität</a:t>
            </a:r>
            <a:r>
              <a:rPr lang="cs-CZ" sz="2800" dirty="0"/>
              <a:t> </a:t>
            </a:r>
            <a:r>
              <a:rPr lang="cs-CZ" sz="2800" dirty="0" err="1"/>
              <a:t>bekanntgemacht</a:t>
            </a:r>
            <a:r>
              <a:rPr lang="cs-CZ" sz="2800" dirty="0" smtClean="0"/>
              <a:t>?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800" dirty="0" smtClean="0"/>
              <a:t>Die </a:t>
            </a:r>
            <a:r>
              <a:rPr lang="cs-CZ" sz="2800" dirty="0" err="1"/>
              <a:t>Neutralität</a:t>
            </a:r>
            <a:r>
              <a:rPr lang="cs-CZ" sz="2800" dirty="0"/>
              <a:t> </a:t>
            </a:r>
            <a:r>
              <a:rPr lang="cs-CZ" sz="2800" dirty="0" err="1"/>
              <a:t>Österreichs</a:t>
            </a:r>
            <a:r>
              <a:rPr lang="cs-CZ" sz="2800" dirty="0"/>
              <a:t>  </a:t>
            </a:r>
            <a:r>
              <a:rPr lang="cs-CZ" sz="2800" dirty="0" err="1"/>
              <a:t>wurde</a:t>
            </a:r>
            <a:r>
              <a:rPr lang="cs-CZ" sz="2800" dirty="0"/>
              <a:t> </a:t>
            </a:r>
            <a:r>
              <a:rPr lang="cs-CZ" sz="2800" dirty="0" err="1"/>
              <a:t>am</a:t>
            </a:r>
            <a:r>
              <a:rPr lang="cs-CZ" sz="2800" dirty="0"/>
              <a:t> 26. </a:t>
            </a:r>
            <a:r>
              <a:rPr lang="cs-CZ" sz="2800" dirty="0" err="1"/>
              <a:t>Oktober</a:t>
            </a:r>
            <a:r>
              <a:rPr lang="cs-CZ" sz="2800" dirty="0"/>
              <a:t> 1955 </a:t>
            </a:r>
            <a:r>
              <a:rPr lang="cs-CZ" sz="2800" dirty="0" err="1"/>
              <a:t>bekanntgemacht</a:t>
            </a:r>
            <a:r>
              <a:rPr lang="cs-CZ" sz="2800" dirty="0"/>
              <a:t>.    </a:t>
            </a:r>
          </a:p>
          <a:p>
            <a:pPr>
              <a:spcAft>
                <a:spcPts val="600"/>
              </a:spcAft>
            </a:pPr>
            <a:r>
              <a:rPr lang="cs-CZ" sz="2800" dirty="0" err="1" smtClean="0"/>
              <a:t>Seit</a:t>
            </a:r>
            <a:r>
              <a:rPr lang="cs-CZ" sz="2800" dirty="0" smtClean="0"/>
              <a:t> </a:t>
            </a:r>
            <a:r>
              <a:rPr lang="cs-CZ" sz="2800" dirty="0" err="1"/>
              <a:t>wann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Mitglied</a:t>
            </a:r>
            <a:r>
              <a:rPr lang="cs-CZ" sz="2800" dirty="0"/>
              <a:t> der EU</a:t>
            </a:r>
            <a:r>
              <a:rPr lang="cs-CZ" sz="2800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err="1" smtClean="0"/>
              <a:t>Österreich</a:t>
            </a:r>
            <a:r>
              <a:rPr lang="cs-CZ" sz="2800" dirty="0" smtClean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Mitglied</a:t>
            </a:r>
            <a:r>
              <a:rPr lang="cs-CZ" sz="2800" dirty="0"/>
              <a:t> der </a:t>
            </a:r>
            <a:r>
              <a:rPr lang="cs-CZ" sz="2800" dirty="0" err="1"/>
              <a:t>Europäischen</a:t>
            </a:r>
            <a:r>
              <a:rPr lang="cs-CZ" sz="2800" dirty="0"/>
              <a:t> Union </a:t>
            </a:r>
            <a:r>
              <a:rPr lang="cs-CZ" sz="2800" dirty="0" err="1"/>
              <a:t>seit</a:t>
            </a:r>
            <a:r>
              <a:rPr lang="cs-CZ" sz="2800" dirty="0"/>
              <a:t> dem </a:t>
            </a:r>
            <a:r>
              <a:rPr lang="cs-CZ" sz="2800" dirty="0" err="1"/>
              <a:t>Jahre</a:t>
            </a:r>
            <a:r>
              <a:rPr lang="cs-CZ" sz="2800" dirty="0"/>
              <a:t> 1995.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068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HOMOLKOVÁ, Božena. </a:t>
            </a:r>
            <a:r>
              <a:rPr lang="cs-CZ" sz="1800" i="1" dirty="0"/>
              <a:t>Reálie německy mluvících zemí</a:t>
            </a:r>
            <a:r>
              <a:rPr lang="cs-CZ" sz="1800" dirty="0"/>
              <a:t>. Plzeň: Fraus, 2005, ISBN 80-7238-329-9. </a:t>
            </a:r>
            <a:endParaRPr lang="cs-CZ" sz="1800" dirty="0" smtClean="0"/>
          </a:p>
          <a:p>
            <a:r>
              <a:rPr lang="cs-CZ" sz="1800" dirty="0" smtClean="0"/>
              <a:t>Obr. </a:t>
            </a:r>
            <a:r>
              <a:rPr lang="cs-CZ" sz="1800" dirty="0"/>
              <a:t>1: JACKLEE. </a:t>
            </a:r>
            <a:r>
              <a:rPr lang="cs-CZ" sz="1800" i="1" dirty="0"/>
              <a:t>http://en.wikipedia.org</a:t>
            </a:r>
            <a:r>
              <a:rPr lang="cs-CZ" sz="1800" dirty="0"/>
              <a:t> [online]. [cit. 20.8.2013]. Dostupný na WWW: http://en.wikipedia.org/wiki/File:OetzitheIceman02.jpg </a:t>
            </a:r>
            <a:endParaRPr lang="cs-CZ" sz="1800" dirty="0" smtClean="0"/>
          </a:p>
          <a:p>
            <a:r>
              <a:rPr lang="cs-CZ" sz="1800" dirty="0" smtClean="0"/>
              <a:t>Obr. </a:t>
            </a:r>
            <a:r>
              <a:rPr lang="cs-CZ" sz="1800" dirty="0"/>
              <a:t>2: KNELLER, </a:t>
            </a:r>
            <a:r>
              <a:rPr lang="cs-CZ" sz="1800" dirty="0" err="1"/>
              <a:t>Godfrey</a:t>
            </a:r>
            <a:r>
              <a:rPr lang="cs-CZ" sz="1800" dirty="0"/>
              <a:t>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20.8.2013]. Dostupný na WWW: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cs.wikipedia.org/wiki/Soubor:Godfrey_Kneller_Eugen_von_Savoyen_1712.jpg</a:t>
            </a:r>
            <a:endParaRPr lang="cs-CZ" sz="1800" dirty="0" smtClean="0"/>
          </a:p>
          <a:p>
            <a:r>
              <a:rPr lang="cs-CZ" sz="1800" dirty="0" smtClean="0"/>
              <a:t>Obr. </a:t>
            </a:r>
            <a:r>
              <a:rPr lang="cs-CZ" sz="1800" dirty="0"/>
              <a:t>3: LIOTARD, Jean-</a:t>
            </a:r>
            <a:r>
              <a:rPr lang="cs-CZ" sz="1800" dirty="0" err="1"/>
              <a:t>Étienne</a:t>
            </a:r>
            <a:r>
              <a:rPr lang="cs-CZ" sz="1800" dirty="0"/>
              <a:t>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20.8.2013]. Dostupný na WWW: http://cs.wikipedia.org/wiki/Soubor:Maria_Theresia11.jpg </a:t>
            </a:r>
            <a:endParaRPr lang="cs-CZ" sz="1800" dirty="0" smtClean="0"/>
          </a:p>
          <a:p>
            <a:r>
              <a:rPr lang="cs-CZ" sz="1800" dirty="0" smtClean="0"/>
              <a:t>Obr. </a:t>
            </a:r>
            <a:r>
              <a:rPr lang="cs-CZ" sz="1800" dirty="0"/>
              <a:t>4: HICKEL, Joseph.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20.8.2013]. Dostupný na WWW: http://cs.wikipedia.org/wiki/Soubor:Joseph_II.jpg </a:t>
            </a:r>
            <a:endParaRPr lang="cs-CZ" sz="1800" dirty="0" smtClean="0"/>
          </a:p>
          <a:p>
            <a:r>
              <a:rPr lang="cs-CZ" sz="1800" dirty="0" smtClean="0"/>
              <a:t>Obr. 5: </a:t>
            </a:r>
            <a:r>
              <a:rPr lang="cs-CZ" sz="1800" dirty="0"/>
              <a:t>KPALION.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20.8.2013]. Dostupný na WWW: http://cs.wikipedia.org/wiki/Soubor:Cisleithanien_Transleithanien.png </a:t>
            </a:r>
          </a:p>
        </p:txBody>
      </p:sp>
    </p:spTree>
    <p:extLst>
      <p:ext uri="{BB962C8B-B14F-4D97-AF65-F5344CB8AC3E}">
        <p14:creationId xmlns:p14="http://schemas.microsoft.com/office/powerpoint/2010/main" xmlns="" val="7539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Frühgeschichte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cs-CZ" sz="3000" dirty="0" smtClean="0"/>
              <a:t>In </a:t>
            </a:r>
            <a:r>
              <a:rPr lang="cs-CZ" sz="3000" dirty="0"/>
              <a:t>der </a:t>
            </a:r>
            <a:r>
              <a:rPr lang="cs-CZ" sz="3000" dirty="0" err="1"/>
              <a:t>älteren</a:t>
            </a:r>
            <a:r>
              <a:rPr lang="cs-CZ" sz="3000" dirty="0"/>
              <a:t> </a:t>
            </a:r>
            <a:r>
              <a:rPr lang="cs-CZ" sz="3000" dirty="0" err="1"/>
              <a:t>Eiszeit</a:t>
            </a:r>
            <a:r>
              <a:rPr lang="cs-CZ" sz="3000" dirty="0"/>
              <a:t> </a:t>
            </a:r>
            <a:r>
              <a:rPr lang="cs-CZ" sz="3000" dirty="0" err="1"/>
              <a:t>lebten</a:t>
            </a:r>
            <a:r>
              <a:rPr lang="cs-CZ" sz="3000" dirty="0"/>
              <a:t> </a:t>
            </a:r>
            <a:r>
              <a:rPr lang="cs-CZ" sz="3000" dirty="0" err="1"/>
              <a:t>hier</a:t>
            </a:r>
            <a:r>
              <a:rPr lang="cs-CZ" sz="3000" dirty="0"/>
              <a:t> </a:t>
            </a:r>
            <a:r>
              <a:rPr lang="cs-CZ" sz="3000" dirty="0" err="1"/>
              <a:t>indogermanische</a:t>
            </a:r>
            <a:r>
              <a:rPr lang="cs-CZ" sz="3000" dirty="0"/>
              <a:t> </a:t>
            </a:r>
            <a:r>
              <a:rPr lang="cs-CZ" sz="3000" dirty="0" err="1"/>
              <a:t>Illyrer</a:t>
            </a:r>
            <a:r>
              <a:rPr lang="cs-CZ" sz="3000" dirty="0"/>
              <a:t>. </a:t>
            </a:r>
            <a:r>
              <a:rPr lang="cs-CZ" sz="3000" dirty="0" err="1"/>
              <a:t>Diese</a:t>
            </a:r>
            <a:r>
              <a:rPr lang="cs-CZ" sz="3000" dirty="0"/>
              <a:t> </a:t>
            </a:r>
            <a:r>
              <a:rPr lang="cs-CZ" sz="3000" dirty="0" err="1"/>
              <a:t>Zeit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Kultur </a:t>
            </a:r>
            <a:r>
              <a:rPr lang="cs-CZ" sz="3000" dirty="0" err="1"/>
              <a:t>wurde</a:t>
            </a:r>
            <a:r>
              <a:rPr lang="cs-CZ" sz="3000" dirty="0"/>
              <a:t> nach dem </a:t>
            </a:r>
            <a:r>
              <a:rPr lang="cs-CZ" sz="3000" dirty="0" err="1"/>
              <a:t>bedeutendsten</a:t>
            </a:r>
            <a:r>
              <a:rPr lang="cs-CZ" sz="3000" dirty="0"/>
              <a:t> </a:t>
            </a:r>
            <a:r>
              <a:rPr lang="cs-CZ" sz="3000" dirty="0" err="1"/>
              <a:t>Fundort</a:t>
            </a:r>
            <a:r>
              <a:rPr lang="cs-CZ" sz="3000" dirty="0"/>
              <a:t> </a:t>
            </a:r>
            <a:r>
              <a:rPr lang="cs-CZ" sz="3000" dirty="0" err="1"/>
              <a:t>Hallstatt</a:t>
            </a:r>
            <a:r>
              <a:rPr lang="cs-CZ" sz="3000" dirty="0"/>
              <a:t> </a:t>
            </a:r>
            <a:r>
              <a:rPr lang="cs-CZ" sz="3000" dirty="0" err="1"/>
              <a:t>benannt</a:t>
            </a:r>
            <a:r>
              <a:rPr lang="cs-CZ" sz="3000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cs-CZ" sz="3000" dirty="0"/>
              <a:t>Den </a:t>
            </a:r>
            <a:r>
              <a:rPr lang="cs-CZ" sz="3000" dirty="0" err="1"/>
              <a:t>Illyrern</a:t>
            </a:r>
            <a:r>
              <a:rPr lang="cs-CZ" sz="3000" dirty="0"/>
              <a:t> </a:t>
            </a:r>
            <a:r>
              <a:rPr lang="cs-CZ" sz="3000" dirty="0" err="1"/>
              <a:t>folgten</a:t>
            </a:r>
            <a:r>
              <a:rPr lang="cs-CZ" sz="3000" dirty="0"/>
              <a:t> </a:t>
            </a:r>
            <a:r>
              <a:rPr lang="cs-CZ" sz="3000" dirty="0" err="1"/>
              <a:t>dann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Kelten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</a:t>
            </a:r>
            <a:r>
              <a:rPr lang="cs-CZ" sz="3000" dirty="0" err="1"/>
              <a:t>später</a:t>
            </a:r>
            <a:r>
              <a:rPr lang="cs-CZ" sz="3000" dirty="0"/>
              <a:t> </a:t>
            </a:r>
            <a:r>
              <a:rPr lang="cs-CZ" sz="3000" dirty="0" err="1"/>
              <a:t>noch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Römer</a:t>
            </a:r>
            <a:r>
              <a:rPr lang="cs-CZ" sz="3000" dirty="0"/>
              <a:t>.</a:t>
            </a:r>
          </a:p>
          <a:p>
            <a:pPr algn="just"/>
            <a:r>
              <a:rPr lang="cs-CZ" sz="3000" dirty="0"/>
              <a:t>Die </a:t>
            </a:r>
            <a:r>
              <a:rPr lang="cs-CZ" sz="3000" dirty="0" err="1"/>
              <a:t>Römer</a:t>
            </a:r>
            <a:r>
              <a:rPr lang="cs-CZ" sz="3000" dirty="0"/>
              <a:t> </a:t>
            </a:r>
            <a:r>
              <a:rPr lang="cs-CZ" sz="3000" dirty="0" err="1"/>
              <a:t>brachten</a:t>
            </a:r>
            <a:r>
              <a:rPr lang="cs-CZ" sz="3000" dirty="0"/>
              <a:t> in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neuen</a:t>
            </a:r>
            <a:r>
              <a:rPr lang="cs-CZ" sz="3000" dirty="0"/>
              <a:t> </a:t>
            </a:r>
            <a:r>
              <a:rPr lang="cs-CZ" sz="3000" dirty="0" err="1"/>
              <a:t>Gebiete</a:t>
            </a:r>
            <a:r>
              <a:rPr lang="cs-CZ" sz="3000" dirty="0"/>
              <a:t> </a:t>
            </a:r>
            <a:r>
              <a:rPr lang="cs-CZ" sz="3000" dirty="0" err="1"/>
              <a:t>ihre</a:t>
            </a:r>
            <a:r>
              <a:rPr lang="cs-CZ" sz="3000" dirty="0"/>
              <a:t> Kultur, </a:t>
            </a:r>
            <a:r>
              <a:rPr lang="cs-CZ" sz="3000" dirty="0" err="1"/>
              <a:t>das</a:t>
            </a:r>
            <a:r>
              <a:rPr lang="cs-CZ" sz="3000" dirty="0"/>
              <a:t> </a:t>
            </a:r>
            <a:r>
              <a:rPr lang="cs-CZ" sz="3000" dirty="0" err="1"/>
              <a:t>römische</a:t>
            </a:r>
            <a:r>
              <a:rPr lang="cs-CZ" sz="3000" dirty="0"/>
              <a:t> </a:t>
            </a:r>
            <a:r>
              <a:rPr lang="cs-CZ" sz="3000" dirty="0" err="1"/>
              <a:t>Recht</a:t>
            </a:r>
            <a:r>
              <a:rPr lang="cs-CZ" sz="3000" dirty="0"/>
              <a:t>, </a:t>
            </a:r>
            <a:r>
              <a:rPr lang="cs-CZ" sz="3000" dirty="0" err="1"/>
              <a:t>sie</a:t>
            </a:r>
            <a:r>
              <a:rPr lang="cs-CZ" sz="3000" dirty="0"/>
              <a:t> </a:t>
            </a:r>
            <a:r>
              <a:rPr lang="cs-CZ" sz="3000" dirty="0" err="1"/>
              <a:t>bauten</a:t>
            </a:r>
            <a:r>
              <a:rPr lang="cs-CZ" sz="3000" dirty="0"/>
              <a:t> </a:t>
            </a:r>
            <a:r>
              <a:rPr lang="cs-CZ" sz="3000" dirty="0" err="1"/>
              <a:t>neue</a:t>
            </a:r>
            <a:r>
              <a:rPr lang="cs-CZ" sz="3000" dirty="0"/>
              <a:t> </a:t>
            </a:r>
            <a:r>
              <a:rPr lang="cs-CZ" sz="3000" dirty="0" err="1"/>
              <a:t>Straßen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</a:t>
            </a:r>
            <a:r>
              <a:rPr lang="cs-CZ" sz="3000" dirty="0" err="1"/>
              <a:t>sie</a:t>
            </a:r>
            <a:r>
              <a:rPr lang="cs-CZ" sz="3000" dirty="0"/>
              <a:t> </a:t>
            </a:r>
            <a:r>
              <a:rPr lang="cs-CZ" sz="3000" dirty="0" err="1"/>
              <a:t>führten</a:t>
            </a:r>
            <a:r>
              <a:rPr lang="cs-CZ" sz="3000" dirty="0"/>
              <a:t> den </a:t>
            </a:r>
            <a:r>
              <a:rPr lang="cs-CZ" sz="3000" dirty="0" err="1"/>
              <a:t>Weinbau</a:t>
            </a:r>
            <a:r>
              <a:rPr lang="cs-CZ" sz="3000" dirty="0"/>
              <a:t> </a:t>
            </a:r>
            <a:r>
              <a:rPr lang="cs-CZ" sz="3000" dirty="0" err="1"/>
              <a:t>ein</a:t>
            </a:r>
            <a:r>
              <a:rPr lang="cs-CZ" sz="3000" dirty="0"/>
              <a:t>. </a:t>
            </a:r>
            <a:r>
              <a:rPr lang="cs-CZ" sz="3000" dirty="0" err="1"/>
              <a:t>Aus</a:t>
            </a:r>
            <a:r>
              <a:rPr lang="cs-CZ" sz="3000" dirty="0"/>
              <a:t> den </a:t>
            </a:r>
            <a:r>
              <a:rPr lang="cs-CZ" sz="3000" dirty="0" err="1"/>
              <a:t>römischen</a:t>
            </a:r>
            <a:r>
              <a:rPr lang="cs-CZ" sz="3000" dirty="0"/>
              <a:t> </a:t>
            </a:r>
            <a:r>
              <a:rPr lang="cs-CZ" sz="3000" dirty="0" err="1"/>
              <a:t>Legionslagern</a:t>
            </a:r>
            <a:r>
              <a:rPr lang="cs-CZ" sz="3000" dirty="0"/>
              <a:t> </a:t>
            </a:r>
            <a:r>
              <a:rPr lang="cs-CZ" sz="3000" dirty="0" err="1"/>
              <a:t>Vindobona</a:t>
            </a:r>
            <a:r>
              <a:rPr lang="cs-CZ" sz="3000" dirty="0"/>
              <a:t>, </a:t>
            </a:r>
            <a:r>
              <a:rPr lang="cs-CZ" sz="3000" dirty="0" err="1"/>
              <a:t>Lentia</a:t>
            </a:r>
            <a:r>
              <a:rPr lang="cs-CZ" sz="3000" dirty="0"/>
              <a:t> , </a:t>
            </a:r>
            <a:r>
              <a:rPr lang="cs-CZ" sz="3000" dirty="0" err="1"/>
              <a:t>Iuvavum</a:t>
            </a:r>
            <a:r>
              <a:rPr lang="cs-CZ" sz="3000" dirty="0"/>
              <a:t> </a:t>
            </a:r>
            <a:r>
              <a:rPr lang="cs-CZ" sz="3000" dirty="0" err="1"/>
              <a:t>und</a:t>
            </a:r>
            <a:r>
              <a:rPr lang="cs-CZ" sz="3000" dirty="0"/>
              <a:t> </a:t>
            </a:r>
            <a:r>
              <a:rPr lang="cs-CZ" sz="3000" dirty="0" err="1"/>
              <a:t>Brigantum</a:t>
            </a:r>
            <a:r>
              <a:rPr lang="cs-CZ" sz="3000" dirty="0"/>
              <a:t> </a:t>
            </a:r>
            <a:r>
              <a:rPr lang="cs-CZ" sz="3000" dirty="0" err="1"/>
              <a:t>entstanden</a:t>
            </a:r>
            <a:r>
              <a:rPr lang="cs-CZ" sz="3000" dirty="0"/>
              <a:t> </a:t>
            </a:r>
            <a:r>
              <a:rPr lang="cs-CZ" sz="3000" dirty="0" err="1"/>
              <a:t>später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Städte</a:t>
            </a:r>
            <a:r>
              <a:rPr lang="cs-CZ" sz="3000" dirty="0"/>
              <a:t> </a:t>
            </a:r>
            <a:r>
              <a:rPr lang="cs-CZ" sz="3000" dirty="0" err="1"/>
              <a:t>Wien</a:t>
            </a:r>
            <a:r>
              <a:rPr lang="cs-CZ" sz="3000" dirty="0"/>
              <a:t>, </a:t>
            </a:r>
            <a:r>
              <a:rPr lang="cs-CZ" sz="3000" dirty="0" err="1"/>
              <a:t>Linz</a:t>
            </a:r>
            <a:r>
              <a:rPr lang="cs-CZ" sz="3000" dirty="0"/>
              <a:t>, Salzburg </a:t>
            </a:r>
            <a:r>
              <a:rPr lang="cs-CZ" sz="3000" dirty="0" err="1"/>
              <a:t>und</a:t>
            </a:r>
            <a:r>
              <a:rPr lang="cs-CZ" sz="3000" dirty="0"/>
              <a:t> </a:t>
            </a:r>
            <a:r>
              <a:rPr lang="cs-CZ" sz="3000" dirty="0" err="1"/>
              <a:t>Bregenz</a:t>
            </a:r>
            <a:r>
              <a:rPr lang="cs-CZ" sz="30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150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Frühgeschichte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sz="3000" dirty="0" err="1"/>
              <a:t>Im</a:t>
            </a:r>
            <a:r>
              <a:rPr lang="cs-CZ" sz="3000" dirty="0"/>
              <a:t> 3. </a:t>
            </a:r>
            <a:r>
              <a:rPr lang="cs-CZ" sz="3000" dirty="0" err="1"/>
              <a:t>Jahrhundert</a:t>
            </a:r>
            <a:r>
              <a:rPr lang="cs-CZ" sz="3000" dirty="0"/>
              <a:t> </a:t>
            </a:r>
            <a:r>
              <a:rPr lang="cs-CZ" sz="3000" dirty="0" err="1"/>
              <a:t>begann</a:t>
            </a:r>
            <a:r>
              <a:rPr lang="cs-CZ" sz="3000" dirty="0"/>
              <a:t> </a:t>
            </a:r>
            <a:r>
              <a:rPr lang="cs-CZ" sz="3000" dirty="0" err="1"/>
              <a:t>sich</a:t>
            </a:r>
            <a:r>
              <a:rPr lang="cs-CZ" sz="3000" dirty="0"/>
              <a:t> </a:t>
            </a:r>
            <a:r>
              <a:rPr lang="cs-CZ" sz="3000" dirty="0" err="1"/>
              <a:t>das</a:t>
            </a:r>
            <a:r>
              <a:rPr lang="cs-CZ" sz="3000" dirty="0"/>
              <a:t> </a:t>
            </a:r>
            <a:r>
              <a:rPr lang="cs-CZ" sz="3000" dirty="0" err="1"/>
              <a:t>Christentum</a:t>
            </a:r>
            <a:r>
              <a:rPr lang="cs-CZ" sz="3000" dirty="0"/>
              <a:t> </a:t>
            </a:r>
            <a:r>
              <a:rPr lang="cs-CZ" sz="3000" dirty="0" err="1"/>
              <a:t>auszubreiten</a:t>
            </a:r>
            <a:r>
              <a:rPr lang="cs-CZ" sz="3000" dirty="0"/>
              <a:t>.</a:t>
            </a:r>
          </a:p>
          <a:p>
            <a:pPr>
              <a:spcAft>
                <a:spcPts val="600"/>
              </a:spcAft>
            </a:pPr>
            <a:r>
              <a:rPr lang="cs-CZ" sz="3000" dirty="0" err="1"/>
              <a:t>Im</a:t>
            </a:r>
            <a:r>
              <a:rPr lang="cs-CZ" sz="3000" dirty="0"/>
              <a:t> 4. </a:t>
            </a:r>
            <a:r>
              <a:rPr lang="cs-CZ" sz="3000" dirty="0" err="1"/>
              <a:t>Jahrhundert</a:t>
            </a:r>
            <a:r>
              <a:rPr lang="cs-CZ" sz="3000" dirty="0"/>
              <a:t> </a:t>
            </a:r>
            <a:r>
              <a:rPr lang="cs-CZ" sz="3000" dirty="0" err="1"/>
              <a:t>fang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Zeit</a:t>
            </a:r>
            <a:r>
              <a:rPr lang="cs-CZ" sz="3000" dirty="0"/>
              <a:t> der </a:t>
            </a:r>
            <a:r>
              <a:rPr lang="cs-CZ" sz="3000" dirty="0" err="1"/>
              <a:t>Völkerwanderung</a:t>
            </a:r>
            <a:r>
              <a:rPr lang="cs-CZ" sz="3000" dirty="0"/>
              <a:t> </a:t>
            </a:r>
            <a:r>
              <a:rPr lang="cs-CZ" sz="3000" dirty="0" err="1"/>
              <a:t>an</a:t>
            </a:r>
            <a:r>
              <a:rPr lang="cs-CZ" sz="3000" dirty="0"/>
              <a:t>. </a:t>
            </a:r>
            <a:r>
              <a:rPr lang="cs-CZ" sz="3000" dirty="0" err="1"/>
              <a:t>Zwischen</a:t>
            </a:r>
            <a:r>
              <a:rPr lang="cs-CZ" sz="3000" dirty="0"/>
              <a:t> 5. - 7. </a:t>
            </a:r>
            <a:r>
              <a:rPr lang="cs-CZ" sz="3000" dirty="0" err="1"/>
              <a:t>Jahrhundert</a:t>
            </a:r>
            <a:r>
              <a:rPr lang="cs-CZ" sz="3000" dirty="0"/>
              <a:t> </a:t>
            </a:r>
            <a:r>
              <a:rPr lang="cs-CZ" sz="3000" dirty="0" err="1"/>
              <a:t>strömten</a:t>
            </a:r>
            <a:r>
              <a:rPr lang="cs-CZ" sz="3000" dirty="0"/>
              <a:t> </a:t>
            </a:r>
            <a:r>
              <a:rPr lang="cs-CZ" sz="3000" dirty="0" err="1"/>
              <a:t>auf</a:t>
            </a:r>
            <a:r>
              <a:rPr lang="cs-CZ" sz="3000" dirty="0"/>
              <a:t> </a:t>
            </a:r>
            <a:r>
              <a:rPr lang="cs-CZ" sz="3000" dirty="0" err="1"/>
              <a:t>dieses</a:t>
            </a:r>
            <a:r>
              <a:rPr lang="cs-CZ" sz="3000" dirty="0"/>
              <a:t> </a:t>
            </a:r>
            <a:r>
              <a:rPr lang="cs-CZ" sz="3000" dirty="0" err="1"/>
              <a:t>Gebiet</a:t>
            </a:r>
            <a:r>
              <a:rPr lang="cs-CZ" sz="3000" dirty="0"/>
              <a:t>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Baiern</a:t>
            </a:r>
            <a:r>
              <a:rPr lang="cs-CZ" sz="3000" dirty="0"/>
              <a:t> </a:t>
            </a:r>
            <a:r>
              <a:rPr lang="cs-CZ" sz="3000" dirty="0" err="1"/>
              <a:t>ein</a:t>
            </a:r>
            <a:r>
              <a:rPr lang="cs-CZ" sz="3000" dirty="0"/>
              <a:t>.</a:t>
            </a:r>
          </a:p>
          <a:p>
            <a:pPr>
              <a:spcAft>
                <a:spcPts val="600"/>
              </a:spcAft>
            </a:pPr>
            <a:r>
              <a:rPr lang="cs-CZ" sz="3000" dirty="0"/>
              <a:t>Karl der </a:t>
            </a:r>
            <a:r>
              <a:rPr lang="cs-CZ" sz="3000" dirty="0" err="1"/>
              <a:t>Große</a:t>
            </a:r>
            <a:r>
              <a:rPr lang="cs-CZ" sz="3000" dirty="0"/>
              <a:t> </a:t>
            </a:r>
            <a:r>
              <a:rPr lang="cs-CZ" sz="3000" dirty="0" err="1"/>
              <a:t>gründete</a:t>
            </a:r>
            <a:r>
              <a:rPr lang="cs-CZ" sz="3000" dirty="0"/>
              <a:t> </a:t>
            </a:r>
            <a:r>
              <a:rPr lang="cs-CZ" sz="3000" dirty="0" err="1"/>
              <a:t>auf</a:t>
            </a:r>
            <a:r>
              <a:rPr lang="cs-CZ" sz="3000" dirty="0"/>
              <a:t> </a:t>
            </a:r>
            <a:r>
              <a:rPr lang="cs-CZ" sz="3000" dirty="0" err="1"/>
              <a:t>österreichischem</a:t>
            </a:r>
            <a:r>
              <a:rPr lang="cs-CZ" sz="3000" dirty="0"/>
              <a:t> </a:t>
            </a:r>
            <a:r>
              <a:rPr lang="cs-CZ" sz="3000" dirty="0" err="1"/>
              <a:t>Gebiet</a:t>
            </a:r>
            <a:r>
              <a:rPr lang="cs-CZ" sz="3000" dirty="0"/>
              <a:t> „</a:t>
            </a:r>
            <a:r>
              <a:rPr lang="cs-CZ" sz="3000" dirty="0" err="1"/>
              <a:t>Karolingische</a:t>
            </a:r>
            <a:r>
              <a:rPr lang="cs-CZ" sz="3000" dirty="0"/>
              <a:t> </a:t>
            </a:r>
            <a:r>
              <a:rPr lang="cs-CZ" sz="3000" dirty="0" err="1"/>
              <a:t>Ostmark</a:t>
            </a:r>
            <a:r>
              <a:rPr lang="cs-CZ" sz="3000" dirty="0"/>
              <a:t>“.</a:t>
            </a:r>
          </a:p>
          <a:p>
            <a:pPr>
              <a:spcAft>
                <a:spcPts val="600"/>
              </a:spcAft>
            </a:pPr>
            <a:r>
              <a:rPr lang="cs-CZ" sz="3000" dirty="0" err="1"/>
              <a:t>Am</a:t>
            </a:r>
            <a:r>
              <a:rPr lang="cs-CZ" sz="3000" dirty="0"/>
              <a:t> Ende des 9. </a:t>
            </a:r>
            <a:r>
              <a:rPr lang="cs-CZ" sz="3000" dirty="0" err="1"/>
              <a:t>Jahrhunderts</a:t>
            </a:r>
            <a:r>
              <a:rPr lang="cs-CZ" sz="3000" dirty="0"/>
              <a:t> </a:t>
            </a:r>
            <a:r>
              <a:rPr lang="cs-CZ" sz="3000" dirty="0" err="1"/>
              <a:t>plünderten</a:t>
            </a:r>
            <a:r>
              <a:rPr lang="cs-CZ" sz="3000" dirty="0"/>
              <a:t> </a:t>
            </a:r>
            <a:r>
              <a:rPr lang="cs-CZ" sz="3000" dirty="0" err="1"/>
              <a:t>das</a:t>
            </a:r>
            <a:r>
              <a:rPr lang="cs-CZ" sz="3000" dirty="0"/>
              <a:t> Land </a:t>
            </a:r>
            <a:r>
              <a:rPr lang="cs-CZ" sz="3000" dirty="0" err="1"/>
              <a:t>die</a:t>
            </a:r>
            <a:r>
              <a:rPr lang="cs-CZ" sz="3000" dirty="0"/>
              <a:t> </a:t>
            </a:r>
            <a:r>
              <a:rPr lang="cs-CZ" sz="3000" dirty="0" err="1"/>
              <a:t>Magyaren</a:t>
            </a:r>
            <a:r>
              <a:rPr lang="cs-CZ" sz="3000" dirty="0"/>
              <a:t>.</a:t>
            </a:r>
          </a:p>
          <a:p>
            <a:r>
              <a:rPr lang="cs-CZ" sz="3000" dirty="0"/>
              <a:t>Die </a:t>
            </a:r>
            <a:r>
              <a:rPr lang="cs-CZ" sz="3000" dirty="0" err="1"/>
              <a:t>wurden</a:t>
            </a:r>
            <a:r>
              <a:rPr lang="cs-CZ" sz="3000" dirty="0"/>
              <a:t> </a:t>
            </a:r>
            <a:r>
              <a:rPr lang="cs-CZ" sz="3000" dirty="0" err="1"/>
              <a:t>dann</a:t>
            </a:r>
            <a:r>
              <a:rPr lang="cs-CZ" sz="3000" dirty="0"/>
              <a:t> </a:t>
            </a:r>
            <a:r>
              <a:rPr lang="cs-CZ" sz="3000" dirty="0" err="1"/>
              <a:t>später</a:t>
            </a:r>
            <a:r>
              <a:rPr lang="cs-CZ" sz="3000" dirty="0"/>
              <a:t> </a:t>
            </a:r>
            <a:r>
              <a:rPr lang="cs-CZ" sz="3000" dirty="0" err="1"/>
              <a:t>im</a:t>
            </a:r>
            <a:r>
              <a:rPr lang="cs-CZ" sz="3000" dirty="0"/>
              <a:t> </a:t>
            </a:r>
            <a:r>
              <a:rPr lang="cs-CZ" sz="3000" dirty="0" err="1"/>
              <a:t>Jahre</a:t>
            </a:r>
            <a:r>
              <a:rPr lang="cs-CZ" sz="3000" dirty="0"/>
              <a:t> 955 </a:t>
            </a:r>
            <a:r>
              <a:rPr lang="cs-CZ" sz="3000" dirty="0" err="1"/>
              <a:t>geschlagen</a:t>
            </a:r>
            <a:r>
              <a:rPr lang="cs-CZ" sz="30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022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Mittelalter</a:t>
            </a:r>
            <a:r>
              <a:rPr lang="cs-CZ" sz="4000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Jahre</a:t>
            </a:r>
            <a:r>
              <a:rPr lang="cs-CZ" dirty="0"/>
              <a:t> 976 </a:t>
            </a:r>
            <a:r>
              <a:rPr lang="cs-CZ" dirty="0" err="1"/>
              <a:t>bekam</a:t>
            </a:r>
            <a:r>
              <a:rPr lang="cs-CZ" dirty="0"/>
              <a:t> Leopold von </a:t>
            </a:r>
            <a:r>
              <a:rPr lang="cs-CZ" dirty="0" err="1"/>
              <a:t>Babenberg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Markgrafschaft</a:t>
            </a:r>
            <a:r>
              <a:rPr lang="cs-CZ" dirty="0"/>
              <a:t> </a:t>
            </a:r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Lehen</a:t>
            </a:r>
            <a:r>
              <a:rPr lang="cs-CZ" dirty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Die </a:t>
            </a:r>
            <a:r>
              <a:rPr lang="cs-CZ" dirty="0" err="1"/>
              <a:t>Babenberger</a:t>
            </a:r>
            <a:r>
              <a:rPr lang="cs-CZ" dirty="0"/>
              <a:t> </a:t>
            </a:r>
            <a:r>
              <a:rPr lang="cs-CZ" dirty="0" err="1" smtClean="0"/>
              <a:t>herrschten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weitere</a:t>
            </a:r>
            <a:r>
              <a:rPr lang="cs-CZ" dirty="0"/>
              <a:t> 270 </a:t>
            </a:r>
            <a:r>
              <a:rPr lang="cs-CZ" dirty="0" err="1"/>
              <a:t>Jahre</a:t>
            </a:r>
            <a:r>
              <a:rPr lang="cs-CZ" dirty="0"/>
              <a:t>. </a:t>
            </a:r>
            <a:r>
              <a:rPr lang="cs-CZ" dirty="0" err="1"/>
              <a:t>Zuerst</a:t>
            </a:r>
            <a:r>
              <a:rPr lang="cs-CZ" dirty="0"/>
              <a:t> </a:t>
            </a:r>
            <a:r>
              <a:rPr lang="cs-CZ" dirty="0" err="1"/>
              <a:t>hatten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ihren</a:t>
            </a:r>
            <a:r>
              <a:rPr lang="cs-CZ" dirty="0"/>
              <a:t> </a:t>
            </a:r>
            <a:r>
              <a:rPr lang="cs-CZ" dirty="0" err="1"/>
              <a:t>Sitz</a:t>
            </a:r>
            <a:r>
              <a:rPr lang="cs-CZ" dirty="0"/>
              <a:t> in </a:t>
            </a:r>
            <a:r>
              <a:rPr lang="cs-CZ" dirty="0" err="1"/>
              <a:t>Melk</a:t>
            </a:r>
            <a:r>
              <a:rPr lang="cs-CZ" dirty="0"/>
              <a:t>, nach dem </a:t>
            </a:r>
            <a:r>
              <a:rPr lang="cs-CZ" dirty="0" err="1"/>
              <a:t>Jahre</a:t>
            </a:r>
            <a:r>
              <a:rPr lang="cs-CZ" dirty="0"/>
              <a:t> 1156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Wien</a:t>
            </a:r>
            <a:r>
              <a:rPr lang="cs-CZ" dirty="0"/>
              <a:t>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Sitz</a:t>
            </a:r>
            <a:r>
              <a:rPr lang="cs-CZ" dirty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Die </a:t>
            </a:r>
            <a:r>
              <a:rPr lang="cs-CZ" dirty="0" err="1"/>
              <a:t>Babenberger</a:t>
            </a:r>
            <a:r>
              <a:rPr lang="cs-CZ" dirty="0"/>
              <a:t> </a:t>
            </a:r>
            <a:r>
              <a:rPr lang="cs-CZ" dirty="0" err="1"/>
              <a:t>gründeten</a:t>
            </a:r>
            <a:r>
              <a:rPr lang="cs-CZ" dirty="0"/>
              <a:t> </a:t>
            </a:r>
            <a:r>
              <a:rPr lang="cs-CZ" dirty="0" err="1"/>
              <a:t>mehrere</a:t>
            </a:r>
            <a:r>
              <a:rPr lang="cs-CZ" dirty="0"/>
              <a:t> </a:t>
            </a:r>
            <a:r>
              <a:rPr lang="cs-CZ" dirty="0" err="1"/>
              <a:t>Klöster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Stifte</a:t>
            </a:r>
            <a:r>
              <a:rPr lang="cs-CZ" dirty="0"/>
              <a:t>.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Wiener</a:t>
            </a:r>
            <a:r>
              <a:rPr lang="cs-CZ" dirty="0"/>
              <a:t> </a:t>
            </a:r>
            <a:r>
              <a:rPr lang="cs-CZ" dirty="0" err="1"/>
              <a:t>Hof</a:t>
            </a:r>
            <a:r>
              <a:rPr lang="cs-CZ" dirty="0"/>
              <a:t> </a:t>
            </a:r>
            <a:r>
              <a:rPr lang="cs-CZ" dirty="0" err="1"/>
              <a:t>wirkte</a:t>
            </a:r>
            <a:r>
              <a:rPr lang="cs-CZ" dirty="0"/>
              <a:t> der </a:t>
            </a:r>
            <a:r>
              <a:rPr lang="cs-CZ" dirty="0" err="1"/>
              <a:t>bekannteste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Minnesänger</a:t>
            </a:r>
            <a:r>
              <a:rPr lang="cs-CZ" dirty="0"/>
              <a:t> Walther von der </a:t>
            </a:r>
            <a:r>
              <a:rPr lang="cs-CZ" dirty="0" err="1"/>
              <a:t>Vogelweide</a:t>
            </a:r>
            <a:r>
              <a:rPr lang="cs-CZ" dirty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 err="1"/>
              <a:t>Unter</a:t>
            </a:r>
            <a:r>
              <a:rPr lang="cs-CZ" dirty="0"/>
              <a:t> den </a:t>
            </a:r>
            <a:r>
              <a:rPr lang="cs-CZ" dirty="0" err="1"/>
              <a:t>Babenbergern</a:t>
            </a:r>
            <a:r>
              <a:rPr lang="cs-CZ" dirty="0"/>
              <a:t> </a:t>
            </a:r>
            <a:r>
              <a:rPr lang="cs-CZ" dirty="0" err="1"/>
              <a:t>erlebte</a:t>
            </a:r>
            <a:r>
              <a:rPr lang="cs-CZ" dirty="0"/>
              <a:t> </a:t>
            </a:r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lange</a:t>
            </a:r>
            <a:r>
              <a:rPr lang="cs-CZ" dirty="0"/>
              <a:t> </a:t>
            </a:r>
            <a:r>
              <a:rPr lang="cs-CZ" dirty="0" err="1"/>
              <a:t>friedliche</a:t>
            </a:r>
            <a:r>
              <a:rPr lang="cs-CZ" dirty="0"/>
              <a:t> </a:t>
            </a:r>
            <a:r>
              <a:rPr lang="cs-CZ" dirty="0" err="1"/>
              <a:t>Entwicklung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Nach dem </a:t>
            </a:r>
            <a:r>
              <a:rPr lang="cs-CZ" dirty="0" err="1"/>
              <a:t>Tod</a:t>
            </a:r>
            <a:r>
              <a:rPr lang="cs-CZ" dirty="0"/>
              <a:t> des </a:t>
            </a:r>
            <a:r>
              <a:rPr lang="cs-CZ" dirty="0" err="1"/>
              <a:t>letzten</a:t>
            </a:r>
            <a:r>
              <a:rPr lang="cs-CZ" dirty="0"/>
              <a:t> </a:t>
            </a:r>
            <a:r>
              <a:rPr lang="cs-CZ" dirty="0" err="1"/>
              <a:t>Babenbergers</a:t>
            </a:r>
            <a:r>
              <a:rPr lang="cs-CZ" dirty="0"/>
              <a:t> Friedrich II., </a:t>
            </a:r>
            <a:r>
              <a:rPr lang="cs-CZ" dirty="0" err="1"/>
              <a:t>gewann</a:t>
            </a:r>
            <a:r>
              <a:rPr lang="cs-CZ" dirty="0"/>
              <a:t> </a:t>
            </a:r>
            <a:r>
              <a:rPr lang="cs-CZ" dirty="0" err="1"/>
              <a:t>Österreich</a:t>
            </a:r>
            <a:r>
              <a:rPr lang="cs-CZ" dirty="0"/>
              <a:t> der </a:t>
            </a:r>
            <a:r>
              <a:rPr lang="cs-CZ" dirty="0" err="1"/>
              <a:t>böhmische</a:t>
            </a:r>
            <a:r>
              <a:rPr lang="cs-CZ" dirty="0"/>
              <a:t> König Přemysl Ottokar II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3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Die </a:t>
            </a:r>
            <a:r>
              <a:rPr lang="cs-CZ" sz="4000" b="1" dirty="0" err="1" smtClean="0"/>
              <a:t>Habsburger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 err="1"/>
              <a:t>Am</a:t>
            </a:r>
            <a:r>
              <a:rPr lang="cs-CZ" sz="2800" dirty="0"/>
              <a:t> 26. 8. 1278 </a:t>
            </a:r>
            <a:r>
              <a:rPr lang="cs-CZ" sz="2800" dirty="0" err="1"/>
              <a:t>fiel</a:t>
            </a:r>
            <a:r>
              <a:rPr lang="cs-CZ" sz="2800" dirty="0"/>
              <a:t> Přemysl Ottokar II. in der </a:t>
            </a:r>
            <a:r>
              <a:rPr lang="cs-CZ" sz="2800" dirty="0" err="1"/>
              <a:t>Schlacht</a:t>
            </a:r>
            <a:r>
              <a:rPr lang="cs-CZ" sz="2800" dirty="0"/>
              <a:t> </a:t>
            </a:r>
            <a:r>
              <a:rPr lang="cs-CZ" sz="2800" dirty="0" err="1"/>
              <a:t>gegen</a:t>
            </a:r>
            <a:r>
              <a:rPr lang="cs-CZ" sz="2800" dirty="0"/>
              <a:t> </a:t>
            </a:r>
            <a:r>
              <a:rPr lang="cs-CZ" sz="2800" dirty="0" err="1"/>
              <a:t>deutschen</a:t>
            </a:r>
            <a:r>
              <a:rPr lang="cs-CZ" sz="2800" dirty="0"/>
              <a:t> König Rudolf von </a:t>
            </a:r>
            <a:r>
              <a:rPr lang="cs-CZ" sz="2800" dirty="0" err="1"/>
              <a:t>Habsburg</a:t>
            </a:r>
            <a:r>
              <a:rPr lang="cs-CZ" sz="2800" dirty="0"/>
              <a:t> </a:t>
            </a:r>
            <a:r>
              <a:rPr lang="cs-CZ" sz="2800" dirty="0" err="1"/>
              <a:t>auf</a:t>
            </a:r>
            <a:r>
              <a:rPr lang="cs-CZ" sz="2800" dirty="0"/>
              <a:t> dem </a:t>
            </a:r>
            <a:r>
              <a:rPr lang="cs-CZ" sz="2800" dirty="0" err="1"/>
              <a:t>Marchfeld</a:t>
            </a:r>
            <a:r>
              <a:rPr lang="cs-CZ" sz="2800" dirty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 err="1"/>
              <a:t>Österreich</a:t>
            </a:r>
            <a:r>
              <a:rPr lang="cs-CZ" sz="2800" dirty="0"/>
              <a:t>,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Steiermark</a:t>
            </a:r>
            <a:r>
              <a:rPr lang="cs-CZ" sz="2800" dirty="0"/>
              <a:t>, </a:t>
            </a:r>
            <a:r>
              <a:rPr lang="cs-CZ" sz="2800" dirty="0" err="1"/>
              <a:t>Kärnten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Krain</a:t>
            </a:r>
            <a:r>
              <a:rPr lang="cs-CZ" sz="2800" dirty="0"/>
              <a:t> kamen </a:t>
            </a:r>
            <a:r>
              <a:rPr lang="cs-CZ" sz="2800" dirty="0" err="1"/>
              <a:t>an</a:t>
            </a:r>
            <a:r>
              <a:rPr lang="cs-CZ" sz="2800" dirty="0"/>
              <a:t> Rudolf.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/>
              <a:t>Die </a:t>
            </a:r>
            <a:r>
              <a:rPr lang="cs-CZ" sz="2800" dirty="0" err="1"/>
              <a:t>Habsburger</a:t>
            </a:r>
            <a:r>
              <a:rPr lang="cs-CZ" sz="2800" dirty="0"/>
              <a:t> </a:t>
            </a:r>
            <a:r>
              <a:rPr lang="cs-CZ" sz="2800" dirty="0" err="1"/>
              <a:t>regierten</a:t>
            </a:r>
            <a:r>
              <a:rPr lang="cs-CZ" sz="2800" dirty="0"/>
              <a:t> in </a:t>
            </a:r>
            <a:r>
              <a:rPr lang="cs-CZ" sz="2800" dirty="0" err="1"/>
              <a:t>Österreich</a:t>
            </a:r>
            <a:r>
              <a:rPr lang="cs-CZ" sz="2800" dirty="0"/>
              <a:t> 640 </a:t>
            </a:r>
            <a:r>
              <a:rPr lang="cs-CZ" sz="2800" dirty="0" err="1"/>
              <a:t>Jahre</a:t>
            </a:r>
            <a:r>
              <a:rPr lang="cs-CZ" sz="2800" dirty="0"/>
              <a:t> </a:t>
            </a:r>
            <a:endParaRPr lang="cs-CZ" sz="2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800" dirty="0" smtClean="0"/>
              <a:t>     (</a:t>
            </a:r>
            <a:r>
              <a:rPr lang="cs-CZ" sz="2800" dirty="0" err="1" smtClean="0"/>
              <a:t>zusammen</a:t>
            </a:r>
            <a:r>
              <a:rPr lang="cs-CZ" sz="2800" dirty="0" smtClean="0"/>
              <a:t> </a:t>
            </a:r>
            <a:r>
              <a:rPr lang="cs-CZ" sz="2800" dirty="0"/>
              <a:t>20 Kaiser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Könige</a:t>
            </a:r>
            <a:r>
              <a:rPr lang="cs-CZ" sz="2800" dirty="0"/>
              <a:t>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 smtClean="0"/>
              <a:t>Ab </a:t>
            </a:r>
            <a:r>
              <a:rPr lang="cs-CZ" sz="2800" dirty="0"/>
              <a:t>1438 </a:t>
            </a:r>
            <a:r>
              <a:rPr lang="cs-CZ" sz="2800" dirty="0" err="1"/>
              <a:t>waren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Habsburger</a:t>
            </a:r>
            <a:r>
              <a:rPr lang="cs-CZ" sz="2800" dirty="0"/>
              <a:t> </a:t>
            </a:r>
            <a:r>
              <a:rPr lang="cs-CZ" sz="2800" dirty="0" err="1"/>
              <a:t>auch</a:t>
            </a:r>
            <a:r>
              <a:rPr lang="cs-CZ" sz="2800" dirty="0"/>
              <a:t> </a:t>
            </a:r>
            <a:r>
              <a:rPr lang="cs-CZ" sz="2800" dirty="0" err="1"/>
              <a:t>deutsche</a:t>
            </a:r>
            <a:r>
              <a:rPr lang="cs-CZ" sz="2800" dirty="0"/>
              <a:t> </a:t>
            </a:r>
            <a:r>
              <a:rPr lang="cs-CZ" sz="2800" dirty="0" err="1"/>
              <a:t>Könige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Kaiser.   </a:t>
            </a:r>
          </a:p>
        </p:txBody>
      </p:sp>
    </p:spTree>
    <p:extLst>
      <p:ext uri="{BB962C8B-B14F-4D97-AF65-F5344CB8AC3E}">
        <p14:creationId xmlns:p14="http://schemas.microsoft.com/office/powerpoint/2010/main" xmlns="" val="32876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Die </a:t>
            </a:r>
            <a:r>
              <a:rPr lang="cs-CZ" sz="4000" b="1" dirty="0" err="1"/>
              <a:t>Habsburger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cs-CZ" sz="2800" dirty="0"/>
              <a:t>Die </a:t>
            </a:r>
            <a:r>
              <a:rPr lang="cs-CZ" sz="2800" dirty="0" err="1"/>
              <a:t>größte</a:t>
            </a:r>
            <a:r>
              <a:rPr lang="cs-CZ" sz="2800" dirty="0"/>
              <a:t> </a:t>
            </a:r>
            <a:r>
              <a:rPr lang="cs-CZ" sz="2800" dirty="0" err="1"/>
              <a:t>Ausdehnung</a:t>
            </a:r>
            <a:r>
              <a:rPr lang="cs-CZ" sz="2800" dirty="0"/>
              <a:t> </a:t>
            </a:r>
            <a:r>
              <a:rPr lang="cs-CZ" sz="2800" dirty="0" err="1"/>
              <a:t>erlebte</a:t>
            </a:r>
            <a:r>
              <a:rPr lang="cs-CZ" sz="2800" dirty="0"/>
              <a:t> </a:t>
            </a:r>
            <a:r>
              <a:rPr lang="cs-CZ" sz="2800" dirty="0" err="1"/>
              <a:t>das</a:t>
            </a:r>
            <a:r>
              <a:rPr lang="cs-CZ" sz="2800" dirty="0"/>
              <a:t> Land </a:t>
            </a:r>
            <a:r>
              <a:rPr lang="cs-CZ" sz="2800" dirty="0" err="1"/>
              <a:t>im</a:t>
            </a:r>
            <a:r>
              <a:rPr lang="cs-CZ" sz="2800" dirty="0"/>
              <a:t> 16. </a:t>
            </a:r>
            <a:r>
              <a:rPr lang="cs-CZ" sz="2800" dirty="0" err="1"/>
              <a:t>Jahrhundert</a:t>
            </a:r>
            <a:r>
              <a:rPr lang="cs-CZ" sz="2800" dirty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 err="1"/>
              <a:t>Zu</a:t>
            </a:r>
            <a:r>
              <a:rPr lang="cs-CZ" sz="2800" dirty="0"/>
              <a:t> den </a:t>
            </a:r>
            <a:r>
              <a:rPr lang="cs-CZ" sz="2800" dirty="0" err="1"/>
              <a:t>europäischen</a:t>
            </a:r>
            <a:r>
              <a:rPr lang="cs-CZ" sz="2800" dirty="0"/>
              <a:t> </a:t>
            </a:r>
            <a:r>
              <a:rPr lang="cs-CZ" sz="2800" dirty="0" err="1"/>
              <a:t>Territorien</a:t>
            </a:r>
            <a:r>
              <a:rPr lang="cs-CZ" sz="2800" dirty="0"/>
              <a:t> des </a:t>
            </a:r>
            <a:r>
              <a:rPr lang="cs-CZ" sz="2800" dirty="0" err="1"/>
              <a:t>Reiches</a:t>
            </a:r>
            <a:r>
              <a:rPr lang="cs-CZ" sz="2800" dirty="0"/>
              <a:t> kamen </a:t>
            </a:r>
            <a:r>
              <a:rPr lang="cs-CZ" sz="2800" dirty="0" err="1"/>
              <a:t>auch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Besitzungen</a:t>
            </a:r>
            <a:r>
              <a:rPr lang="cs-CZ" sz="2800" dirty="0"/>
              <a:t> in der </a:t>
            </a:r>
            <a:r>
              <a:rPr lang="cs-CZ" sz="2800" dirty="0" err="1"/>
              <a:t>Neuen</a:t>
            </a:r>
            <a:r>
              <a:rPr lang="cs-CZ" sz="2800" dirty="0"/>
              <a:t> </a:t>
            </a:r>
            <a:r>
              <a:rPr lang="cs-CZ" sz="2800" dirty="0" err="1"/>
              <a:t>Welt</a:t>
            </a:r>
            <a:r>
              <a:rPr lang="cs-CZ" sz="2800" dirty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/>
              <a:t>Nach der </a:t>
            </a:r>
            <a:r>
              <a:rPr lang="cs-CZ" sz="2800" dirty="0" err="1"/>
              <a:t>Schlacht</a:t>
            </a:r>
            <a:r>
              <a:rPr lang="cs-CZ" sz="2800" dirty="0"/>
              <a:t> </a:t>
            </a:r>
            <a:r>
              <a:rPr lang="cs-CZ" sz="2800" dirty="0" err="1"/>
              <a:t>bei</a:t>
            </a:r>
            <a:r>
              <a:rPr lang="cs-CZ" sz="2800" dirty="0"/>
              <a:t> </a:t>
            </a:r>
            <a:r>
              <a:rPr lang="cs-CZ" sz="2800" dirty="0" err="1"/>
              <a:t>Mohács</a:t>
            </a:r>
            <a:r>
              <a:rPr lang="cs-CZ" sz="2800" dirty="0"/>
              <a:t> 1526 </a:t>
            </a:r>
            <a:r>
              <a:rPr lang="cs-CZ" sz="2800" dirty="0" err="1"/>
              <a:t>wurden</a:t>
            </a:r>
            <a:r>
              <a:rPr lang="cs-CZ" sz="2800" dirty="0"/>
              <a:t> </a:t>
            </a:r>
            <a:r>
              <a:rPr lang="cs-CZ" sz="2800" dirty="0" err="1"/>
              <a:t>auch</a:t>
            </a:r>
            <a:r>
              <a:rPr lang="cs-CZ" sz="2800" dirty="0"/>
              <a:t> </a:t>
            </a:r>
            <a:r>
              <a:rPr lang="cs-CZ" sz="2800" dirty="0" err="1"/>
              <a:t>Ungarn</a:t>
            </a:r>
            <a:r>
              <a:rPr lang="cs-CZ" sz="2800" dirty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Böhmischer</a:t>
            </a:r>
            <a:r>
              <a:rPr lang="cs-CZ" sz="2800" dirty="0"/>
              <a:t> </a:t>
            </a:r>
            <a:r>
              <a:rPr lang="cs-CZ" sz="2800" dirty="0" err="1"/>
              <a:t>Länder</a:t>
            </a:r>
            <a:r>
              <a:rPr lang="cs-CZ" sz="2800" dirty="0"/>
              <a:t> </a:t>
            </a:r>
            <a:r>
              <a:rPr lang="cs-CZ" sz="2800" dirty="0" err="1"/>
              <a:t>zu</a:t>
            </a:r>
            <a:r>
              <a:rPr lang="cs-CZ" sz="2800" dirty="0"/>
              <a:t>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zugeordnet</a:t>
            </a:r>
            <a:r>
              <a:rPr lang="cs-CZ" sz="28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 err="1"/>
              <a:t>Im</a:t>
            </a:r>
            <a:r>
              <a:rPr lang="cs-CZ" sz="2800" dirty="0"/>
              <a:t> 16. </a:t>
            </a:r>
            <a:r>
              <a:rPr lang="cs-CZ" sz="2800" dirty="0" err="1"/>
              <a:t>und</a:t>
            </a:r>
            <a:r>
              <a:rPr lang="cs-CZ" sz="2800" dirty="0"/>
              <a:t> 17. </a:t>
            </a:r>
            <a:r>
              <a:rPr lang="cs-CZ" sz="2800" dirty="0" err="1"/>
              <a:t>Jahrhundert</a:t>
            </a:r>
            <a:r>
              <a:rPr lang="cs-CZ" sz="2800" dirty="0"/>
              <a:t> </a:t>
            </a:r>
            <a:r>
              <a:rPr lang="cs-CZ" sz="2800" dirty="0" err="1"/>
              <a:t>kämpften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Protestanten</a:t>
            </a:r>
            <a:r>
              <a:rPr lang="cs-CZ" sz="2800" dirty="0"/>
              <a:t> </a:t>
            </a:r>
            <a:endParaRPr lang="cs-CZ" sz="28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 smtClean="0"/>
              <a:t>v. a</a:t>
            </a:r>
            <a:r>
              <a:rPr lang="cs-CZ" sz="2800" dirty="0"/>
              <a:t>. in </a:t>
            </a:r>
            <a:r>
              <a:rPr lang="cs-CZ" sz="2800" dirty="0" err="1"/>
              <a:t>Böhmischen</a:t>
            </a:r>
            <a:r>
              <a:rPr lang="cs-CZ" sz="2800" dirty="0"/>
              <a:t> </a:t>
            </a:r>
            <a:r>
              <a:rPr lang="cs-CZ" sz="2800" dirty="0" err="1"/>
              <a:t>Ländern</a:t>
            </a:r>
            <a:r>
              <a:rPr lang="cs-CZ" sz="2800" dirty="0"/>
              <a:t> </a:t>
            </a:r>
            <a:r>
              <a:rPr lang="cs-CZ" sz="2800" dirty="0" err="1"/>
              <a:t>für</a:t>
            </a:r>
            <a:r>
              <a:rPr lang="cs-CZ" sz="2800" dirty="0"/>
              <a:t> </a:t>
            </a:r>
            <a:r>
              <a:rPr lang="cs-CZ" sz="2800" dirty="0" err="1"/>
              <a:t>Religionsfreiheit</a:t>
            </a:r>
            <a:r>
              <a:rPr lang="cs-CZ" sz="2800" dirty="0"/>
              <a:t>. Die </a:t>
            </a:r>
            <a:r>
              <a:rPr lang="cs-CZ" sz="2800" dirty="0" err="1"/>
              <a:t>Prager</a:t>
            </a:r>
            <a:r>
              <a:rPr lang="cs-CZ" sz="2800" dirty="0"/>
              <a:t> </a:t>
            </a:r>
            <a:r>
              <a:rPr lang="cs-CZ" sz="2800" dirty="0" err="1"/>
              <a:t>Defenestration</a:t>
            </a:r>
            <a:r>
              <a:rPr lang="cs-CZ" sz="2800" dirty="0"/>
              <a:t> (</a:t>
            </a:r>
            <a:r>
              <a:rPr lang="cs-CZ" sz="2800" dirty="0" err="1"/>
              <a:t>Fenstersturz</a:t>
            </a:r>
            <a:r>
              <a:rPr lang="cs-CZ" sz="2800" dirty="0"/>
              <a:t>) </a:t>
            </a:r>
            <a:r>
              <a:rPr lang="cs-CZ" sz="2800" dirty="0" err="1"/>
              <a:t>begann</a:t>
            </a:r>
            <a:r>
              <a:rPr lang="cs-CZ" sz="2800" dirty="0"/>
              <a:t> den </a:t>
            </a:r>
            <a:r>
              <a:rPr lang="cs-CZ" sz="2800" dirty="0" err="1"/>
              <a:t>dreißigjährigen</a:t>
            </a:r>
            <a:r>
              <a:rPr lang="cs-CZ" sz="2800" dirty="0"/>
              <a:t> </a:t>
            </a:r>
            <a:r>
              <a:rPr lang="cs-CZ" sz="2800" dirty="0" err="1"/>
              <a:t>Krieg</a:t>
            </a:r>
            <a:r>
              <a:rPr lang="cs-CZ" sz="2800" dirty="0" smtClean="0"/>
              <a:t>.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93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Die </a:t>
            </a:r>
            <a:r>
              <a:rPr lang="cs-CZ" sz="4000" b="1" dirty="0" err="1"/>
              <a:t>Habsburger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3400" dirty="0" err="1" smtClean="0"/>
              <a:t>Nicht</a:t>
            </a:r>
            <a:r>
              <a:rPr lang="cs-CZ" sz="3400" dirty="0" smtClean="0"/>
              <a:t> </a:t>
            </a:r>
            <a:r>
              <a:rPr lang="cs-CZ" sz="3400" dirty="0" err="1"/>
              <a:t>nur</a:t>
            </a:r>
            <a:r>
              <a:rPr lang="cs-CZ" sz="3400" dirty="0"/>
              <a:t> der </a:t>
            </a:r>
            <a:r>
              <a:rPr lang="cs-CZ" sz="3400" dirty="0" err="1"/>
              <a:t>dreißigjährige</a:t>
            </a:r>
            <a:r>
              <a:rPr lang="cs-CZ" sz="3400" dirty="0"/>
              <a:t> </a:t>
            </a:r>
            <a:r>
              <a:rPr lang="cs-CZ" sz="3400" dirty="0" err="1"/>
              <a:t>Krieg</a:t>
            </a:r>
            <a:r>
              <a:rPr lang="cs-CZ" sz="3400" dirty="0"/>
              <a:t>, </a:t>
            </a:r>
            <a:r>
              <a:rPr lang="cs-CZ" sz="3400" dirty="0" err="1"/>
              <a:t>sondern</a:t>
            </a:r>
            <a:r>
              <a:rPr lang="cs-CZ" sz="3400" dirty="0"/>
              <a:t> </a:t>
            </a:r>
            <a:r>
              <a:rPr lang="cs-CZ" sz="3400" dirty="0" err="1"/>
              <a:t>auch</a:t>
            </a:r>
            <a:r>
              <a:rPr lang="cs-CZ" sz="3400" dirty="0"/>
              <a:t> </a:t>
            </a:r>
            <a:r>
              <a:rPr lang="cs-CZ" sz="3400" dirty="0" err="1"/>
              <a:t>die</a:t>
            </a:r>
            <a:r>
              <a:rPr lang="cs-CZ" sz="3400" dirty="0"/>
              <a:t> </a:t>
            </a:r>
            <a:r>
              <a:rPr lang="cs-CZ" sz="3400" dirty="0" err="1"/>
              <a:t>Türkenkriege</a:t>
            </a:r>
            <a:r>
              <a:rPr lang="cs-CZ" sz="3400" dirty="0"/>
              <a:t> </a:t>
            </a:r>
            <a:r>
              <a:rPr lang="cs-CZ" sz="3400" dirty="0" err="1"/>
              <a:t>bedrohten</a:t>
            </a:r>
            <a:r>
              <a:rPr lang="cs-CZ" sz="3400" dirty="0"/>
              <a:t> </a:t>
            </a:r>
            <a:r>
              <a:rPr lang="cs-CZ" sz="3400" dirty="0" err="1"/>
              <a:t>und</a:t>
            </a:r>
            <a:r>
              <a:rPr lang="cs-CZ" sz="3400" dirty="0"/>
              <a:t> </a:t>
            </a:r>
            <a:r>
              <a:rPr lang="cs-CZ" sz="3400" dirty="0" err="1"/>
              <a:t>verwüsteten</a:t>
            </a:r>
            <a:r>
              <a:rPr lang="cs-CZ" sz="3400" dirty="0"/>
              <a:t> </a:t>
            </a:r>
            <a:r>
              <a:rPr lang="cs-CZ" sz="3400" dirty="0" err="1"/>
              <a:t>europäischen</a:t>
            </a:r>
            <a:r>
              <a:rPr lang="cs-CZ" sz="3400" dirty="0"/>
              <a:t> Kontinent. </a:t>
            </a:r>
            <a:endParaRPr lang="cs-CZ" sz="3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400" dirty="0" smtClean="0"/>
              <a:t>1529 </a:t>
            </a:r>
            <a:r>
              <a:rPr lang="cs-CZ" sz="3400" dirty="0" err="1"/>
              <a:t>und</a:t>
            </a:r>
            <a:r>
              <a:rPr lang="cs-CZ" sz="3400" dirty="0"/>
              <a:t> 1683 </a:t>
            </a:r>
            <a:r>
              <a:rPr lang="cs-CZ" sz="3400" dirty="0" err="1"/>
              <a:t>belagerten</a:t>
            </a:r>
            <a:r>
              <a:rPr lang="cs-CZ" sz="3400" dirty="0"/>
              <a:t> </a:t>
            </a:r>
            <a:r>
              <a:rPr lang="cs-CZ" sz="3400" dirty="0" err="1"/>
              <a:t>die</a:t>
            </a:r>
            <a:r>
              <a:rPr lang="cs-CZ" sz="3400" dirty="0"/>
              <a:t> </a:t>
            </a:r>
            <a:r>
              <a:rPr lang="cs-CZ" sz="3400" dirty="0" err="1"/>
              <a:t>Türken</a:t>
            </a:r>
            <a:r>
              <a:rPr lang="cs-CZ" sz="3400" dirty="0"/>
              <a:t> </a:t>
            </a:r>
            <a:r>
              <a:rPr lang="cs-CZ" sz="3400" dirty="0" err="1"/>
              <a:t>mit</a:t>
            </a:r>
            <a:r>
              <a:rPr lang="cs-CZ" sz="3400" dirty="0"/>
              <a:t> </a:t>
            </a:r>
            <a:r>
              <a:rPr lang="cs-CZ" sz="3400" dirty="0" err="1"/>
              <a:t>großen</a:t>
            </a:r>
            <a:r>
              <a:rPr lang="cs-CZ" sz="3400" dirty="0"/>
              <a:t> </a:t>
            </a:r>
            <a:r>
              <a:rPr lang="cs-CZ" sz="3400" dirty="0" err="1"/>
              <a:t>Heeren</a:t>
            </a:r>
            <a:r>
              <a:rPr lang="cs-CZ" sz="3400" dirty="0"/>
              <a:t> </a:t>
            </a:r>
            <a:r>
              <a:rPr lang="cs-CZ" sz="3400" dirty="0" err="1"/>
              <a:t>Wien</a:t>
            </a:r>
            <a:r>
              <a:rPr lang="cs-CZ" sz="3400" dirty="0"/>
              <a:t>, in </a:t>
            </a:r>
            <a:r>
              <a:rPr lang="cs-CZ" sz="3400" dirty="0" err="1"/>
              <a:t>beiden</a:t>
            </a:r>
            <a:r>
              <a:rPr lang="cs-CZ" sz="3400" dirty="0"/>
              <a:t> </a:t>
            </a:r>
            <a:r>
              <a:rPr lang="cs-CZ" sz="3400" dirty="0" err="1"/>
              <a:t>Fällen</a:t>
            </a:r>
            <a:r>
              <a:rPr lang="cs-CZ" sz="3400" dirty="0"/>
              <a:t> </a:t>
            </a:r>
            <a:r>
              <a:rPr lang="cs-CZ" sz="3400" dirty="0" err="1"/>
              <a:t>erfolglos</a:t>
            </a:r>
            <a:r>
              <a:rPr lang="cs-CZ" sz="3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sz="3400" dirty="0" smtClean="0"/>
              <a:t>In </a:t>
            </a:r>
            <a:r>
              <a:rPr lang="cs-CZ" sz="3400" dirty="0"/>
              <a:t>den </a:t>
            </a:r>
            <a:r>
              <a:rPr lang="cs-CZ" sz="3400" dirty="0" err="1"/>
              <a:t>Türkenkriegen</a:t>
            </a:r>
            <a:r>
              <a:rPr lang="cs-CZ" sz="3400" dirty="0"/>
              <a:t> in den </a:t>
            </a:r>
            <a:r>
              <a:rPr lang="cs-CZ" sz="3400" dirty="0" err="1"/>
              <a:t>Jahren</a:t>
            </a:r>
            <a:r>
              <a:rPr lang="cs-CZ" sz="3400" dirty="0"/>
              <a:t> 1683 – 1699 </a:t>
            </a:r>
            <a:r>
              <a:rPr lang="cs-CZ" sz="3400" dirty="0" err="1"/>
              <a:t>zeichnete</a:t>
            </a:r>
            <a:r>
              <a:rPr lang="cs-CZ" sz="3400" dirty="0"/>
              <a:t> </a:t>
            </a:r>
            <a:r>
              <a:rPr lang="cs-CZ" sz="3400" dirty="0" err="1"/>
              <a:t>sich</a:t>
            </a:r>
            <a:r>
              <a:rPr lang="cs-CZ" sz="3400" dirty="0"/>
              <a:t>  </a:t>
            </a:r>
            <a:r>
              <a:rPr lang="cs-CZ" sz="3400" dirty="0" err="1"/>
              <a:t>Prinz</a:t>
            </a:r>
            <a:r>
              <a:rPr lang="cs-CZ" sz="3400" dirty="0"/>
              <a:t> Eugen von </a:t>
            </a:r>
            <a:r>
              <a:rPr lang="cs-CZ" sz="3400" dirty="0" err="1"/>
              <a:t>Savoyen</a:t>
            </a:r>
            <a:r>
              <a:rPr lang="cs-CZ" sz="3400" dirty="0"/>
              <a:t> </a:t>
            </a:r>
            <a:r>
              <a:rPr lang="cs-CZ" sz="3400" dirty="0" err="1"/>
              <a:t>aus</a:t>
            </a:r>
            <a:r>
              <a:rPr lang="cs-CZ" sz="34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9" t="10441"/>
          <a:stretch/>
        </p:blipFill>
        <p:spPr bwMode="auto">
          <a:xfrm>
            <a:off x="5076056" y="1700808"/>
            <a:ext cx="3087806" cy="37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76056" y="55172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235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Die </a:t>
            </a:r>
            <a:r>
              <a:rPr lang="cs-CZ" b="1" dirty="0" err="1"/>
              <a:t>Habsburger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cs-CZ" sz="2600" dirty="0" err="1"/>
              <a:t>Eine</a:t>
            </a:r>
            <a:r>
              <a:rPr lang="cs-CZ" sz="2600" dirty="0"/>
              <a:t> der </a:t>
            </a:r>
            <a:r>
              <a:rPr lang="cs-CZ" sz="2600" dirty="0" err="1"/>
              <a:t>größten</a:t>
            </a:r>
            <a:r>
              <a:rPr lang="cs-CZ" sz="2600" dirty="0"/>
              <a:t> </a:t>
            </a:r>
            <a:r>
              <a:rPr lang="cs-CZ" sz="2600" dirty="0" err="1"/>
              <a:t>Frauengestalten</a:t>
            </a:r>
            <a:r>
              <a:rPr lang="cs-CZ" sz="2600" dirty="0"/>
              <a:t> der </a:t>
            </a:r>
            <a:r>
              <a:rPr lang="cs-CZ" sz="2600" dirty="0" err="1"/>
              <a:t>Weltgeschichte</a:t>
            </a:r>
            <a:r>
              <a:rPr lang="cs-CZ" sz="2600" dirty="0"/>
              <a:t> </a:t>
            </a:r>
            <a:r>
              <a:rPr lang="cs-CZ" sz="2600" dirty="0" err="1"/>
              <a:t>war</a:t>
            </a:r>
            <a:r>
              <a:rPr lang="cs-CZ" sz="2600" dirty="0"/>
              <a:t> </a:t>
            </a:r>
            <a:r>
              <a:rPr lang="cs-CZ" sz="2600" dirty="0" err="1"/>
              <a:t>bestimmt</a:t>
            </a:r>
            <a:r>
              <a:rPr lang="cs-CZ" sz="2600" dirty="0"/>
              <a:t> Maria </a:t>
            </a:r>
            <a:r>
              <a:rPr lang="cs-CZ" sz="2600" dirty="0" err="1"/>
              <a:t>Theresia</a:t>
            </a:r>
            <a:r>
              <a:rPr lang="cs-CZ" sz="2600" dirty="0" smtClean="0"/>
              <a:t>, </a:t>
            </a:r>
            <a:r>
              <a:rPr lang="cs-CZ" sz="2600" dirty="0" err="1"/>
              <a:t>die</a:t>
            </a:r>
            <a:r>
              <a:rPr lang="cs-CZ" sz="2600" dirty="0"/>
              <a:t> 1740 – 1780 </a:t>
            </a:r>
            <a:r>
              <a:rPr lang="cs-CZ" sz="2600" dirty="0" err="1"/>
              <a:t>regierte</a:t>
            </a:r>
            <a:r>
              <a:rPr lang="cs-CZ" sz="2600" dirty="0"/>
              <a:t>. </a:t>
            </a:r>
            <a:r>
              <a:rPr lang="cs-CZ" sz="2600" dirty="0" err="1"/>
              <a:t>Vom</a:t>
            </a:r>
            <a:r>
              <a:rPr lang="cs-CZ" sz="2600" dirty="0"/>
              <a:t> </a:t>
            </a:r>
            <a:r>
              <a:rPr lang="cs-CZ" sz="2600" dirty="0" err="1"/>
              <a:t>Anfang</a:t>
            </a:r>
            <a:r>
              <a:rPr lang="cs-CZ" sz="2600" dirty="0"/>
              <a:t> </a:t>
            </a:r>
            <a:r>
              <a:rPr lang="cs-CZ" sz="2600" dirty="0" err="1"/>
              <a:t>an</a:t>
            </a:r>
            <a:r>
              <a:rPr lang="cs-CZ" sz="2600" dirty="0"/>
              <a:t> </a:t>
            </a:r>
            <a:r>
              <a:rPr lang="cs-CZ" sz="2600" dirty="0" err="1"/>
              <a:t>musste</a:t>
            </a:r>
            <a:r>
              <a:rPr lang="cs-CZ" sz="2600" dirty="0"/>
              <a:t> </a:t>
            </a:r>
            <a:r>
              <a:rPr lang="cs-CZ" sz="2600" dirty="0" err="1"/>
              <a:t>sie</a:t>
            </a:r>
            <a:r>
              <a:rPr lang="cs-CZ" sz="2600" dirty="0"/>
              <a:t> um </a:t>
            </a:r>
            <a:r>
              <a:rPr lang="cs-CZ" sz="2600" dirty="0" err="1"/>
              <a:t>ihre</a:t>
            </a:r>
            <a:r>
              <a:rPr lang="cs-CZ" sz="2600" dirty="0"/>
              <a:t> </a:t>
            </a:r>
            <a:r>
              <a:rPr lang="cs-CZ" sz="2600" dirty="0" err="1"/>
              <a:t>Stellung</a:t>
            </a:r>
            <a:r>
              <a:rPr lang="cs-CZ" sz="2600" dirty="0"/>
              <a:t> </a:t>
            </a:r>
            <a:r>
              <a:rPr lang="cs-CZ" sz="2600" dirty="0" err="1"/>
              <a:t>kämpfen</a:t>
            </a:r>
            <a:r>
              <a:rPr lang="cs-CZ" sz="2600" dirty="0"/>
              <a:t>. </a:t>
            </a:r>
            <a:r>
              <a:rPr lang="cs-CZ" sz="2600" dirty="0" err="1"/>
              <a:t>Zuerst</a:t>
            </a:r>
            <a:r>
              <a:rPr lang="cs-CZ" sz="2600" dirty="0"/>
              <a:t> in </a:t>
            </a:r>
            <a:r>
              <a:rPr lang="cs-CZ" sz="2600" dirty="0" err="1"/>
              <a:t>zwei</a:t>
            </a:r>
            <a:r>
              <a:rPr lang="cs-CZ" sz="2600" dirty="0"/>
              <a:t> </a:t>
            </a:r>
            <a:r>
              <a:rPr lang="cs-CZ" sz="2600" dirty="0" err="1"/>
              <a:t>Schlesischen</a:t>
            </a:r>
            <a:r>
              <a:rPr lang="cs-CZ" sz="2600" dirty="0"/>
              <a:t> </a:t>
            </a:r>
            <a:r>
              <a:rPr lang="cs-CZ" sz="2600" dirty="0" err="1"/>
              <a:t>Kriegen</a:t>
            </a:r>
            <a:r>
              <a:rPr lang="cs-CZ" sz="2600" dirty="0"/>
              <a:t> (</a:t>
            </a:r>
            <a:r>
              <a:rPr lang="cs-CZ" sz="2600" dirty="0" smtClean="0"/>
              <a:t>1741-1743, 1744 - 1745</a:t>
            </a:r>
            <a:r>
              <a:rPr lang="cs-CZ" sz="2600" dirty="0"/>
              <a:t>) </a:t>
            </a:r>
            <a:r>
              <a:rPr lang="cs-CZ" sz="2600" dirty="0" err="1"/>
              <a:t>und</a:t>
            </a:r>
            <a:r>
              <a:rPr lang="cs-CZ" sz="2600" dirty="0"/>
              <a:t> </a:t>
            </a:r>
            <a:r>
              <a:rPr lang="cs-CZ" sz="2600" dirty="0" err="1"/>
              <a:t>später</a:t>
            </a:r>
            <a:r>
              <a:rPr lang="cs-CZ" sz="2600" dirty="0"/>
              <a:t> in dem </a:t>
            </a:r>
            <a:r>
              <a:rPr lang="cs-CZ" sz="2600" dirty="0" err="1"/>
              <a:t>sog</a:t>
            </a:r>
            <a:r>
              <a:rPr lang="cs-CZ" sz="2600" dirty="0"/>
              <a:t>. </a:t>
            </a:r>
            <a:r>
              <a:rPr lang="cs-CZ" sz="2600" dirty="0" err="1"/>
              <a:t>Siebenjährigen</a:t>
            </a:r>
            <a:r>
              <a:rPr lang="cs-CZ" sz="2600" dirty="0"/>
              <a:t> </a:t>
            </a:r>
            <a:r>
              <a:rPr lang="cs-CZ" sz="2600" dirty="0" err="1"/>
              <a:t>Krieg</a:t>
            </a:r>
            <a:r>
              <a:rPr lang="cs-CZ" sz="2600" dirty="0"/>
              <a:t> (</a:t>
            </a:r>
            <a:r>
              <a:rPr lang="cs-CZ" sz="2600" dirty="0" smtClean="0"/>
              <a:t>1756 - 1763</a:t>
            </a:r>
            <a:r>
              <a:rPr lang="cs-CZ" sz="2600" dirty="0"/>
              <a:t>). </a:t>
            </a:r>
            <a:r>
              <a:rPr lang="cs-CZ" sz="2600" dirty="0" err="1"/>
              <a:t>Sie</a:t>
            </a:r>
            <a:r>
              <a:rPr lang="cs-CZ" sz="2600" dirty="0"/>
              <a:t> </a:t>
            </a:r>
            <a:r>
              <a:rPr lang="cs-CZ" sz="2600" dirty="0" err="1"/>
              <a:t>verlor</a:t>
            </a:r>
            <a:r>
              <a:rPr lang="cs-CZ" sz="2600" dirty="0"/>
              <a:t> </a:t>
            </a:r>
            <a:r>
              <a:rPr lang="cs-CZ" sz="2600" dirty="0" err="1"/>
              <a:t>Schlesien</a:t>
            </a:r>
            <a:r>
              <a:rPr lang="cs-CZ" sz="2600" dirty="0"/>
              <a:t>. </a:t>
            </a:r>
          </a:p>
          <a:p>
            <a:pPr algn="just"/>
            <a:r>
              <a:rPr lang="cs-CZ" sz="2600" dirty="0"/>
              <a:t>Maria </a:t>
            </a:r>
            <a:r>
              <a:rPr lang="cs-CZ" sz="2600" dirty="0" err="1"/>
              <a:t>Theresia</a:t>
            </a:r>
            <a:r>
              <a:rPr lang="cs-CZ" sz="2600" dirty="0"/>
              <a:t> </a:t>
            </a:r>
            <a:r>
              <a:rPr lang="cs-CZ" sz="2600" dirty="0" err="1"/>
              <a:t>leitete</a:t>
            </a:r>
            <a:r>
              <a:rPr lang="cs-CZ" sz="2600" dirty="0"/>
              <a:t> </a:t>
            </a:r>
            <a:r>
              <a:rPr lang="cs-CZ" sz="2600" dirty="0" err="1"/>
              <a:t>grundlegende</a:t>
            </a:r>
            <a:r>
              <a:rPr lang="cs-CZ" sz="2600" dirty="0"/>
              <a:t> </a:t>
            </a:r>
            <a:r>
              <a:rPr lang="cs-CZ" sz="2600" dirty="0" err="1"/>
              <a:t>Reformen</a:t>
            </a:r>
            <a:r>
              <a:rPr lang="cs-CZ" sz="2600" dirty="0"/>
              <a:t> </a:t>
            </a:r>
            <a:r>
              <a:rPr lang="cs-CZ" sz="2600" dirty="0" err="1"/>
              <a:t>ein</a:t>
            </a:r>
            <a:r>
              <a:rPr lang="cs-CZ" sz="2600" dirty="0"/>
              <a:t>. </a:t>
            </a:r>
            <a:r>
              <a:rPr lang="cs-CZ" sz="2600" dirty="0" err="1"/>
              <a:t>Sie</a:t>
            </a:r>
            <a:r>
              <a:rPr lang="cs-CZ" sz="2600" dirty="0"/>
              <a:t> </a:t>
            </a:r>
            <a:r>
              <a:rPr lang="cs-CZ" sz="2600" dirty="0" err="1"/>
              <a:t>führte</a:t>
            </a:r>
            <a:r>
              <a:rPr lang="cs-CZ" sz="2600" dirty="0"/>
              <a:t> </a:t>
            </a:r>
            <a:r>
              <a:rPr lang="cs-CZ" sz="2600" dirty="0" err="1"/>
              <a:t>Zentralverwaltung</a:t>
            </a:r>
            <a:r>
              <a:rPr lang="cs-CZ" sz="2600" dirty="0"/>
              <a:t> </a:t>
            </a:r>
            <a:r>
              <a:rPr lang="cs-CZ" sz="2600" dirty="0" err="1"/>
              <a:t>ihres</a:t>
            </a:r>
            <a:r>
              <a:rPr lang="cs-CZ" sz="2600" dirty="0"/>
              <a:t> </a:t>
            </a:r>
            <a:r>
              <a:rPr lang="cs-CZ" sz="2600" dirty="0" err="1"/>
              <a:t>Reiches</a:t>
            </a:r>
            <a:r>
              <a:rPr lang="cs-CZ" sz="2600" dirty="0"/>
              <a:t> </a:t>
            </a:r>
            <a:r>
              <a:rPr lang="cs-CZ" sz="2600" dirty="0" err="1"/>
              <a:t>ein</a:t>
            </a:r>
            <a:r>
              <a:rPr lang="cs-CZ" sz="2600" dirty="0"/>
              <a:t>. Es </a:t>
            </a:r>
            <a:r>
              <a:rPr lang="cs-CZ" sz="2600" dirty="0" err="1"/>
              <a:t>wurden</a:t>
            </a:r>
            <a:r>
              <a:rPr lang="cs-CZ" sz="2600" dirty="0"/>
              <a:t> Industrie </a:t>
            </a:r>
            <a:r>
              <a:rPr lang="cs-CZ" sz="2600" dirty="0" err="1"/>
              <a:t>und</a:t>
            </a:r>
            <a:r>
              <a:rPr lang="cs-CZ" sz="2600" dirty="0"/>
              <a:t> </a:t>
            </a:r>
            <a:r>
              <a:rPr lang="cs-CZ" sz="2600" dirty="0" err="1"/>
              <a:t>Handel</a:t>
            </a:r>
            <a:r>
              <a:rPr lang="cs-CZ" sz="2600" dirty="0"/>
              <a:t> </a:t>
            </a:r>
            <a:r>
              <a:rPr lang="cs-CZ" sz="2600" dirty="0" err="1"/>
              <a:t>stark</a:t>
            </a:r>
            <a:r>
              <a:rPr lang="cs-CZ" sz="2600" dirty="0"/>
              <a:t> </a:t>
            </a:r>
            <a:r>
              <a:rPr lang="cs-CZ" sz="2600" dirty="0" err="1"/>
              <a:t>gefördert</a:t>
            </a:r>
            <a:r>
              <a:rPr lang="cs-CZ" sz="2600" dirty="0"/>
              <a:t>, </a:t>
            </a:r>
            <a:r>
              <a:rPr lang="cs-CZ" sz="2600" dirty="0" err="1"/>
              <a:t>das</a:t>
            </a:r>
            <a:r>
              <a:rPr lang="cs-CZ" sz="2600" dirty="0"/>
              <a:t> </a:t>
            </a:r>
            <a:r>
              <a:rPr lang="cs-CZ" sz="2600" dirty="0" err="1"/>
              <a:t>Schulwesen</a:t>
            </a:r>
            <a:r>
              <a:rPr lang="cs-CZ" sz="2600" dirty="0"/>
              <a:t> </a:t>
            </a:r>
            <a:r>
              <a:rPr lang="cs-CZ" sz="2600" dirty="0" err="1"/>
              <a:t>wurde</a:t>
            </a:r>
            <a:r>
              <a:rPr lang="cs-CZ" sz="2600" dirty="0"/>
              <a:t> </a:t>
            </a:r>
            <a:r>
              <a:rPr lang="cs-CZ" sz="2600" dirty="0" err="1"/>
              <a:t>reformiert</a:t>
            </a:r>
            <a:r>
              <a:rPr lang="cs-CZ" sz="2600" dirty="0"/>
              <a:t> (es </a:t>
            </a:r>
            <a:r>
              <a:rPr lang="cs-CZ" sz="2600" dirty="0" err="1"/>
              <a:t>wurden</a:t>
            </a:r>
            <a:r>
              <a:rPr lang="cs-CZ" sz="2600" dirty="0"/>
              <a:t> </a:t>
            </a:r>
            <a:r>
              <a:rPr lang="cs-CZ" sz="2600" dirty="0" err="1"/>
              <a:t>viele</a:t>
            </a:r>
            <a:r>
              <a:rPr lang="cs-CZ" sz="2600" dirty="0"/>
              <a:t> </a:t>
            </a:r>
            <a:r>
              <a:rPr lang="cs-CZ" sz="2600" dirty="0" err="1"/>
              <a:t>triviale</a:t>
            </a:r>
            <a:r>
              <a:rPr lang="cs-CZ" sz="2600" dirty="0"/>
              <a:t> </a:t>
            </a:r>
            <a:r>
              <a:rPr lang="cs-CZ" sz="2600" dirty="0" err="1"/>
              <a:t>Schulen</a:t>
            </a:r>
            <a:r>
              <a:rPr lang="cs-CZ" sz="2600" dirty="0"/>
              <a:t> </a:t>
            </a:r>
            <a:r>
              <a:rPr lang="cs-CZ" sz="2600" dirty="0" err="1"/>
              <a:t>errichtet</a:t>
            </a:r>
            <a:r>
              <a:rPr lang="cs-CZ" sz="2600" dirty="0"/>
              <a:t>, es </a:t>
            </a:r>
            <a:r>
              <a:rPr lang="cs-CZ" sz="2600" dirty="0" err="1"/>
              <a:t>wurde</a:t>
            </a:r>
            <a:r>
              <a:rPr lang="cs-CZ" sz="2600" dirty="0"/>
              <a:t> </a:t>
            </a:r>
            <a:r>
              <a:rPr lang="cs-CZ" sz="2600" dirty="0" err="1"/>
              <a:t>allgemeine</a:t>
            </a:r>
            <a:r>
              <a:rPr lang="cs-CZ" sz="2600" dirty="0"/>
              <a:t> </a:t>
            </a:r>
            <a:r>
              <a:rPr lang="cs-CZ" sz="2600" dirty="0" err="1"/>
              <a:t>Schulpflicht</a:t>
            </a:r>
            <a:r>
              <a:rPr lang="cs-CZ" sz="2600" dirty="0"/>
              <a:t> </a:t>
            </a:r>
            <a:r>
              <a:rPr lang="cs-CZ" sz="2600" dirty="0" err="1"/>
              <a:t>eingeführt</a:t>
            </a:r>
            <a:r>
              <a:rPr lang="cs-CZ" sz="2600" dirty="0"/>
              <a:t>...).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xmlns="" val="38058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1463</Words>
  <Application>Microsoft Office PowerPoint</Application>
  <PresentationFormat>Předvádění na obrazovce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Geschichte Österreichs</vt:lpstr>
      <vt:lpstr>Frühgeschichte</vt:lpstr>
      <vt:lpstr>Frühgeschichte</vt:lpstr>
      <vt:lpstr>Frühgeschichte</vt:lpstr>
      <vt:lpstr>Mittelalter </vt:lpstr>
      <vt:lpstr>Die Habsburger</vt:lpstr>
      <vt:lpstr>Die Habsburger</vt:lpstr>
      <vt:lpstr>Die Habsburger</vt:lpstr>
      <vt:lpstr>Die Habsburger</vt:lpstr>
      <vt:lpstr>Die Habsburger</vt:lpstr>
      <vt:lpstr>Die Habsburger</vt:lpstr>
      <vt:lpstr>Trennung der Monarchie</vt:lpstr>
      <vt:lpstr>Republik Österreich</vt:lpstr>
      <vt:lpstr>Republik Österreich</vt:lpstr>
      <vt:lpstr>Republik Österreich</vt:lpstr>
      <vt:lpstr>Fragen und Antworten</vt:lpstr>
      <vt:lpstr>Fragen und Antworten</vt:lpstr>
      <vt:lpstr>Fragen und Antworten</vt:lpstr>
      <vt:lpstr>Fragen und Antworten</vt:lpstr>
      <vt:lpstr>Fragen und Antworten</vt:lpstr>
      <vt:lpstr>Fragen und Antworten</vt:lpstr>
      <vt:lpstr>Informační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vzdělávacího materiálu</dc:title>
  <dc:creator>Uzivatel</dc:creator>
  <cp:lastModifiedBy>kolajova</cp:lastModifiedBy>
  <cp:revision>32</cp:revision>
  <dcterms:created xsi:type="dcterms:W3CDTF">2012-12-28T08:29:43Z</dcterms:created>
  <dcterms:modified xsi:type="dcterms:W3CDTF">2014-04-15T14:25:21Z</dcterms:modified>
</cp:coreProperties>
</file>