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72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erliner_Mauer_August_1985.jpg" TargetMode="External"/><Relationship Id="rId3" Type="http://schemas.openxmlformats.org/officeDocument/2006/relationships/hyperlink" Target="http://commons.wikimedia.org/wiki/File:Cityscape_Berlin.jpg" TargetMode="External"/><Relationship Id="rId7" Type="http://schemas.openxmlformats.org/officeDocument/2006/relationships/hyperlink" Target="http://commons.wikimedia.org/wiki/File:Karte_berliner_mauer_de.png" TargetMode="External"/><Relationship Id="rId12" Type="http://schemas.openxmlformats.org/officeDocument/2006/relationships/hyperlink" Target="http://commons.wikimedia.org/wiki/File:Fernsehturm_Weltzeituhr_Berlin.jpg" TargetMode="External"/><Relationship Id="rId2" Type="http://schemas.openxmlformats.org/officeDocument/2006/relationships/hyperlink" Target="http://de.wikipedia.org/wiki/Berl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Berlinermauer.jpg" TargetMode="External"/><Relationship Id="rId11" Type="http://schemas.openxmlformats.org/officeDocument/2006/relationships/hyperlink" Target="http://commons.wikimedia.org/wiki/File:Reichstag_building_Berlin_view_from_west_before_sunset.jpg" TargetMode="External"/><Relationship Id="rId5" Type="http://schemas.openxmlformats.org/officeDocument/2006/relationships/hyperlink" Target="http://commons.wikimedia.org/wiki/File:Occupied_Berlin.svg" TargetMode="External"/><Relationship Id="rId10" Type="http://schemas.openxmlformats.org/officeDocument/2006/relationships/hyperlink" Target="http://commons.wikimedia.org/wiki/File:Brandenburger_Tor_abends.jpg" TargetMode="External"/><Relationship Id="rId4" Type="http://schemas.openxmlformats.org/officeDocument/2006/relationships/hyperlink" Target="http://commons.wikimedia.org/wiki/File:Berlin_night.jpg" TargetMode="External"/><Relationship Id="rId9" Type="http://schemas.openxmlformats.org/officeDocument/2006/relationships/hyperlink" Target="http://commons.wikimedia.org/wiki/File:Berlin_Eiermann_Memorial_Church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Berlin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0444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Německý jazyk – reálie německy mluvících zemí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29.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4. ročník čtyřletého a 8. ročník osmiletého studia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Berlín – základní informace, pamětihodnosti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Seminář z NEJ, reálie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Mgr. Soňa Surá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VY_22_INOVACE_04_NSUR17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 smtClean="0"/>
              <a:t>Berlin</a:t>
            </a:r>
            <a:endParaRPr lang="cs-CZ" u="sng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4816"/>
            <a:ext cx="2243040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627" y="404815"/>
            <a:ext cx="2232248" cy="136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6194"/>
            <a:ext cx="8254752" cy="4253125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Hauptstadt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Regierungssitz</a:t>
            </a:r>
            <a:r>
              <a:rPr lang="cs-CZ" dirty="0" smtClean="0"/>
              <a:t> der BRD</a:t>
            </a:r>
            <a:endParaRPr lang="cs-CZ" b="1" dirty="0" smtClean="0"/>
          </a:p>
          <a:p>
            <a:r>
              <a:rPr lang="cs-CZ" dirty="0" err="1"/>
              <a:t>e</a:t>
            </a:r>
            <a:r>
              <a:rPr lang="cs-CZ" dirty="0" err="1" smtClean="0"/>
              <a:t>ine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Bundesland</a:t>
            </a:r>
            <a:r>
              <a:rPr lang="cs-CZ" dirty="0" smtClean="0"/>
              <a:t> </a:t>
            </a:r>
            <a:r>
              <a:rPr lang="cs-CZ" dirty="0" err="1" smtClean="0"/>
              <a:t>zugleich</a:t>
            </a:r>
            <a:endParaRPr lang="cs-CZ" dirty="0" smtClean="0"/>
          </a:p>
          <a:p>
            <a:r>
              <a:rPr lang="cs-CZ" dirty="0"/>
              <a:t>i</a:t>
            </a:r>
            <a:r>
              <a:rPr lang="cs-CZ" dirty="0" smtClean="0"/>
              <a:t>n 12 </a:t>
            </a:r>
            <a:r>
              <a:rPr lang="cs-CZ" dirty="0" err="1" smtClean="0"/>
              <a:t>Bezirke</a:t>
            </a:r>
            <a:r>
              <a:rPr lang="cs-CZ" dirty="0" smtClean="0"/>
              <a:t> </a:t>
            </a:r>
            <a:r>
              <a:rPr lang="cs-CZ" dirty="0" err="1" smtClean="0"/>
              <a:t>unterteilt</a:t>
            </a:r>
            <a:endParaRPr lang="cs-CZ" dirty="0" smtClean="0"/>
          </a:p>
          <a:p>
            <a:r>
              <a:rPr lang="cs-CZ" dirty="0" err="1"/>
              <a:t>l</a:t>
            </a:r>
            <a:r>
              <a:rPr lang="cs-CZ" dirty="0" err="1" smtClean="0"/>
              <a:t>iegt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den </a:t>
            </a:r>
            <a:r>
              <a:rPr lang="cs-CZ" dirty="0" err="1" smtClean="0"/>
              <a:t>Flüssen</a:t>
            </a:r>
            <a:r>
              <a:rPr lang="cs-CZ" dirty="0" smtClean="0"/>
              <a:t> </a:t>
            </a:r>
            <a:r>
              <a:rPr lang="cs-CZ" dirty="0" err="1" smtClean="0"/>
              <a:t>Spree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Havel</a:t>
            </a:r>
          </a:p>
          <a:p>
            <a:r>
              <a:rPr lang="cs-CZ" dirty="0" smtClean="0"/>
              <a:t>3, 5 </a:t>
            </a:r>
            <a:r>
              <a:rPr lang="cs-CZ" dirty="0" err="1" smtClean="0"/>
              <a:t>Mio</a:t>
            </a:r>
            <a:r>
              <a:rPr lang="cs-CZ" dirty="0" smtClean="0"/>
              <a:t>. </a:t>
            </a:r>
            <a:r>
              <a:rPr lang="cs-CZ" dirty="0" err="1" smtClean="0"/>
              <a:t>Einwohner</a:t>
            </a:r>
            <a:r>
              <a:rPr lang="cs-CZ" dirty="0" smtClean="0"/>
              <a:t> (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bevölkerungsreichste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der BRD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zweitgrößte</a:t>
            </a:r>
            <a:r>
              <a:rPr lang="cs-CZ" dirty="0" smtClean="0"/>
              <a:t> der EU)</a:t>
            </a:r>
          </a:p>
          <a:p>
            <a:r>
              <a:rPr lang="cs-CZ" dirty="0" err="1" smtClean="0"/>
              <a:t>Weltstadt</a:t>
            </a:r>
            <a:r>
              <a:rPr lang="cs-CZ" dirty="0" smtClean="0"/>
              <a:t> der Kultur, Politik, </a:t>
            </a:r>
            <a:r>
              <a:rPr lang="cs-CZ" dirty="0" err="1" smtClean="0"/>
              <a:t>Medien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/>
              <a:t>W</a:t>
            </a:r>
            <a:r>
              <a:rPr lang="cs-CZ" dirty="0" err="1" smtClean="0"/>
              <a:t>irtschaft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38138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 err="1" smtClean="0"/>
              <a:t>Berlin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- </a:t>
            </a:r>
            <a:r>
              <a:rPr lang="cs-CZ" dirty="0" err="1" smtClean="0"/>
              <a:t>Nachkriegsgeschichte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Ordnen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Jahre</a:t>
            </a:r>
            <a:r>
              <a:rPr lang="cs-CZ" dirty="0" smtClean="0"/>
              <a:t> den </a:t>
            </a:r>
            <a:r>
              <a:rPr lang="cs-CZ" dirty="0" err="1" smtClean="0"/>
              <a:t>Ereignissen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berichten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geteilte</a:t>
            </a:r>
            <a:r>
              <a:rPr lang="cs-CZ" dirty="0" smtClean="0"/>
              <a:t> </a:t>
            </a:r>
            <a:r>
              <a:rPr lang="cs-CZ" dirty="0" err="1" smtClean="0"/>
              <a:t>Berlin</a:t>
            </a:r>
            <a:r>
              <a:rPr lang="cs-CZ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1945	a) </a:t>
            </a:r>
            <a:r>
              <a:rPr lang="cs-CZ" dirty="0" err="1" smtClean="0"/>
              <a:t>Bau</a:t>
            </a:r>
            <a:r>
              <a:rPr lang="cs-CZ" dirty="0" smtClean="0"/>
              <a:t> der </a:t>
            </a:r>
            <a:r>
              <a:rPr lang="cs-CZ" dirty="0" err="1"/>
              <a:t>B</a:t>
            </a:r>
            <a:r>
              <a:rPr lang="cs-CZ" dirty="0" err="1" smtClean="0"/>
              <a:t>erliner</a:t>
            </a:r>
            <a:r>
              <a:rPr lang="cs-CZ" dirty="0" smtClean="0"/>
              <a:t> Mauer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1949	b) </a:t>
            </a:r>
            <a:r>
              <a:rPr lang="cs-CZ" dirty="0" err="1" smtClean="0"/>
              <a:t>Wiedervereinigung</a:t>
            </a:r>
            <a:r>
              <a:rPr lang="cs-CZ" dirty="0" smtClean="0"/>
              <a:t> </a:t>
            </a:r>
            <a:r>
              <a:rPr lang="cs-CZ" dirty="0" err="1" smtClean="0"/>
              <a:t>Deutschlands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1961	c) </a:t>
            </a:r>
            <a:r>
              <a:rPr lang="cs-CZ" dirty="0" err="1" smtClean="0"/>
              <a:t>Berlin</a:t>
            </a:r>
            <a:r>
              <a:rPr lang="cs-CZ" dirty="0" smtClean="0"/>
              <a:t> in 4 </a:t>
            </a:r>
            <a:r>
              <a:rPr lang="cs-CZ" dirty="0" err="1" smtClean="0"/>
              <a:t>Sektoren</a:t>
            </a:r>
            <a:r>
              <a:rPr lang="cs-CZ" dirty="0" smtClean="0"/>
              <a:t> </a:t>
            </a:r>
            <a:r>
              <a:rPr lang="cs-CZ" dirty="0" err="1" smtClean="0"/>
              <a:t>geteilt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1989	d) </a:t>
            </a:r>
            <a:r>
              <a:rPr lang="cs-CZ" dirty="0" err="1" smtClean="0"/>
              <a:t>Gründung</a:t>
            </a:r>
            <a:r>
              <a:rPr lang="cs-CZ" dirty="0" smtClean="0"/>
              <a:t> der BRD </a:t>
            </a:r>
            <a:r>
              <a:rPr lang="cs-CZ" dirty="0" err="1" smtClean="0"/>
              <a:t>und</a:t>
            </a:r>
            <a:r>
              <a:rPr lang="cs-CZ" dirty="0" smtClean="0"/>
              <a:t> der DDR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1990	e) </a:t>
            </a:r>
            <a:r>
              <a:rPr lang="cs-CZ" dirty="0" err="1" smtClean="0"/>
              <a:t>Berliner</a:t>
            </a:r>
            <a:r>
              <a:rPr lang="cs-CZ" dirty="0" smtClean="0"/>
              <a:t> Mauer </a:t>
            </a:r>
            <a:r>
              <a:rPr lang="cs-CZ" dirty="0" err="1" smtClean="0"/>
              <a:t>geöffnet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6672"/>
            <a:ext cx="2304256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62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1945	c) </a:t>
            </a:r>
            <a:r>
              <a:rPr lang="cs-CZ" dirty="0" err="1" smtClean="0"/>
              <a:t>Berlin</a:t>
            </a:r>
            <a:r>
              <a:rPr lang="cs-CZ" dirty="0" smtClean="0"/>
              <a:t> in </a:t>
            </a:r>
            <a:r>
              <a:rPr lang="cs-CZ" dirty="0" err="1" smtClean="0"/>
              <a:t>vier</a:t>
            </a:r>
            <a:r>
              <a:rPr lang="cs-CZ" dirty="0" smtClean="0"/>
              <a:t> </a:t>
            </a:r>
            <a:r>
              <a:rPr lang="cs-CZ" dirty="0" err="1" smtClean="0"/>
              <a:t>Sektoren</a:t>
            </a:r>
            <a:r>
              <a:rPr lang="cs-CZ" dirty="0" smtClean="0"/>
              <a:t> </a:t>
            </a:r>
            <a:r>
              <a:rPr lang="cs-CZ" dirty="0" err="1" smtClean="0"/>
              <a:t>geteilt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1949	d) </a:t>
            </a:r>
            <a:r>
              <a:rPr lang="cs-CZ" dirty="0" err="1" smtClean="0"/>
              <a:t>Gründung</a:t>
            </a:r>
            <a:r>
              <a:rPr lang="cs-CZ" dirty="0" smtClean="0"/>
              <a:t> der BRD </a:t>
            </a:r>
            <a:r>
              <a:rPr lang="cs-CZ" dirty="0" err="1" smtClean="0"/>
              <a:t>und</a:t>
            </a:r>
            <a:r>
              <a:rPr lang="cs-CZ" dirty="0" smtClean="0"/>
              <a:t> der DDR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1961	a) </a:t>
            </a:r>
            <a:r>
              <a:rPr lang="cs-CZ" dirty="0" err="1" smtClean="0"/>
              <a:t>Bau</a:t>
            </a:r>
            <a:r>
              <a:rPr lang="cs-CZ" dirty="0" smtClean="0"/>
              <a:t> der </a:t>
            </a:r>
            <a:r>
              <a:rPr lang="cs-CZ" dirty="0" err="1" smtClean="0"/>
              <a:t>Berliner</a:t>
            </a:r>
            <a:r>
              <a:rPr lang="cs-CZ" dirty="0" smtClean="0"/>
              <a:t> Mauer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1989	e) </a:t>
            </a:r>
            <a:r>
              <a:rPr lang="cs-CZ" dirty="0" err="1" smtClean="0"/>
              <a:t>Berliner</a:t>
            </a:r>
            <a:r>
              <a:rPr lang="cs-CZ" dirty="0" smtClean="0"/>
              <a:t> Mauer </a:t>
            </a:r>
            <a:r>
              <a:rPr lang="cs-CZ" dirty="0" err="1" smtClean="0"/>
              <a:t>geöffnet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1990	b) </a:t>
            </a:r>
            <a:r>
              <a:rPr lang="cs-CZ" dirty="0" err="1" smtClean="0"/>
              <a:t>Wiedervereinigung</a:t>
            </a:r>
            <a:r>
              <a:rPr lang="cs-CZ" dirty="0" smtClean="0"/>
              <a:t> </a:t>
            </a:r>
            <a:r>
              <a:rPr lang="cs-CZ" dirty="0" err="1" smtClean="0"/>
              <a:t>Deutschlands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25144"/>
            <a:ext cx="20955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735686"/>
            <a:ext cx="20880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45112"/>
            <a:ext cx="2095500" cy="156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05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45269"/>
            <a:ext cx="161925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Sehenswürdigkeiten</a:t>
            </a:r>
            <a:r>
              <a:rPr lang="cs-CZ" dirty="0" smtClean="0"/>
              <a:t> </a:t>
            </a:r>
            <a:r>
              <a:rPr lang="cs-CZ" dirty="0" err="1" smtClean="0"/>
              <a:t>Berlins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Jetzt</a:t>
            </a:r>
            <a:r>
              <a:rPr lang="cs-CZ" dirty="0" smtClean="0"/>
              <a:t> </a:t>
            </a:r>
            <a:r>
              <a:rPr lang="cs-CZ" dirty="0" err="1" smtClean="0"/>
              <a:t>sollen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Reiseleiterin</a:t>
            </a:r>
            <a:r>
              <a:rPr lang="cs-CZ" dirty="0" smtClean="0"/>
              <a:t>/</a:t>
            </a:r>
            <a:r>
              <a:rPr lang="cs-CZ" dirty="0" err="1" smtClean="0"/>
              <a:t>Reiseleiter</a:t>
            </a:r>
            <a:r>
              <a:rPr lang="cs-CZ" dirty="0" smtClean="0"/>
              <a:t> den </a:t>
            </a:r>
            <a:r>
              <a:rPr lang="cs-CZ" dirty="0" err="1" smtClean="0"/>
              <a:t>Touristen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Berlin</a:t>
            </a:r>
            <a:r>
              <a:rPr lang="cs-CZ" dirty="0" smtClean="0"/>
              <a:t> kurz </a:t>
            </a:r>
            <a:r>
              <a:rPr lang="cs-CZ" dirty="0" err="1" smtClean="0"/>
              <a:t>vorstellen</a:t>
            </a:r>
            <a:r>
              <a:rPr lang="cs-CZ" dirty="0" smtClean="0"/>
              <a:t>. </a:t>
            </a:r>
            <a:r>
              <a:rPr lang="cs-CZ" dirty="0" err="1" smtClean="0"/>
              <a:t>Sprechen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Sehenswürdigkeiten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902" y="5085183"/>
            <a:ext cx="2618234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445271"/>
            <a:ext cx="1619250" cy="2524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445271"/>
            <a:ext cx="2592288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748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Kleines</a:t>
            </a:r>
            <a:r>
              <a:rPr lang="cs-CZ" dirty="0" smtClean="0"/>
              <a:t> </a:t>
            </a:r>
            <a:r>
              <a:rPr lang="cs-CZ" dirty="0" err="1" smtClean="0"/>
              <a:t>Berlin-Quiz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err="1" smtClean="0"/>
              <a:t>Richtig</a:t>
            </a:r>
            <a:r>
              <a:rPr lang="cs-CZ" dirty="0" smtClean="0"/>
              <a:t> oder </a:t>
            </a:r>
            <a:r>
              <a:rPr lang="cs-CZ" dirty="0" err="1" smtClean="0"/>
              <a:t>falsch</a:t>
            </a:r>
            <a:r>
              <a:rPr lang="cs-CZ" dirty="0" smtClean="0"/>
              <a:t>? </a:t>
            </a:r>
            <a:r>
              <a:rPr lang="cs-CZ" dirty="0" err="1" smtClean="0"/>
              <a:t>Korrigieren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falschen</a:t>
            </a:r>
            <a:r>
              <a:rPr lang="cs-CZ" dirty="0" smtClean="0"/>
              <a:t> </a:t>
            </a:r>
            <a:r>
              <a:rPr lang="cs-CZ" dirty="0" err="1" smtClean="0"/>
              <a:t>Aussagen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Berlin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Stadtstaat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Es </a:t>
            </a:r>
            <a:r>
              <a:rPr lang="cs-CZ" dirty="0" err="1" smtClean="0"/>
              <a:t>liegt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den </a:t>
            </a:r>
            <a:r>
              <a:rPr lang="cs-CZ" dirty="0" err="1" smtClean="0"/>
              <a:t>Flüssen</a:t>
            </a:r>
            <a:r>
              <a:rPr lang="cs-CZ" dirty="0" smtClean="0"/>
              <a:t> </a:t>
            </a:r>
            <a:r>
              <a:rPr lang="cs-CZ" dirty="0" err="1" smtClean="0"/>
              <a:t>Spree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Oder.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Berlin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zweitgrößte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in der EU.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Die </a:t>
            </a:r>
            <a:r>
              <a:rPr lang="cs-CZ" dirty="0" err="1" smtClean="0"/>
              <a:t>Berliner</a:t>
            </a:r>
            <a:r>
              <a:rPr lang="cs-CZ" dirty="0" smtClean="0"/>
              <a:t> </a:t>
            </a:r>
            <a:r>
              <a:rPr lang="cs-CZ" dirty="0"/>
              <a:t>M</a:t>
            </a:r>
            <a:r>
              <a:rPr lang="cs-CZ" dirty="0" smtClean="0"/>
              <a:t>auer </a:t>
            </a:r>
            <a:r>
              <a:rPr lang="cs-CZ" dirty="0" err="1" smtClean="0"/>
              <a:t>wurde</a:t>
            </a:r>
            <a:r>
              <a:rPr lang="cs-CZ" dirty="0" smtClean="0"/>
              <a:t> 1960 </a:t>
            </a:r>
            <a:r>
              <a:rPr lang="cs-CZ" dirty="0" err="1" smtClean="0"/>
              <a:t>gebaut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Die </a:t>
            </a:r>
            <a:r>
              <a:rPr lang="cs-CZ" dirty="0" err="1" smtClean="0"/>
              <a:t>bekannteste</a:t>
            </a:r>
            <a:r>
              <a:rPr lang="cs-CZ" dirty="0" smtClean="0"/>
              <a:t> </a:t>
            </a:r>
            <a:r>
              <a:rPr lang="cs-CZ" dirty="0" err="1" smtClean="0"/>
              <a:t>Kirche</a:t>
            </a:r>
            <a:r>
              <a:rPr lang="cs-CZ" dirty="0" smtClean="0"/>
              <a:t> </a:t>
            </a:r>
            <a:r>
              <a:rPr lang="cs-CZ" dirty="0" err="1"/>
              <a:t>B</a:t>
            </a:r>
            <a:r>
              <a:rPr lang="cs-CZ" dirty="0" err="1" smtClean="0"/>
              <a:t>erlins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Paulskirche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Der </a:t>
            </a:r>
            <a:r>
              <a:rPr lang="cs-CZ" dirty="0" err="1"/>
              <a:t>B</a:t>
            </a:r>
            <a:r>
              <a:rPr lang="cs-CZ" dirty="0" err="1" smtClean="0"/>
              <a:t>erliner</a:t>
            </a:r>
            <a:r>
              <a:rPr lang="cs-CZ" dirty="0" smtClean="0"/>
              <a:t> </a:t>
            </a:r>
            <a:r>
              <a:rPr lang="cs-CZ" dirty="0" err="1"/>
              <a:t>F</a:t>
            </a:r>
            <a:r>
              <a:rPr lang="cs-CZ" dirty="0" err="1" smtClean="0"/>
              <a:t>ernsehturm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368 m hoch.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85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Richtig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Falsch</a:t>
            </a:r>
            <a:r>
              <a:rPr lang="cs-CZ" dirty="0" smtClean="0"/>
              <a:t>. (</a:t>
            </a:r>
            <a:r>
              <a:rPr lang="cs-CZ" dirty="0" err="1" smtClean="0"/>
              <a:t>an</a:t>
            </a:r>
            <a:r>
              <a:rPr lang="cs-CZ" dirty="0" smtClean="0"/>
              <a:t> den </a:t>
            </a:r>
            <a:r>
              <a:rPr lang="cs-CZ" dirty="0" err="1" smtClean="0"/>
              <a:t>Flüssen</a:t>
            </a:r>
            <a:r>
              <a:rPr lang="cs-CZ" dirty="0" smtClean="0"/>
              <a:t> </a:t>
            </a:r>
            <a:r>
              <a:rPr lang="cs-CZ" dirty="0" err="1" smtClean="0"/>
              <a:t>Spree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Havel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Richtig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Falsch</a:t>
            </a:r>
            <a:r>
              <a:rPr lang="cs-CZ" dirty="0" smtClean="0"/>
              <a:t>. (196</a:t>
            </a:r>
            <a:r>
              <a:rPr lang="cs-CZ" dirty="0" smtClean="0">
                <a:solidFill>
                  <a:srgbClr val="FF0000"/>
                </a:solidFill>
              </a:rPr>
              <a:t>1)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Falsch</a:t>
            </a:r>
            <a:r>
              <a:rPr lang="cs-CZ" dirty="0" smtClean="0"/>
              <a:t>. (</a:t>
            </a:r>
            <a:r>
              <a:rPr lang="cs-CZ" dirty="0" smtClean="0">
                <a:solidFill>
                  <a:srgbClr val="FF0000"/>
                </a:solidFill>
              </a:rPr>
              <a:t>Kaiser-Wilhelm-</a:t>
            </a:r>
            <a:r>
              <a:rPr lang="cs-CZ" dirty="0" err="1" smtClean="0">
                <a:solidFill>
                  <a:srgbClr val="FF0000"/>
                </a:solidFill>
              </a:rPr>
              <a:t>Gedächtniskirche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err="1" smtClean="0"/>
              <a:t>Richtig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S. 5 - </a:t>
            </a:r>
            <a:r>
              <a:rPr lang="cs-CZ" dirty="0" err="1" smtClean="0"/>
              <a:t>Sehenswürdigkeiten</a:t>
            </a:r>
            <a:r>
              <a:rPr lang="cs-CZ" dirty="0" smtClean="0"/>
              <a:t> (von </a:t>
            </a:r>
            <a:r>
              <a:rPr lang="cs-CZ" dirty="0" err="1" smtClean="0"/>
              <a:t>links</a:t>
            </a:r>
            <a:r>
              <a:rPr lang="cs-CZ" dirty="0" smtClean="0"/>
              <a:t>): </a:t>
            </a:r>
            <a:r>
              <a:rPr lang="cs-CZ" dirty="0" err="1" smtClean="0"/>
              <a:t>Gedächtniskirche</a:t>
            </a:r>
            <a:r>
              <a:rPr lang="cs-CZ" dirty="0" smtClean="0"/>
              <a:t>, </a:t>
            </a:r>
            <a:r>
              <a:rPr lang="cs-CZ" dirty="0" err="1" smtClean="0"/>
              <a:t>Brandenburger</a:t>
            </a:r>
            <a:r>
              <a:rPr lang="cs-CZ" dirty="0" smtClean="0"/>
              <a:t> Tor, </a:t>
            </a:r>
            <a:r>
              <a:rPr lang="cs-CZ" dirty="0" err="1" smtClean="0"/>
              <a:t>Reichstag</a:t>
            </a:r>
            <a:r>
              <a:rPr lang="cs-CZ" dirty="0" smtClean="0"/>
              <a:t>, </a:t>
            </a:r>
            <a:r>
              <a:rPr lang="cs-CZ" dirty="0" err="1" smtClean="0"/>
              <a:t>Weltzeituhr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Fernsehturm</a:t>
            </a:r>
            <a:r>
              <a:rPr lang="cs-CZ" dirty="0" smtClean="0"/>
              <a:t> (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Hintergrund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86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Informationsquellen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781128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smtClean="0"/>
              <a:t>HOMOLKOVÁ, Božena. Reálie německy mluvících zemí. Plzeň: Fraus, 2005, ISBN 80-7238-329-9.</a:t>
            </a:r>
          </a:p>
          <a:p>
            <a:r>
              <a:rPr lang="cs-CZ" sz="3500" dirty="0" smtClean="0">
                <a:hlinkClick r:id="rId2"/>
              </a:rPr>
              <a:t>http://de.wikipedia.org/wiki/Berlin</a:t>
            </a:r>
            <a:endParaRPr lang="cs-CZ" sz="3500" dirty="0" smtClean="0"/>
          </a:p>
          <a:p>
            <a:r>
              <a:rPr lang="cs-CZ" sz="3500" dirty="0" smtClean="0"/>
              <a:t>Obr</a:t>
            </a:r>
            <a:r>
              <a:rPr lang="cs-CZ" sz="3500" dirty="0"/>
              <a:t>. </a:t>
            </a:r>
            <a:r>
              <a:rPr lang="cs-CZ" sz="3500" dirty="0" smtClean="0"/>
              <a:t>1 </a:t>
            </a:r>
            <a:r>
              <a:rPr lang="cs-CZ" sz="3500" dirty="0" smtClean="0"/>
              <a:t>- </a:t>
            </a:r>
            <a:r>
              <a:rPr lang="cs-CZ" sz="3500" dirty="0"/>
              <a:t>WOLF, Thomas.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3"/>
              </a:rPr>
              <a:t>http://</a:t>
            </a:r>
            <a:r>
              <a:rPr lang="cs-CZ" sz="3500" dirty="0" smtClean="0">
                <a:hlinkClick r:id="rId3"/>
              </a:rPr>
              <a:t>commons.wikimedia.org/wiki/File:Cityscape_Berlin.jpg</a:t>
            </a:r>
            <a:endParaRPr lang="cs-CZ" sz="3500" dirty="0" smtClean="0"/>
          </a:p>
          <a:p>
            <a:r>
              <a:rPr lang="cs-CZ" sz="3500" dirty="0" smtClean="0"/>
              <a:t>Obr. 2 - </a:t>
            </a:r>
            <a:r>
              <a:rPr lang="cs-CZ" sz="3500" dirty="0"/>
              <a:t>DEBOWSKI, Robert.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4"/>
              </a:rPr>
              <a:t>http://</a:t>
            </a:r>
            <a:r>
              <a:rPr lang="cs-CZ" sz="3500" dirty="0" smtClean="0">
                <a:hlinkClick r:id="rId4"/>
              </a:rPr>
              <a:t>commons.wikimedia.org/wiki/File:Berlin_night.jpg</a:t>
            </a:r>
            <a:endParaRPr lang="cs-CZ" sz="3500" dirty="0" smtClean="0"/>
          </a:p>
          <a:p>
            <a:r>
              <a:rPr lang="cs-CZ" sz="3500" dirty="0" smtClean="0"/>
              <a:t>Obr. 3 - </a:t>
            </a:r>
            <a:r>
              <a:rPr lang="cs-CZ" sz="3500" dirty="0"/>
              <a:t>AUTOR NEUVEDEN.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5"/>
              </a:rPr>
              <a:t>http://</a:t>
            </a:r>
            <a:r>
              <a:rPr lang="cs-CZ" sz="3500" dirty="0" smtClean="0">
                <a:hlinkClick r:id="rId5"/>
              </a:rPr>
              <a:t>commons.wikimedia.org/wiki/File:Occupied_Berlin.svg</a:t>
            </a:r>
            <a:endParaRPr lang="cs-CZ" sz="3500" dirty="0" smtClean="0"/>
          </a:p>
          <a:p>
            <a:r>
              <a:rPr lang="cs-CZ" sz="3500" dirty="0" smtClean="0"/>
              <a:t>Obr. 4 - </a:t>
            </a:r>
            <a:r>
              <a:rPr lang="cs-CZ" sz="3500" dirty="0"/>
              <a:t>NOIR, </a:t>
            </a:r>
            <a:r>
              <a:rPr lang="cs-CZ" sz="3500" dirty="0" err="1"/>
              <a:t>Thierry</a:t>
            </a:r>
            <a:r>
              <a:rPr lang="cs-CZ" sz="3500" dirty="0"/>
              <a:t>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6"/>
              </a:rPr>
              <a:t>http://</a:t>
            </a:r>
            <a:r>
              <a:rPr lang="cs-CZ" sz="3500" dirty="0" smtClean="0">
                <a:hlinkClick r:id="rId6"/>
              </a:rPr>
              <a:t>commons.wikimedia.org/wiki/File:Berlinermauer.jpg</a:t>
            </a:r>
            <a:endParaRPr lang="cs-CZ" sz="3500" dirty="0" smtClean="0"/>
          </a:p>
          <a:p>
            <a:r>
              <a:rPr lang="cs-CZ" sz="3500" dirty="0" smtClean="0"/>
              <a:t>Obr. 5 - </a:t>
            </a:r>
            <a:r>
              <a:rPr lang="cs-CZ" sz="3500" dirty="0"/>
              <a:t>MRSI, </a:t>
            </a:r>
            <a:r>
              <a:rPr lang="cs-CZ" sz="3500" dirty="0" err="1"/>
              <a:t>Incnis</a:t>
            </a:r>
            <a:r>
              <a:rPr lang="cs-CZ" sz="3500" dirty="0"/>
              <a:t>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</a:t>
            </a:r>
            <a:r>
              <a:rPr lang="cs-CZ" sz="3500" dirty="0" smtClean="0"/>
              <a:t>WWW: </a:t>
            </a:r>
            <a:r>
              <a:rPr lang="cs-CZ" sz="3500" dirty="0" smtClean="0">
                <a:hlinkClick r:id="rId7"/>
              </a:rPr>
              <a:t>http</a:t>
            </a:r>
            <a:r>
              <a:rPr lang="cs-CZ" sz="3500" dirty="0">
                <a:hlinkClick r:id="rId7"/>
              </a:rPr>
              <a:t>://</a:t>
            </a:r>
            <a:r>
              <a:rPr lang="cs-CZ" sz="3500" dirty="0" smtClean="0">
                <a:hlinkClick r:id="rId7"/>
              </a:rPr>
              <a:t>commons.wikimedia.org/wiki/File:Karte_berliner_mauer_de.png</a:t>
            </a:r>
            <a:endParaRPr lang="cs-CZ" sz="3500" dirty="0" smtClean="0"/>
          </a:p>
          <a:p>
            <a:r>
              <a:rPr lang="cs-CZ" sz="3500" dirty="0" smtClean="0"/>
              <a:t>Obr. 6 - </a:t>
            </a:r>
            <a:r>
              <a:rPr lang="cs-CZ" sz="3500" dirty="0"/>
              <a:t>HORN, Karl.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</a:t>
            </a:r>
            <a:r>
              <a:rPr lang="cs-CZ" sz="3500" dirty="0" smtClean="0"/>
              <a:t>na WWW: </a:t>
            </a:r>
            <a:r>
              <a:rPr lang="cs-CZ" sz="3500" dirty="0" smtClean="0">
                <a:hlinkClick r:id="rId8"/>
              </a:rPr>
              <a:t>http</a:t>
            </a:r>
            <a:r>
              <a:rPr lang="cs-CZ" sz="3500" dirty="0">
                <a:hlinkClick r:id="rId8"/>
              </a:rPr>
              <a:t>://</a:t>
            </a:r>
            <a:r>
              <a:rPr lang="cs-CZ" sz="3500" dirty="0" smtClean="0">
                <a:hlinkClick r:id="rId8"/>
              </a:rPr>
              <a:t>commons.wikimedia.org/wiki/File:Berliner_Mauer_August_1985.jpg</a:t>
            </a:r>
            <a:endParaRPr lang="cs-CZ" sz="3500" dirty="0" smtClean="0"/>
          </a:p>
          <a:p>
            <a:r>
              <a:rPr lang="cs-CZ" sz="3500" dirty="0" smtClean="0"/>
              <a:t>Obr. 7 - </a:t>
            </a:r>
            <a:r>
              <a:rPr lang="cs-CZ" sz="3500" dirty="0"/>
              <a:t>AUTOR NEUVEDEN.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9"/>
              </a:rPr>
              <a:t>http://</a:t>
            </a:r>
            <a:r>
              <a:rPr lang="cs-CZ" sz="3500" dirty="0" smtClean="0">
                <a:hlinkClick r:id="rId9"/>
              </a:rPr>
              <a:t>commons.wikimedia.org/wiki/File:Berlin_Eiermann_Memorial_Church.JPG</a:t>
            </a:r>
            <a:endParaRPr lang="cs-CZ" sz="3500" dirty="0" smtClean="0"/>
          </a:p>
          <a:p>
            <a:r>
              <a:rPr lang="cs-CZ" sz="3500" dirty="0" smtClean="0"/>
              <a:t>Obr. 8 - </a:t>
            </a:r>
            <a:r>
              <a:rPr lang="cs-CZ" sz="3500" dirty="0"/>
              <a:t>WOLF, Thomas.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10"/>
              </a:rPr>
              <a:t>http://</a:t>
            </a:r>
            <a:r>
              <a:rPr lang="cs-CZ" sz="3500" dirty="0" smtClean="0">
                <a:hlinkClick r:id="rId10"/>
              </a:rPr>
              <a:t>commons.wikimedia.org/wiki/File:Brandenburger_Tor_abends.jpg</a:t>
            </a:r>
            <a:endParaRPr lang="cs-CZ" sz="3500" dirty="0" smtClean="0"/>
          </a:p>
          <a:p>
            <a:r>
              <a:rPr lang="cs-CZ" sz="3500" dirty="0" smtClean="0"/>
              <a:t>Obr. 9 - </a:t>
            </a:r>
            <a:r>
              <a:rPr lang="nl-NL" sz="3500" dirty="0"/>
              <a:t>MATERN, Jürgen. </a:t>
            </a:r>
            <a:r>
              <a:rPr lang="nl-NL" sz="3500" i="1" dirty="0"/>
              <a:t>wikipedia.org</a:t>
            </a:r>
            <a:r>
              <a:rPr lang="nl-NL" sz="3500" dirty="0"/>
              <a:t> [online]. [cit. </a:t>
            </a:r>
            <a:r>
              <a:rPr lang="cs-CZ" sz="3500" dirty="0" smtClean="0"/>
              <a:t>29</a:t>
            </a:r>
            <a:r>
              <a:rPr lang="nl-NL" sz="3500" dirty="0" smtClean="0"/>
              <a:t>.</a:t>
            </a:r>
            <a:r>
              <a:rPr lang="cs-CZ" sz="3500" dirty="0" smtClean="0"/>
              <a:t>1</a:t>
            </a:r>
            <a:r>
              <a:rPr lang="nl-NL" sz="3500" dirty="0" smtClean="0"/>
              <a:t>2.201</a:t>
            </a:r>
            <a:r>
              <a:rPr lang="cs-CZ" sz="3500" dirty="0" smtClean="0"/>
              <a:t>2</a:t>
            </a:r>
            <a:r>
              <a:rPr lang="nl-NL" sz="3500" dirty="0" smtClean="0"/>
              <a:t>]. </a:t>
            </a:r>
            <a:r>
              <a:rPr lang="nl-NL" sz="3500" dirty="0"/>
              <a:t>Dostupný na WWW: </a:t>
            </a:r>
            <a:r>
              <a:rPr lang="nl-NL" sz="3500" dirty="0">
                <a:hlinkClick r:id="rId11"/>
              </a:rPr>
              <a:t>http://</a:t>
            </a:r>
            <a:r>
              <a:rPr lang="nl-NL" sz="3500" dirty="0" smtClean="0">
                <a:hlinkClick r:id="rId11"/>
              </a:rPr>
              <a:t>commons.wikimedia.org/wiki/File:Reichstag_building_Berlin_view_from_west_before_sunset</a:t>
            </a:r>
            <a:r>
              <a:rPr lang="cs-CZ" sz="3500" dirty="0" smtClean="0">
                <a:hlinkClick r:id="rId11"/>
              </a:rPr>
              <a:t>.</a:t>
            </a:r>
            <a:r>
              <a:rPr lang="cs-CZ" sz="3500" dirty="0" err="1" smtClean="0">
                <a:hlinkClick r:id="rId11"/>
              </a:rPr>
              <a:t>jpg</a:t>
            </a:r>
            <a:endParaRPr lang="cs-CZ" sz="3500" dirty="0" smtClean="0"/>
          </a:p>
          <a:p>
            <a:r>
              <a:rPr lang="cs-CZ" sz="3500" dirty="0" smtClean="0"/>
              <a:t>Obr. 10 - </a:t>
            </a:r>
            <a:r>
              <a:rPr lang="cs-CZ" sz="3500" dirty="0"/>
              <a:t>AUTOR NEUVEDEN. </a:t>
            </a:r>
            <a:r>
              <a:rPr lang="cs-CZ" sz="3500" i="1" dirty="0"/>
              <a:t>wikipedia.org</a:t>
            </a:r>
            <a:r>
              <a:rPr lang="cs-CZ" sz="3500" dirty="0"/>
              <a:t> [online]. [cit. </a:t>
            </a:r>
            <a:r>
              <a:rPr lang="cs-CZ" sz="3500" dirty="0" smtClean="0"/>
              <a:t>29.12.2012]. </a:t>
            </a:r>
            <a:r>
              <a:rPr lang="cs-CZ" sz="3500" dirty="0"/>
              <a:t>Dostupný na WWW: </a:t>
            </a:r>
            <a:r>
              <a:rPr lang="cs-CZ" sz="3500" dirty="0">
                <a:hlinkClick r:id="rId12"/>
              </a:rPr>
              <a:t>http://</a:t>
            </a:r>
            <a:r>
              <a:rPr lang="cs-CZ" sz="3500" dirty="0" smtClean="0">
                <a:hlinkClick r:id="rId12"/>
              </a:rPr>
              <a:t>commons.wikimedia.org/wiki/File:Fernsehturm_Weltzeituhr_Berlin.jpg</a:t>
            </a:r>
            <a:endParaRPr lang="cs-CZ" sz="3500" dirty="0" smtClean="0"/>
          </a:p>
          <a:p>
            <a:pPr marL="0" indent="0">
              <a:buNone/>
            </a:pPr>
            <a:endParaRPr lang="cs-CZ" sz="3500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30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300</Words>
  <Application>Microsoft Office PowerPoint</Application>
  <PresentationFormat>Předvádění na obrazovce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Berlin</vt:lpstr>
      <vt:lpstr>Berlin</vt:lpstr>
      <vt:lpstr>Berlin  - Nachkriegsgeschichte</vt:lpstr>
      <vt:lpstr>Richtige Lösung:</vt:lpstr>
      <vt:lpstr>Sehenswürdigkeiten Berlins</vt:lpstr>
      <vt:lpstr>Kleines Berlin-Quiz</vt:lpstr>
      <vt:lpstr>Richtige Lösung:</vt:lpstr>
      <vt:lpstr>Informationsquellen: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oem</cp:lastModifiedBy>
  <cp:revision>74</cp:revision>
  <dcterms:created xsi:type="dcterms:W3CDTF">2012-06-18T15:15:37Z</dcterms:created>
  <dcterms:modified xsi:type="dcterms:W3CDTF">2013-02-03T11:56:03Z</dcterms:modified>
</cp:coreProperties>
</file>