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7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ktoberfest_2005_-_Hacker-Festzelt_-_front.jpg?uselang=de" TargetMode="External"/><Relationship Id="rId2" Type="http://schemas.openxmlformats.org/officeDocument/2006/relationships/hyperlink" Target="http://de.wikipedia.org/wiki/Oktoberf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Dirndl.jpg?uselang=de" TargetMode="External"/><Relationship Id="rId4" Type="http://schemas.openxmlformats.org/officeDocument/2006/relationships/hyperlink" Target="http://commons.wikimedia.org/wiki/File:Muenchen-Oktoberfest-bjs2005-02.jpg?uselang=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sskrug.jpg" TargetMode="External"/><Relationship Id="rId7" Type="http://schemas.openxmlformats.org/officeDocument/2006/relationships/hyperlink" Target="http://commons.wikimedia.org/wiki/File:Oktoberfest_2005_-_inside_L%C3%B6wenbr%C3%A4ufestzelt.jpg?uselang=de" TargetMode="External"/><Relationship Id="rId2" Type="http://schemas.openxmlformats.org/officeDocument/2006/relationships/hyperlink" Target="http://commons.wikimedia.org/wiki/File:Brath%C3%A4hnchen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031_Trachtenumzug_Bierwagen_Hofbraeu.JPG?uselang=de" TargetMode="External"/><Relationship Id="rId5" Type="http://schemas.openxmlformats.org/officeDocument/2006/relationships/hyperlink" Target="http://commons.wikimedia.org/wiki/File:Muenchen_Kleines_Stadtwappen.svg?uselang=de" TargetMode="External"/><Relationship Id="rId4" Type="http://schemas.openxmlformats.org/officeDocument/2006/relationships/hyperlink" Target="http://commons.wikimedia.org/wiki/File:010_Trachtenumzug_Almrausstammtisch.JPG?uselang=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err="1" smtClean="0"/>
              <a:t>Deutsche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Feste</a:t>
            </a:r>
            <a:r>
              <a:rPr lang="cs-CZ" sz="3600" b="1" dirty="0" smtClean="0"/>
              <a:t> (</a:t>
            </a:r>
            <a:r>
              <a:rPr lang="cs-CZ" sz="3600" b="1" dirty="0" err="1" smtClean="0"/>
              <a:t>Oktoberfest</a:t>
            </a:r>
            <a:r>
              <a:rPr lang="cs-CZ" sz="3600" b="1" dirty="0" smtClean="0"/>
              <a:t>)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69050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Německý</a:t>
                      </a:r>
                      <a:r>
                        <a:rPr lang="cs-CZ" baseline="0" dirty="0" smtClean="0"/>
                        <a:t> jazyk – reálie německy mluvících zemí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8. 8. 2013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3. ročník</a:t>
                      </a:r>
                      <a:r>
                        <a:rPr lang="cs-CZ" baseline="0" dirty="0" smtClean="0"/>
                        <a:t> čtyřletého a 7.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Německé svátky (</a:t>
                      </a:r>
                      <a:r>
                        <a:rPr lang="cs-CZ" dirty="0" err="1" smtClean="0"/>
                        <a:t>Oktoberfest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 NEJ, reálie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Soňa Surá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VY_22_INOVACE_04_NSUR21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Beschreiben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Foto! </a:t>
            </a:r>
            <a:r>
              <a:rPr lang="cs-CZ" dirty="0" err="1" smtClean="0"/>
              <a:t>Möchten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dem </a:t>
            </a:r>
            <a:r>
              <a:rPr lang="cs-CZ" dirty="0" err="1" smtClean="0"/>
              <a:t>Oktoberfest</a:t>
            </a:r>
            <a:r>
              <a:rPr lang="cs-CZ" dirty="0" smtClean="0"/>
              <a:t> </a:t>
            </a:r>
            <a:r>
              <a:rPr lang="cs-CZ" dirty="0" err="1" smtClean="0"/>
              <a:t>teilnehmen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46" y="1628800"/>
            <a:ext cx="6048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Informationsquellen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2400" dirty="0"/>
              <a:t>FAIGLE, Iris. </a:t>
            </a:r>
            <a:r>
              <a:rPr lang="de-DE" sz="2400" i="1" dirty="0"/>
              <a:t>Rundum (Einblicke in die deutsche Kultur)</a:t>
            </a:r>
            <a:r>
              <a:rPr lang="de-DE" sz="2400" dirty="0"/>
              <a:t>. Stuttgart: Ernst Klett Sprachen GmbH, 2006, ISBN 3-12-675255-1.</a:t>
            </a:r>
            <a:endParaRPr lang="cs-CZ" sz="2400" dirty="0" smtClean="0"/>
          </a:p>
          <a:p>
            <a:r>
              <a:rPr lang="cs-CZ" sz="2400" dirty="0" smtClean="0">
                <a:hlinkClick r:id="rId2"/>
              </a:rPr>
              <a:t>http://de.wikipedia.org/wiki/Oktoberfest</a:t>
            </a:r>
            <a:endParaRPr lang="cs-CZ" sz="2400" dirty="0" smtClean="0"/>
          </a:p>
          <a:p>
            <a:r>
              <a:rPr lang="cs-CZ" sz="2400" dirty="0" smtClean="0"/>
              <a:t>Obr. 1 - </a:t>
            </a:r>
            <a:r>
              <a:rPr lang="cs-CZ" sz="2400" dirty="0"/>
              <a:t>STEINHOFF, Andreas.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8.8.2013]. </a:t>
            </a:r>
            <a:r>
              <a:rPr lang="cs-CZ" sz="2400" dirty="0"/>
              <a:t>Dostupný na WWW: </a:t>
            </a:r>
            <a:r>
              <a:rPr lang="cs-CZ" sz="2400" dirty="0">
                <a:hlinkClick r:id="rId3"/>
              </a:rPr>
              <a:t>http://commons.wikimedia.org/wiki/File:Oktoberfest_2005_-_Hacker-Festzelt_-_</a:t>
            </a:r>
            <a:r>
              <a:rPr lang="cs-CZ" sz="2400" dirty="0" smtClean="0">
                <a:hlinkClick r:id="rId3"/>
              </a:rPr>
              <a:t>front.jpg?uselang=de</a:t>
            </a:r>
            <a:endParaRPr lang="cs-CZ" sz="2400" dirty="0" smtClean="0"/>
          </a:p>
          <a:p>
            <a:r>
              <a:rPr lang="cs-CZ" sz="2400" dirty="0" smtClean="0"/>
              <a:t>Obr. 2 - </a:t>
            </a:r>
            <a:r>
              <a:rPr lang="cs-CZ" sz="2400" dirty="0"/>
              <a:t>SCHEUVENS, Bernhard.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8.8.2013]. </a:t>
            </a:r>
            <a:r>
              <a:rPr lang="cs-CZ" sz="2400" dirty="0"/>
              <a:t>Dostupný na WWW: </a:t>
            </a:r>
            <a:r>
              <a:rPr lang="cs-CZ" sz="2400" dirty="0">
                <a:hlinkClick r:id="rId4"/>
              </a:rPr>
              <a:t>http://</a:t>
            </a:r>
            <a:r>
              <a:rPr lang="cs-CZ" sz="2400" dirty="0" smtClean="0">
                <a:hlinkClick r:id="rId4"/>
              </a:rPr>
              <a:t>commons.wikimedia.org/wiki/File:Muenchen-Oktoberfest-bjs2005-02.jpg?uselang=de</a:t>
            </a:r>
            <a:endParaRPr lang="cs-CZ" sz="2400" dirty="0" smtClean="0"/>
          </a:p>
          <a:p>
            <a:r>
              <a:rPr lang="cs-CZ" sz="2400" dirty="0" smtClean="0"/>
              <a:t>Obr. 3 - </a:t>
            </a:r>
            <a:r>
              <a:rPr lang="cs-CZ" sz="2400" dirty="0"/>
              <a:t>AUTOR NEUVEDEN.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8.8.2013]. </a:t>
            </a:r>
            <a:r>
              <a:rPr lang="cs-CZ" sz="2400" dirty="0"/>
              <a:t>Dostupný na WWW: </a:t>
            </a:r>
            <a:r>
              <a:rPr lang="cs-CZ" sz="2400" dirty="0">
                <a:hlinkClick r:id="rId5"/>
              </a:rPr>
              <a:t>http://</a:t>
            </a:r>
            <a:r>
              <a:rPr lang="cs-CZ" sz="2400" dirty="0" smtClean="0">
                <a:hlinkClick r:id="rId5"/>
              </a:rPr>
              <a:t>commons.wikimedia.org/wiki/File:Dirndl.jpg?uselang=de</a:t>
            </a:r>
            <a:endParaRPr lang="cs-CZ" sz="2400" dirty="0" smtClean="0"/>
          </a:p>
          <a:p>
            <a:r>
              <a:rPr lang="cs-CZ" sz="2400" dirty="0" smtClean="0"/>
              <a:t>Obr. 4 - </a:t>
            </a:r>
            <a:r>
              <a:rPr lang="cs-CZ" sz="2400" dirty="0"/>
              <a:t>AUTOR NEUVEDEN.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8.8.2013]. </a:t>
            </a:r>
            <a:r>
              <a:rPr lang="cs-CZ" sz="2400" dirty="0"/>
              <a:t>Dostupný na WWW: http://commons.wikimedia.org/wiki/File:SpBrezel.JPG</a:t>
            </a:r>
          </a:p>
        </p:txBody>
      </p:sp>
    </p:spTree>
    <p:extLst>
      <p:ext uri="{BB962C8B-B14F-4D97-AF65-F5344CB8AC3E}">
        <p14:creationId xmlns:p14="http://schemas.microsoft.com/office/powerpoint/2010/main" val="103532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Informationsquellen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 smtClean="0"/>
              <a:t>Obr. 5 - </a:t>
            </a:r>
            <a:r>
              <a:rPr lang="cs-CZ" sz="2400" dirty="0"/>
              <a:t>SCHWICHTENBERG, Frank.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8.8.2013]. </a:t>
            </a:r>
            <a:r>
              <a:rPr lang="cs-CZ" sz="2400" dirty="0"/>
              <a:t>Dostupný na WWW: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commons.wikimedia.org/wiki/File:Brath%C3%A4hnchen_01.jpg</a:t>
            </a:r>
            <a:endParaRPr lang="cs-CZ" sz="2400" dirty="0" smtClean="0"/>
          </a:p>
          <a:p>
            <a:r>
              <a:rPr lang="cs-CZ" sz="2400" dirty="0" smtClean="0"/>
              <a:t>Obr. 6 - </a:t>
            </a:r>
            <a:r>
              <a:rPr lang="cs-CZ" sz="2400" dirty="0"/>
              <a:t>AUTOR NEUVEDEN.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8.8.2013]. </a:t>
            </a:r>
            <a:r>
              <a:rPr lang="cs-CZ" sz="2400" dirty="0"/>
              <a:t>Dostupný na WWW: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commons.wikimedia.org/wiki/File:Masskrug.jpg</a:t>
            </a:r>
            <a:endParaRPr lang="cs-CZ" sz="2400" dirty="0" smtClean="0"/>
          </a:p>
          <a:p>
            <a:r>
              <a:rPr lang="cs-CZ" sz="2400" dirty="0" smtClean="0"/>
              <a:t>Obr. 7 - </a:t>
            </a:r>
            <a:r>
              <a:rPr lang="cs-CZ" sz="2400" dirty="0"/>
              <a:t>USIEN.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29.9.2013]. </a:t>
            </a:r>
            <a:r>
              <a:rPr lang="cs-CZ" sz="2400" dirty="0"/>
              <a:t>Dostupný na WWW</a:t>
            </a:r>
            <a:r>
              <a:rPr lang="cs-CZ" sz="2400" dirty="0" smtClean="0"/>
              <a:t>: </a:t>
            </a:r>
            <a:r>
              <a:rPr lang="cs-CZ" sz="2400" dirty="0">
                <a:hlinkClick r:id="rId4"/>
              </a:rPr>
              <a:t>http://</a:t>
            </a:r>
            <a:r>
              <a:rPr lang="cs-CZ" sz="2400" dirty="0" smtClean="0">
                <a:hlinkClick r:id="rId4"/>
              </a:rPr>
              <a:t>commons.wikimedia.org/wiki/File:010_Trachtenumzug_Almrausstammtisch.JPG?uselang=de</a:t>
            </a:r>
            <a:endParaRPr lang="cs-CZ" sz="2400" dirty="0" smtClean="0"/>
          </a:p>
          <a:p>
            <a:r>
              <a:rPr lang="cs-CZ" sz="2400" dirty="0" smtClean="0"/>
              <a:t>Obr. 8 - </a:t>
            </a:r>
            <a:r>
              <a:rPr lang="cs-CZ" sz="2400" dirty="0"/>
              <a:t>AUTOR NEUVEDEN.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8.8.2013]. </a:t>
            </a:r>
            <a:r>
              <a:rPr lang="cs-CZ" sz="2400" dirty="0"/>
              <a:t>Dostupný na WWW: </a:t>
            </a:r>
            <a:r>
              <a:rPr lang="cs-CZ" sz="2400" dirty="0">
                <a:hlinkClick r:id="rId5"/>
              </a:rPr>
              <a:t>http://</a:t>
            </a:r>
            <a:r>
              <a:rPr lang="cs-CZ" sz="2400" dirty="0" smtClean="0">
                <a:hlinkClick r:id="rId5"/>
              </a:rPr>
              <a:t>commons.wikimedia.org/wiki/File:Muenchen_Kleines_Stadtwappen.svg?uselang=de</a:t>
            </a:r>
            <a:endParaRPr lang="cs-CZ" sz="2400" dirty="0" smtClean="0"/>
          </a:p>
          <a:p>
            <a:r>
              <a:rPr lang="cs-CZ" sz="2400" dirty="0" smtClean="0"/>
              <a:t>Obr. 9 - </a:t>
            </a:r>
            <a:r>
              <a:rPr lang="cs-CZ" sz="2400" dirty="0"/>
              <a:t>USIEN. </a:t>
            </a:r>
            <a:r>
              <a:rPr lang="cs-CZ" sz="2400" i="1" dirty="0"/>
              <a:t>wikipedia.org</a:t>
            </a:r>
            <a:r>
              <a:rPr lang="cs-CZ" sz="2400" dirty="0"/>
              <a:t> [online]. [cit</a:t>
            </a:r>
            <a:r>
              <a:rPr lang="cs-CZ" sz="2400" dirty="0" smtClean="0"/>
              <a:t>. 29.9.2013]. </a:t>
            </a:r>
            <a:r>
              <a:rPr lang="cs-CZ" sz="2400" dirty="0"/>
              <a:t>Dostupný na WWW: </a:t>
            </a:r>
            <a:r>
              <a:rPr lang="cs-CZ" sz="2400" dirty="0">
                <a:hlinkClick r:id="rId6"/>
              </a:rPr>
              <a:t>http://</a:t>
            </a:r>
            <a:r>
              <a:rPr lang="cs-CZ" sz="2400" dirty="0" smtClean="0">
                <a:hlinkClick r:id="rId6"/>
              </a:rPr>
              <a:t>commons.wikimedia.org/wiki/File:031_Trachtenumzug_Bierwagen_Hofbraeu.JPG?uselang=de</a:t>
            </a:r>
            <a:endParaRPr lang="cs-CZ" sz="2400" dirty="0" smtClean="0"/>
          </a:p>
          <a:p>
            <a:r>
              <a:rPr lang="cs-CZ" sz="2400" dirty="0" smtClean="0"/>
              <a:t>Obr. 10 - </a:t>
            </a:r>
            <a:r>
              <a:rPr lang="cs-CZ" sz="2400" dirty="0"/>
              <a:t>STEINHOFF, Andreas.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8.8.2013]. </a:t>
            </a:r>
            <a:r>
              <a:rPr lang="cs-CZ" sz="2400" dirty="0"/>
              <a:t>Dostupný na WWW: </a:t>
            </a:r>
            <a:r>
              <a:rPr lang="cs-CZ" sz="2400" dirty="0">
                <a:hlinkClick r:id="rId7"/>
              </a:rPr>
              <a:t>http://commons.wikimedia.org/wiki/File:Oktoberfest_2005_-_</a:t>
            </a:r>
            <a:r>
              <a:rPr lang="cs-CZ" sz="2400" dirty="0" smtClean="0">
                <a:hlinkClick r:id="rId7"/>
              </a:rPr>
              <a:t>inside_L%C3%B6wenbr%C3%A4ufestzelt.jpg?uselang=de</a:t>
            </a:r>
            <a:endParaRPr lang="cs-CZ" sz="24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196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591" y="195949"/>
            <a:ext cx="8229600" cy="1143000"/>
          </a:xfrm>
        </p:spPr>
        <p:txBody>
          <a:bodyPr/>
          <a:lstStyle/>
          <a:p>
            <a:r>
              <a:rPr lang="cs-CZ" dirty="0" err="1" smtClean="0"/>
              <a:t>Oktoberfest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752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i="1" dirty="0" err="1" smtClean="0"/>
              <a:t>Formulieren</a:t>
            </a:r>
            <a:r>
              <a:rPr lang="cs-CZ" sz="11200" i="1" dirty="0" smtClean="0"/>
              <a:t> </a:t>
            </a:r>
            <a:r>
              <a:rPr lang="cs-CZ" sz="11200" i="1" dirty="0" err="1" smtClean="0"/>
              <a:t>Sie</a:t>
            </a:r>
            <a:r>
              <a:rPr lang="cs-CZ" sz="11200" i="1" dirty="0" smtClean="0"/>
              <a:t> </a:t>
            </a:r>
            <a:r>
              <a:rPr lang="cs-CZ" sz="11200" i="1" dirty="0" err="1" smtClean="0"/>
              <a:t>aufgrund</a:t>
            </a:r>
            <a:r>
              <a:rPr lang="cs-CZ" sz="11200" i="1" dirty="0" smtClean="0"/>
              <a:t> der </a:t>
            </a:r>
            <a:r>
              <a:rPr lang="cs-CZ" sz="11200" i="1" dirty="0" err="1" smtClean="0"/>
              <a:t>Stichwörter</a:t>
            </a:r>
            <a:r>
              <a:rPr lang="cs-CZ" sz="11200" i="1" dirty="0" smtClean="0"/>
              <a:t> </a:t>
            </a:r>
            <a:r>
              <a:rPr lang="cs-CZ" sz="11200" i="1" dirty="0" err="1" smtClean="0"/>
              <a:t>einen</a:t>
            </a:r>
            <a:r>
              <a:rPr lang="cs-CZ" sz="11200" i="1" dirty="0" smtClean="0"/>
              <a:t> Text </a:t>
            </a:r>
            <a:r>
              <a:rPr lang="cs-CZ" sz="11200" i="1" dirty="0" err="1" smtClean="0"/>
              <a:t>über</a:t>
            </a:r>
            <a:r>
              <a:rPr lang="cs-CZ" sz="11200" i="1" dirty="0" smtClean="0"/>
              <a:t> </a:t>
            </a:r>
            <a:r>
              <a:rPr lang="cs-CZ" sz="11200" i="1" dirty="0" err="1" smtClean="0"/>
              <a:t>das</a:t>
            </a:r>
            <a:r>
              <a:rPr lang="cs-CZ" sz="11200" i="1" dirty="0" smtClean="0"/>
              <a:t> </a:t>
            </a:r>
            <a:r>
              <a:rPr lang="cs-CZ" sz="11200" i="1" dirty="0" err="1" smtClean="0"/>
              <a:t>Oktoberfest</a:t>
            </a:r>
            <a:r>
              <a:rPr lang="cs-CZ" sz="11200" i="1" dirty="0" smtClean="0"/>
              <a:t> (</a:t>
            </a:r>
            <a:r>
              <a:rPr lang="cs-CZ" sz="11200" i="1" dirty="0" err="1" smtClean="0"/>
              <a:t>mehrere</a:t>
            </a:r>
            <a:r>
              <a:rPr lang="cs-CZ" sz="11200" i="1" dirty="0" smtClean="0"/>
              <a:t> </a:t>
            </a:r>
            <a:r>
              <a:rPr lang="cs-CZ" sz="11200" i="1" dirty="0" err="1" smtClean="0"/>
              <a:t>Lösungen</a:t>
            </a:r>
            <a:r>
              <a:rPr lang="cs-CZ" sz="11200" i="1" dirty="0" smtClean="0"/>
              <a:t> </a:t>
            </a:r>
            <a:r>
              <a:rPr lang="cs-CZ" sz="11200" i="1" dirty="0" err="1" smtClean="0"/>
              <a:t>möglich</a:t>
            </a:r>
            <a:r>
              <a:rPr lang="cs-CZ" sz="11200" i="1" dirty="0" smtClean="0"/>
              <a:t>):</a:t>
            </a:r>
          </a:p>
          <a:p>
            <a:r>
              <a:rPr lang="cs-CZ" sz="11200" dirty="0" err="1" smtClean="0"/>
              <a:t>das</a:t>
            </a:r>
            <a:r>
              <a:rPr lang="cs-CZ" sz="11200" dirty="0" smtClean="0"/>
              <a:t> </a:t>
            </a:r>
            <a:r>
              <a:rPr lang="cs-CZ" sz="11200" dirty="0" err="1" smtClean="0"/>
              <a:t>größte</a:t>
            </a:r>
            <a:r>
              <a:rPr lang="cs-CZ" sz="11200" dirty="0" smtClean="0"/>
              <a:t> </a:t>
            </a:r>
            <a:r>
              <a:rPr lang="cs-CZ" sz="11200" dirty="0" err="1" smtClean="0"/>
              <a:t>Volksfest</a:t>
            </a:r>
            <a:r>
              <a:rPr lang="cs-CZ" sz="11200" dirty="0" smtClean="0"/>
              <a:t> der </a:t>
            </a:r>
            <a:r>
              <a:rPr lang="cs-CZ" sz="11200" dirty="0" err="1" smtClean="0"/>
              <a:t>Welt</a:t>
            </a:r>
            <a:r>
              <a:rPr lang="cs-CZ" sz="11200" dirty="0" smtClean="0"/>
              <a:t> (</a:t>
            </a:r>
            <a:r>
              <a:rPr lang="cs-CZ" sz="11200" dirty="0" err="1" smtClean="0"/>
              <a:t>mundartlich</a:t>
            </a:r>
            <a:r>
              <a:rPr lang="cs-CZ" sz="11200" dirty="0" smtClean="0"/>
              <a:t> </a:t>
            </a:r>
            <a:r>
              <a:rPr lang="cs-CZ" sz="11200" dirty="0" err="1" smtClean="0"/>
              <a:t>Wiesn</a:t>
            </a:r>
            <a:r>
              <a:rPr lang="cs-CZ" sz="11200" dirty="0" smtClean="0"/>
              <a:t>)</a:t>
            </a:r>
          </a:p>
          <a:p>
            <a:r>
              <a:rPr lang="cs-CZ" sz="11200" dirty="0" err="1"/>
              <a:t>seit</a:t>
            </a:r>
            <a:r>
              <a:rPr lang="cs-CZ" sz="11200" dirty="0"/>
              <a:t> 1810 </a:t>
            </a:r>
            <a:r>
              <a:rPr lang="cs-CZ" sz="11200" dirty="0" err="1"/>
              <a:t>auf</a:t>
            </a:r>
            <a:r>
              <a:rPr lang="cs-CZ" sz="11200" dirty="0"/>
              <a:t> der </a:t>
            </a:r>
            <a:r>
              <a:rPr lang="cs-CZ" sz="11200" dirty="0" err="1"/>
              <a:t>Theresienwiese</a:t>
            </a:r>
            <a:r>
              <a:rPr lang="cs-CZ" sz="11200" dirty="0"/>
              <a:t> in </a:t>
            </a:r>
            <a:r>
              <a:rPr lang="cs-CZ" sz="11200" dirty="0" err="1"/>
              <a:t>München</a:t>
            </a:r>
            <a:r>
              <a:rPr lang="cs-CZ" sz="11200" dirty="0"/>
              <a:t> </a:t>
            </a:r>
          </a:p>
          <a:p>
            <a:r>
              <a:rPr lang="cs-CZ" sz="11200" dirty="0" smtClean="0"/>
              <a:t>16 </a:t>
            </a:r>
            <a:r>
              <a:rPr lang="cs-CZ" sz="11200" dirty="0" err="1" smtClean="0"/>
              <a:t>Tage</a:t>
            </a:r>
            <a:r>
              <a:rPr lang="cs-CZ" sz="11200" dirty="0" smtClean="0"/>
              <a:t> (Ende </a:t>
            </a:r>
            <a:r>
              <a:rPr lang="cs-CZ" sz="11200" dirty="0" err="1" smtClean="0"/>
              <a:t>September</a:t>
            </a:r>
            <a:r>
              <a:rPr lang="cs-CZ" sz="11200" dirty="0" smtClean="0"/>
              <a:t> bis </a:t>
            </a:r>
            <a:r>
              <a:rPr lang="cs-CZ" sz="11200" dirty="0" err="1" smtClean="0"/>
              <a:t>zum</a:t>
            </a:r>
            <a:r>
              <a:rPr lang="cs-CZ" sz="11200" dirty="0" smtClean="0"/>
              <a:t> </a:t>
            </a:r>
            <a:r>
              <a:rPr lang="cs-CZ" sz="11200" dirty="0" err="1" smtClean="0"/>
              <a:t>ersten</a:t>
            </a:r>
            <a:r>
              <a:rPr lang="cs-CZ" sz="11200" dirty="0" smtClean="0"/>
              <a:t> </a:t>
            </a:r>
            <a:r>
              <a:rPr lang="cs-CZ" sz="11200" dirty="0" err="1" smtClean="0"/>
              <a:t>Sonntag</a:t>
            </a:r>
            <a:r>
              <a:rPr lang="cs-CZ" sz="11200" dirty="0" smtClean="0"/>
              <a:t> </a:t>
            </a:r>
            <a:r>
              <a:rPr lang="cs-CZ" sz="11200" dirty="0" err="1" smtClean="0"/>
              <a:t>im</a:t>
            </a:r>
            <a:r>
              <a:rPr lang="cs-CZ" sz="11200" dirty="0" smtClean="0"/>
              <a:t> </a:t>
            </a:r>
            <a:r>
              <a:rPr lang="cs-CZ" sz="11200" dirty="0" err="1" smtClean="0"/>
              <a:t>Oktober</a:t>
            </a:r>
            <a:r>
              <a:rPr lang="cs-CZ" sz="11200" dirty="0" smtClean="0"/>
              <a:t>)</a:t>
            </a:r>
          </a:p>
          <a:p>
            <a:r>
              <a:rPr lang="cs-CZ" sz="11200" dirty="0" smtClean="0"/>
              <a:t>14 </a:t>
            </a:r>
            <a:r>
              <a:rPr lang="cs-CZ" sz="11200" dirty="0" err="1" smtClean="0"/>
              <a:t>große</a:t>
            </a:r>
            <a:r>
              <a:rPr lang="cs-CZ" sz="11200" dirty="0" smtClean="0"/>
              <a:t> </a:t>
            </a:r>
            <a:r>
              <a:rPr lang="cs-CZ" sz="11200" dirty="0" err="1" smtClean="0"/>
              <a:t>und</a:t>
            </a:r>
            <a:r>
              <a:rPr lang="cs-CZ" sz="11200" dirty="0" smtClean="0"/>
              <a:t> 15 </a:t>
            </a:r>
            <a:r>
              <a:rPr lang="cs-CZ" sz="11200" dirty="0" err="1" smtClean="0"/>
              <a:t>kleinere</a:t>
            </a:r>
            <a:r>
              <a:rPr lang="cs-CZ" sz="11200" dirty="0" smtClean="0"/>
              <a:t> </a:t>
            </a:r>
            <a:r>
              <a:rPr lang="cs-CZ" sz="11200" dirty="0" err="1" smtClean="0"/>
              <a:t>Bierzelte</a:t>
            </a:r>
            <a:r>
              <a:rPr lang="cs-CZ" sz="11200" dirty="0" smtClean="0"/>
              <a:t>, </a:t>
            </a:r>
            <a:r>
              <a:rPr lang="cs-CZ" sz="11200" dirty="0" err="1" smtClean="0"/>
              <a:t>Attraktionen</a:t>
            </a:r>
            <a:r>
              <a:rPr lang="cs-CZ" sz="11200" dirty="0" smtClean="0"/>
              <a:t> (</a:t>
            </a:r>
            <a:r>
              <a:rPr lang="cs-CZ" sz="11200" dirty="0" err="1" smtClean="0"/>
              <a:t>Riesenrad</a:t>
            </a:r>
            <a:r>
              <a:rPr lang="cs-CZ" sz="11200" dirty="0" smtClean="0"/>
              <a:t>, </a:t>
            </a:r>
            <a:r>
              <a:rPr lang="cs-CZ" sz="11200" dirty="0" err="1" smtClean="0"/>
              <a:t>Karussells</a:t>
            </a:r>
            <a:r>
              <a:rPr lang="cs-CZ" sz="11200" dirty="0" smtClean="0"/>
              <a:t>, </a:t>
            </a:r>
            <a:r>
              <a:rPr lang="cs-CZ" sz="11200" dirty="0" err="1" smtClean="0"/>
              <a:t>Schaukeln</a:t>
            </a:r>
            <a:r>
              <a:rPr lang="cs-CZ" sz="11200" dirty="0" smtClean="0"/>
              <a:t>, </a:t>
            </a:r>
            <a:r>
              <a:rPr lang="cs-CZ" sz="11200" dirty="0" err="1" smtClean="0"/>
              <a:t>Flohzirkus</a:t>
            </a:r>
            <a:r>
              <a:rPr lang="cs-CZ" sz="11200" dirty="0" smtClean="0"/>
              <a:t> </a:t>
            </a:r>
            <a:r>
              <a:rPr lang="cs-CZ" sz="11200" dirty="0" err="1" smtClean="0"/>
              <a:t>usw</a:t>
            </a:r>
            <a:r>
              <a:rPr lang="cs-CZ" sz="11200" dirty="0" smtClean="0"/>
              <a:t>.)</a:t>
            </a:r>
          </a:p>
          <a:p>
            <a:r>
              <a:rPr lang="cs-CZ" sz="11200" dirty="0" err="1"/>
              <a:t>s</a:t>
            </a:r>
            <a:r>
              <a:rPr lang="cs-CZ" sz="11200" dirty="0" err="1" smtClean="0"/>
              <a:t>pezielles</a:t>
            </a:r>
            <a:r>
              <a:rPr lang="cs-CZ" sz="11200" dirty="0" smtClean="0"/>
              <a:t> </a:t>
            </a:r>
            <a:r>
              <a:rPr lang="cs-CZ" sz="11200" dirty="0" err="1" smtClean="0"/>
              <a:t>Bier</a:t>
            </a:r>
            <a:r>
              <a:rPr lang="cs-CZ" sz="11200" dirty="0" smtClean="0"/>
              <a:t> </a:t>
            </a:r>
            <a:r>
              <a:rPr lang="cs-CZ" sz="11200" dirty="0" err="1" smtClean="0"/>
              <a:t>mit</a:t>
            </a:r>
            <a:r>
              <a:rPr lang="cs-CZ" sz="11200" dirty="0" smtClean="0"/>
              <a:t> </a:t>
            </a:r>
            <a:r>
              <a:rPr lang="cs-CZ" sz="11200" dirty="0" err="1" smtClean="0"/>
              <a:t>höherem</a:t>
            </a:r>
            <a:r>
              <a:rPr lang="cs-CZ" sz="11200" dirty="0" smtClean="0"/>
              <a:t> </a:t>
            </a:r>
            <a:r>
              <a:rPr lang="cs-CZ" sz="11200" dirty="0" err="1" smtClean="0"/>
              <a:t>Alkoholgehalt</a:t>
            </a:r>
            <a:r>
              <a:rPr lang="cs-CZ" sz="11200" dirty="0" smtClean="0"/>
              <a:t> (cca 9 € pro </a:t>
            </a:r>
            <a:r>
              <a:rPr lang="cs-CZ" sz="11200" dirty="0" err="1" smtClean="0"/>
              <a:t>Maß</a:t>
            </a:r>
            <a:r>
              <a:rPr lang="cs-CZ" sz="11200" dirty="0" smtClean="0"/>
              <a:t> </a:t>
            </a:r>
            <a:r>
              <a:rPr lang="cs-CZ" sz="11200" dirty="0" err="1" smtClean="0"/>
              <a:t>Bier</a:t>
            </a:r>
            <a:r>
              <a:rPr lang="cs-CZ" sz="11200" dirty="0" smtClean="0"/>
              <a:t> = 1 Liter)</a:t>
            </a:r>
          </a:p>
          <a:p>
            <a:r>
              <a:rPr lang="cs-CZ" sz="11200" dirty="0" err="1"/>
              <a:t>j</a:t>
            </a:r>
            <a:r>
              <a:rPr lang="cs-CZ" sz="11200" dirty="0" err="1" smtClean="0"/>
              <a:t>edes</a:t>
            </a:r>
            <a:r>
              <a:rPr lang="cs-CZ" sz="11200" dirty="0" smtClean="0"/>
              <a:t> </a:t>
            </a:r>
            <a:r>
              <a:rPr lang="cs-CZ" sz="11200" dirty="0" err="1"/>
              <a:t>J</a:t>
            </a:r>
            <a:r>
              <a:rPr lang="cs-CZ" sz="11200" dirty="0" err="1" smtClean="0"/>
              <a:t>ahr</a:t>
            </a:r>
            <a:r>
              <a:rPr lang="cs-CZ" sz="11200" dirty="0" smtClean="0"/>
              <a:t> rund </a:t>
            </a:r>
            <a:r>
              <a:rPr lang="cs-CZ" sz="11200" dirty="0" err="1" smtClean="0"/>
              <a:t>sechs</a:t>
            </a:r>
            <a:r>
              <a:rPr lang="cs-CZ" sz="11200" dirty="0" smtClean="0"/>
              <a:t> </a:t>
            </a:r>
            <a:r>
              <a:rPr lang="cs-CZ" sz="11200" dirty="0" err="1" smtClean="0"/>
              <a:t>Millionen</a:t>
            </a:r>
            <a:r>
              <a:rPr lang="cs-CZ" sz="11200" dirty="0" smtClean="0"/>
              <a:t> </a:t>
            </a:r>
            <a:r>
              <a:rPr lang="cs-CZ" sz="11200" dirty="0" err="1" smtClean="0"/>
              <a:t>Besucher</a:t>
            </a:r>
            <a:r>
              <a:rPr lang="cs-CZ" sz="11200" dirty="0" smtClean="0"/>
              <a:t> (</a:t>
            </a:r>
            <a:r>
              <a:rPr lang="cs-CZ" sz="11200" dirty="0" err="1" smtClean="0"/>
              <a:t>vorwiegend</a:t>
            </a:r>
            <a:r>
              <a:rPr lang="cs-CZ" sz="11200" dirty="0" smtClean="0"/>
              <a:t> </a:t>
            </a:r>
            <a:r>
              <a:rPr lang="cs-CZ" sz="11200" dirty="0" err="1" smtClean="0"/>
              <a:t>aus</a:t>
            </a:r>
            <a:r>
              <a:rPr lang="cs-CZ" sz="11200" dirty="0" smtClean="0"/>
              <a:t> </a:t>
            </a:r>
            <a:r>
              <a:rPr lang="cs-CZ" sz="11200" dirty="0" err="1" smtClean="0"/>
              <a:t>Italien</a:t>
            </a:r>
            <a:r>
              <a:rPr lang="cs-CZ" sz="11200" dirty="0" smtClean="0"/>
              <a:t>, den USA, Japan </a:t>
            </a:r>
            <a:r>
              <a:rPr lang="cs-CZ" sz="11200" dirty="0" err="1" smtClean="0"/>
              <a:t>und</a:t>
            </a:r>
            <a:r>
              <a:rPr lang="cs-CZ" sz="11200" dirty="0" smtClean="0"/>
              <a:t> </a:t>
            </a:r>
            <a:r>
              <a:rPr lang="cs-CZ" sz="11200" dirty="0" err="1" smtClean="0"/>
              <a:t>Australien</a:t>
            </a:r>
            <a:r>
              <a:rPr lang="cs-CZ" sz="11200" dirty="0" smtClean="0"/>
              <a:t>)</a:t>
            </a:r>
            <a:endParaRPr lang="cs-CZ" sz="11200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File:Muenchen-Oktoberfest-bjs2005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00" y="289062"/>
            <a:ext cx="2304000" cy="10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ile:Oktoberfest 2005 - Hacker-Festzelt - 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6204"/>
            <a:ext cx="2304000" cy="11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Wiesn-Geschichte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579296" cy="4565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i="1" dirty="0" err="1" smtClean="0"/>
              <a:t>Ergänzen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Sie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die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fehlenden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Wörter</a:t>
            </a:r>
            <a:r>
              <a:rPr lang="cs-CZ" sz="2800" i="1" dirty="0" smtClean="0"/>
              <a:t>! (</a:t>
            </a:r>
            <a:r>
              <a:rPr lang="cs-CZ" sz="2800" i="1" dirty="0" err="1" smtClean="0"/>
              <a:t>September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explodierte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heiratete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vorwiegend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Oktoberfest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verlängert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wurden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Stadtverwaltung</a:t>
            </a:r>
            <a:r>
              <a:rPr lang="cs-CZ" sz="2800" i="1" dirty="0" smtClean="0"/>
              <a:t>)</a:t>
            </a:r>
          </a:p>
          <a:p>
            <a:pPr marL="0" indent="0">
              <a:buNone/>
            </a:pPr>
            <a:r>
              <a:rPr lang="cs-CZ" sz="2800" dirty="0" err="1" smtClean="0"/>
              <a:t>Am</a:t>
            </a:r>
            <a:r>
              <a:rPr lang="cs-CZ" sz="2800" dirty="0" smtClean="0"/>
              <a:t> 12. </a:t>
            </a:r>
            <a:r>
              <a:rPr lang="cs-CZ" sz="2800" dirty="0" err="1" smtClean="0"/>
              <a:t>Oktober</a:t>
            </a:r>
            <a:r>
              <a:rPr lang="cs-CZ" sz="2800" dirty="0" smtClean="0"/>
              <a:t> 1810 ……… </a:t>
            </a:r>
            <a:r>
              <a:rPr lang="cs-CZ" sz="2800" dirty="0" err="1" smtClean="0"/>
              <a:t>Kronprinz</a:t>
            </a:r>
            <a:r>
              <a:rPr lang="cs-CZ" sz="2800" dirty="0" smtClean="0"/>
              <a:t> Ludwig </a:t>
            </a:r>
            <a:r>
              <a:rPr lang="cs-CZ" sz="2800" dirty="0" err="1" smtClean="0"/>
              <a:t>Prinzessin</a:t>
            </a:r>
            <a:r>
              <a:rPr lang="cs-CZ" sz="2800" dirty="0" smtClean="0"/>
              <a:t> Therese. </a:t>
            </a:r>
            <a:r>
              <a:rPr lang="cs-CZ" sz="2800" dirty="0" err="1" smtClean="0"/>
              <a:t>Ihr</a:t>
            </a:r>
            <a:r>
              <a:rPr lang="cs-CZ" sz="2800" dirty="0" smtClean="0"/>
              <a:t> </a:t>
            </a:r>
            <a:r>
              <a:rPr lang="cs-CZ" sz="2800" dirty="0" err="1" smtClean="0"/>
              <a:t>Hochzeitsfest</a:t>
            </a:r>
            <a:r>
              <a:rPr lang="cs-CZ" sz="2800" dirty="0" smtClean="0"/>
              <a:t> </a:t>
            </a:r>
            <a:r>
              <a:rPr lang="cs-CZ" sz="2800" dirty="0" err="1" smtClean="0"/>
              <a:t>auf</a:t>
            </a:r>
            <a:r>
              <a:rPr lang="cs-CZ" sz="2800" dirty="0" smtClean="0"/>
              <a:t> der </a:t>
            </a:r>
            <a:r>
              <a:rPr lang="cs-CZ" sz="2800" dirty="0" err="1" smtClean="0"/>
              <a:t>Theresienwiese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r>
              <a:rPr lang="cs-CZ" sz="2800" dirty="0" smtClean="0"/>
              <a:t> </a:t>
            </a:r>
            <a:r>
              <a:rPr lang="cs-CZ" sz="2800" dirty="0" err="1" smtClean="0"/>
              <a:t>zugleich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erste</a:t>
            </a:r>
            <a:r>
              <a:rPr lang="cs-CZ" sz="2800" dirty="0" smtClean="0"/>
              <a:t> ……….. . In den </a:t>
            </a:r>
            <a:r>
              <a:rPr lang="cs-CZ" sz="2800" dirty="0" err="1" smtClean="0"/>
              <a:t>Anfangsjahren</a:t>
            </a:r>
            <a:r>
              <a:rPr lang="cs-CZ" sz="2800" dirty="0" smtClean="0"/>
              <a:t> </a:t>
            </a:r>
            <a:r>
              <a:rPr lang="cs-CZ" sz="2800" dirty="0" err="1" smtClean="0"/>
              <a:t>hatte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Fest</a:t>
            </a:r>
            <a:r>
              <a:rPr lang="cs-CZ" sz="2800" dirty="0" smtClean="0"/>
              <a:t> </a:t>
            </a:r>
            <a:r>
              <a:rPr lang="cs-CZ" sz="2800" dirty="0" err="1" smtClean="0"/>
              <a:t>einen</a:t>
            </a:r>
            <a:r>
              <a:rPr lang="cs-CZ" sz="2800" dirty="0" smtClean="0"/>
              <a:t> ………. </a:t>
            </a:r>
            <a:r>
              <a:rPr lang="cs-CZ" sz="2800" dirty="0" err="1" smtClean="0"/>
              <a:t>sportlichen</a:t>
            </a:r>
            <a:r>
              <a:rPr lang="cs-CZ" sz="2800" dirty="0" smtClean="0"/>
              <a:t> Charakter. Von 1880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genehmigte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…………… </a:t>
            </a:r>
            <a:r>
              <a:rPr lang="cs-CZ" sz="2800" dirty="0" err="1" smtClean="0"/>
              <a:t>auch</a:t>
            </a:r>
            <a:r>
              <a:rPr lang="cs-CZ" sz="2800" dirty="0" smtClean="0"/>
              <a:t> den </a:t>
            </a:r>
            <a:r>
              <a:rPr lang="cs-CZ" sz="2800" dirty="0" err="1" smtClean="0"/>
              <a:t>Bierverkauf</a:t>
            </a:r>
            <a:r>
              <a:rPr lang="cs-CZ" sz="2800" dirty="0" smtClean="0"/>
              <a:t>. </a:t>
            </a:r>
            <a:r>
              <a:rPr lang="cs-CZ" sz="2800" dirty="0" err="1" smtClean="0"/>
              <a:t>Erst</a:t>
            </a:r>
            <a:r>
              <a:rPr lang="cs-CZ" sz="2800" dirty="0" smtClean="0"/>
              <a:t> Ende des 19. </a:t>
            </a:r>
            <a:r>
              <a:rPr lang="cs-CZ" sz="2800" dirty="0" err="1" smtClean="0"/>
              <a:t>Jhs</a:t>
            </a:r>
            <a:r>
              <a:rPr lang="cs-CZ" sz="2800" dirty="0" smtClean="0"/>
              <a:t>. </a:t>
            </a:r>
            <a:r>
              <a:rPr lang="cs-CZ" sz="2800" dirty="0" err="1" smtClean="0"/>
              <a:t>wurde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/>
              <a:t>F</a:t>
            </a:r>
            <a:r>
              <a:rPr lang="cs-CZ" sz="2800" dirty="0" err="1" smtClean="0"/>
              <a:t>est</a:t>
            </a:r>
            <a:r>
              <a:rPr lang="cs-CZ" sz="2800" dirty="0" smtClean="0"/>
              <a:t> ………. </a:t>
            </a:r>
            <a:r>
              <a:rPr lang="cs-CZ" sz="2800" dirty="0" err="1"/>
              <a:t>u</a:t>
            </a:r>
            <a:r>
              <a:rPr lang="cs-CZ" sz="2800" dirty="0" err="1" smtClean="0"/>
              <a:t>nd</a:t>
            </a:r>
            <a:r>
              <a:rPr lang="cs-CZ" sz="2800" dirty="0" smtClean="0"/>
              <a:t> </a:t>
            </a:r>
            <a:r>
              <a:rPr lang="cs-CZ" sz="2800" dirty="0" err="1" smtClean="0"/>
              <a:t>beginnt</a:t>
            </a:r>
            <a:r>
              <a:rPr lang="cs-CZ" sz="2800" dirty="0" smtClean="0"/>
              <a:t> </a:t>
            </a:r>
            <a:r>
              <a:rPr lang="cs-CZ" sz="2800" dirty="0" err="1" smtClean="0"/>
              <a:t>wegen</a:t>
            </a:r>
            <a:r>
              <a:rPr lang="cs-CZ" sz="2800" dirty="0" smtClean="0"/>
              <a:t> des </a:t>
            </a:r>
            <a:r>
              <a:rPr lang="cs-CZ" sz="2800" dirty="0" err="1" smtClean="0"/>
              <a:t>besseren</a:t>
            </a:r>
            <a:r>
              <a:rPr lang="cs-CZ" sz="2800" dirty="0" smtClean="0"/>
              <a:t> </a:t>
            </a:r>
            <a:r>
              <a:rPr lang="cs-CZ" sz="2800" dirty="0" err="1" smtClean="0"/>
              <a:t>Wetters</a:t>
            </a:r>
            <a:r>
              <a:rPr lang="cs-CZ" sz="2800" dirty="0" smtClean="0"/>
              <a:t> </a:t>
            </a:r>
            <a:r>
              <a:rPr lang="cs-CZ" sz="2800" dirty="0" err="1" smtClean="0"/>
              <a:t>schon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……… . </a:t>
            </a:r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 smtClean="0"/>
              <a:t>Jahre</a:t>
            </a:r>
            <a:r>
              <a:rPr lang="cs-CZ" sz="2800" dirty="0" smtClean="0"/>
              <a:t> 1980 ……….. </a:t>
            </a:r>
            <a:r>
              <a:rPr lang="cs-CZ" sz="2800" dirty="0" err="1"/>
              <a:t>a</a:t>
            </a:r>
            <a:r>
              <a:rPr lang="cs-CZ" sz="2800" dirty="0" err="1" smtClean="0"/>
              <a:t>m</a:t>
            </a:r>
            <a:r>
              <a:rPr lang="cs-CZ" sz="2800" dirty="0" smtClean="0"/>
              <a:t> </a:t>
            </a:r>
            <a:r>
              <a:rPr lang="cs-CZ" sz="2800" dirty="0" err="1" smtClean="0"/>
              <a:t>Haupteingang</a:t>
            </a:r>
            <a:r>
              <a:rPr lang="cs-CZ" sz="2800" dirty="0" smtClean="0"/>
              <a:t> des </a:t>
            </a:r>
            <a:r>
              <a:rPr lang="cs-CZ" sz="2800" dirty="0" err="1" smtClean="0"/>
              <a:t>Festgeländes</a:t>
            </a:r>
            <a:r>
              <a:rPr lang="cs-CZ" sz="2800" dirty="0" smtClean="0"/>
              <a:t> </a:t>
            </a:r>
            <a:r>
              <a:rPr lang="cs-CZ" sz="2800" dirty="0" err="1" smtClean="0"/>
              <a:t>eine</a:t>
            </a:r>
            <a:r>
              <a:rPr lang="cs-CZ" sz="2800" dirty="0" smtClean="0"/>
              <a:t> </a:t>
            </a:r>
            <a:r>
              <a:rPr lang="cs-CZ" sz="2800" dirty="0" err="1" smtClean="0"/>
              <a:t>Bombe</a:t>
            </a:r>
            <a:r>
              <a:rPr lang="cs-CZ" sz="2800" dirty="0" smtClean="0"/>
              <a:t> – 13 </a:t>
            </a:r>
            <a:r>
              <a:rPr lang="cs-CZ" sz="2800" dirty="0" err="1" smtClean="0"/>
              <a:t>Menschen</a:t>
            </a:r>
            <a:r>
              <a:rPr lang="cs-CZ" sz="2800" dirty="0" smtClean="0"/>
              <a:t> </a:t>
            </a:r>
            <a:r>
              <a:rPr lang="cs-CZ" sz="2800" dirty="0" err="1" smtClean="0"/>
              <a:t>starben</a:t>
            </a:r>
            <a:r>
              <a:rPr lang="cs-CZ" sz="2800" dirty="0" smtClean="0"/>
              <a:t>, </a:t>
            </a:r>
            <a:r>
              <a:rPr lang="cs-CZ" sz="2800" dirty="0" err="1" smtClean="0"/>
              <a:t>über</a:t>
            </a:r>
            <a:r>
              <a:rPr lang="cs-CZ" sz="2800" dirty="0" smtClean="0"/>
              <a:t> 200 …… </a:t>
            </a:r>
            <a:r>
              <a:rPr lang="cs-CZ" sz="2800" dirty="0" err="1" smtClean="0"/>
              <a:t>verletzt</a:t>
            </a:r>
            <a:r>
              <a:rPr lang="cs-CZ" sz="2800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63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/>
              <a:t>Am</a:t>
            </a:r>
            <a:r>
              <a:rPr lang="cs-CZ" dirty="0"/>
              <a:t> 12. </a:t>
            </a:r>
            <a:r>
              <a:rPr lang="cs-CZ" dirty="0" err="1"/>
              <a:t>Oktober</a:t>
            </a:r>
            <a:r>
              <a:rPr lang="cs-CZ" dirty="0"/>
              <a:t> </a:t>
            </a:r>
            <a:r>
              <a:rPr lang="cs-CZ" dirty="0" smtClean="0"/>
              <a:t>1810 </a:t>
            </a:r>
            <a:r>
              <a:rPr lang="cs-CZ" dirty="0" err="1" smtClean="0">
                <a:solidFill>
                  <a:srgbClr val="FF0000"/>
                </a:solidFill>
              </a:rPr>
              <a:t>heiratete</a:t>
            </a:r>
            <a:r>
              <a:rPr lang="cs-CZ" dirty="0" smtClean="0"/>
              <a:t> </a:t>
            </a:r>
            <a:r>
              <a:rPr lang="cs-CZ" dirty="0" err="1"/>
              <a:t>Kronprinz</a:t>
            </a:r>
            <a:r>
              <a:rPr lang="cs-CZ" dirty="0"/>
              <a:t> Ludwig </a:t>
            </a:r>
            <a:r>
              <a:rPr lang="cs-CZ" dirty="0" err="1"/>
              <a:t>Prinzessin</a:t>
            </a:r>
            <a:r>
              <a:rPr lang="cs-CZ" dirty="0"/>
              <a:t> Therese. </a:t>
            </a:r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Hochzeitsfest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Theresienwiese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zugleich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 smtClean="0"/>
              <a:t>erste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Oktoberfest</a:t>
            </a:r>
            <a:r>
              <a:rPr lang="cs-CZ" dirty="0"/>
              <a:t>.</a:t>
            </a:r>
            <a:r>
              <a:rPr lang="cs-CZ" dirty="0" smtClean="0"/>
              <a:t> </a:t>
            </a:r>
            <a:r>
              <a:rPr lang="cs-CZ" dirty="0"/>
              <a:t>In den </a:t>
            </a:r>
            <a:r>
              <a:rPr lang="cs-CZ" dirty="0" err="1"/>
              <a:t>Anfangsjahren</a:t>
            </a:r>
            <a:r>
              <a:rPr lang="cs-CZ" dirty="0"/>
              <a:t> </a:t>
            </a:r>
            <a:r>
              <a:rPr lang="cs-CZ" dirty="0" err="1"/>
              <a:t>hatte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Fest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vorwiegend</a:t>
            </a:r>
            <a:r>
              <a:rPr lang="cs-CZ" dirty="0"/>
              <a:t> </a:t>
            </a:r>
            <a:r>
              <a:rPr lang="cs-CZ" dirty="0" err="1"/>
              <a:t>sportlichen</a:t>
            </a:r>
            <a:r>
              <a:rPr lang="cs-CZ" dirty="0"/>
              <a:t> Charakter. Von 1880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genehmigte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Stadtverwaltung</a:t>
            </a:r>
            <a:r>
              <a:rPr lang="cs-CZ" dirty="0" smtClean="0"/>
              <a:t> </a:t>
            </a:r>
            <a:r>
              <a:rPr lang="cs-CZ" dirty="0" err="1"/>
              <a:t>auch</a:t>
            </a:r>
            <a:r>
              <a:rPr lang="cs-CZ" dirty="0"/>
              <a:t> den </a:t>
            </a:r>
            <a:r>
              <a:rPr lang="cs-CZ" dirty="0" err="1"/>
              <a:t>Bierverkauf</a:t>
            </a:r>
            <a:r>
              <a:rPr lang="cs-CZ" dirty="0"/>
              <a:t>. </a:t>
            </a:r>
            <a:r>
              <a:rPr lang="cs-CZ" dirty="0" err="1"/>
              <a:t>Erst</a:t>
            </a:r>
            <a:r>
              <a:rPr lang="cs-CZ" dirty="0"/>
              <a:t> Ende des 19. </a:t>
            </a:r>
            <a:r>
              <a:rPr lang="cs-CZ" dirty="0" err="1"/>
              <a:t>Jhs</a:t>
            </a:r>
            <a:r>
              <a:rPr lang="cs-CZ" dirty="0"/>
              <a:t>.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Fest</a:t>
            </a:r>
            <a:r>
              <a:rPr lang="cs-CZ" dirty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verlängert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beginnt</a:t>
            </a:r>
            <a:r>
              <a:rPr lang="cs-CZ" dirty="0"/>
              <a:t> </a:t>
            </a:r>
            <a:r>
              <a:rPr lang="cs-CZ" dirty="0" err="1"/>
              <a:t>wegen</a:t>
            </a:r>
            <a:r>
              <a:rPr lang="cs-CZ" dirty="0"/>
              <a:t> des </a:t>
            </a:r>
            <a:r>
              <a:rPr lang="cs-CZ" dirty="0" err="1"/>
              <a:t>besseren</a:t>
            </a:r>
            <a:r>
              <a:rPr lang="cs-CZ" dirty="0"/>
              <a:t> </a:t>
            </a:r>
            <a:r>
              <a:rPr lang="cs-CZ" dirty="0" err="1" smtClean="0"/>
              <a:t>Wetters</a:t>
            </a:r>
            <a:r>
              <a:rPr lang="cs-CZ" dirty="0" smtClean="0"/>
              <a:t> </a:t>
            </a:r>
            <a:r>
              <a:rPr lang="cs-CZ" dirty="0" err="1"/>
              <a:t>schon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September</a:t>
            </a:r>
            <a:r>
              <a:rPr lang="cs-CZ" dirty="0" smtClean="0"/>
              <a:t>.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Jahre</a:t>
            </a:r>
            <a:r>
              <a:rPr lang="cs-CZ" dirty="0"/>
              <a:t> </a:t>
            </a:r>
            <a:r>
              <a:rPr lang="cs-CZ" dirty="0" smtClean="0"/>
              <a:t>1980 </a:t>
            </a:r>
            <a:r>
              <a:rPr lang="cs-CZ" dirty="0" err="1" smtClean="0">
                <a:solidFill>
                  <a:srgbClr val="FF0000"/>
                </a:solidFill>
              </a:rPr>
              <a:t>explodierte</a:t>
            </a:r>
            <a:r>
              <a:rPr lang="cs-CZ" dirty="0" smtClean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Haupteingang</a:t>
            </a:r>
            <a:r>
              <a:rPr lang="cs-CZ" dirty="0"/>
              <a:t> des </a:t>
            </a:r>
            <a:r>
              <a:rPr lang="cs-CZ" dirty="0" err="1"/>
              <a:t>Festgeländes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Bombe</a:t>
            </a:r>
            <a:r>
              <a:rPr lang="cs-CZ" dirty="0"/>
              <a:t> – 13 </a:t>
            </a:r>
            <a:r>
              <a:rPr lang="cs-CZ" dirty="0" err="1"/>
              <a:t>Menschen</a:t>
            </a:r>
            <a:r>
              <a:rPr lang="cs-CZ" dirty="0"/>
              <a:t> </a:t>
            </a:r>
            <a:r>
              <a:rPr lang="cs-CZ" dirty="0" err="1"/>
              <a:t>starben</a:t>
            </a:r>
            <a:r>
              <a:rPr lang="cs-CZ" dirty="0"/>
              <a:t>,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smtClean="0"/>
              <a:t>200 </a:t>
            </a:r>
            <a:r>
              <a:rPr lang="cs-CZ" dirty="0" err="1" smtClean="0">
                <a:solidFill>
                  <a:srgbClr val="FF0000"/>
                </a:solidFill>
              </a:rPr>
              <a:t>wurden</a:t>
            </a:r>
            <a:r>
              <a:rPr lang="cs-CZ" dirty="0" smtClean="0"/>
              <a:t> </a:t>
            </a:r>
            <a:r>
              <a:rPr lang="cs-CZ" dirty="0" err="1"/>
              <a:t>verletzt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22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Welche Wörter passen zu welchem Bild?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 Lederhose, r Maßkrug, e Trachtenkapelle, </a:t>
            </a:r>
            <a:br>
              <a:rPr lang="cs-CZ" smtClean="0"/>
            </a:br>
            <a:r>
              <a:rPr lang="cs-CZ" smtClean="0"/>
              <a:t>e Bretzel, s Brathendl (Brathähnchen), s Dirndl</a:t>
            </a:r>
            <a:endParaRPr lang="cs-CZ" dirty="0" smtClean="0"/>
          </a:p>
        </p:txBody>
      </p:sp>
      <p:pic>
        <p:nvPicPr>
          <p:cNvPr id="2054" name="Picture 6" descr="File:Dirn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3926"/>
            <a:ext cx="18226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Brez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68" y="3223926"/>
            <a:ext cx="1411050" cy="10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e:Masskru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09552"/>
            <a:ext cx="2001529" cy="30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File:010 Trachtenumzug Almrausstammtis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08534"/>
            <a:ext cx="1844726" cy="27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upload.wikimedia.org/wikipedia/commons/thumb/f/f1/Brath%C3%A4hnchen_01.jpg/120px-Brath%C3%A4hnchen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168"/>
            <a:ext cx="1418322" cy="10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0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25810"/>
            <a:ext cx="8229600" cy="1143000"/>
          </a:xfrm>
        </p:spPr>
        <p:txBody>
          <a:bodyPr/>
          <a:lstStyle/>
          <a:p>
            <a:r>
              <a:rPr lang="cs-CZ" dirty="0" err="1" smtClean="0"/>
              <a:t>Festliche</a:t>
            </a:r>
            <a:r>
              <a:rPr lang="cs-CZ" dirty="0" smtClean="0"/>
              <a:t> </a:t>
            </a:r>
            <a:r>
              <a:rPr lang="cs-CZ" dirty="0" err="1" smtClean="0"/>
              <a:t>Eröffnung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err="1" smtClean="0"/>
              <a:t>Einzug</a:t>
            </a:r>
            <a:r>
              <a:rPr lang="cs-CZ" sz="2800" dirty="0" smtClean="0"/>
              <a:t> der </a:t>
            </a:r>
            <a:r>
              <a:rPr lang="cs-CZ" sz="2800" dirty="0" err="1" smtClean="0"/>
              <a:t>Wiesnwirte</a:t>
            </a:r>
            <a:r>
              <a:rPr lang="cs-CZ" sz="2800" dirty="0" smtClean="0"/>
              <a:t>: Der </a:t>
            </a:r>
            <a:r>
              <a:rPr lang="cs-CZ" sz="2800" dirty="0" err="1" smtClean="0"/>
              <a:t>Umzug</a:t>
            </a:r>
            <a:r>
              <a:rPr lang="cs-CZ" sz="2800" dirty="0" smtClean="0"/>
              <a:t> </a:t>
            </a:r>
            <a:r>
              <a:rPr lang="cs-CZ" sz="2800" dirty="0" err="1" smtClean="0"/>
              <a:t>führt</a:t>
            </a:r>
            <a:r>
              <a:rPr lang="cs-CZ" sz="2800" dirty="0" smtClean="0"/>
              <a:t> der </a:t>
            </a:r>
            <a:r>
              <a:rPr lang="cs-CZ" sz="2800" dirty="0" err="1" smtClean="0"/>
              <a:t>amtierende</a:t>
            </a:r>
            <a:r>
              <a:rPr lang="cs-CZ" sz="2800" dirty="0" smtClean="0"/>
              <a:t> </a:t>
            </a:r>
            <a:r>
              <a:rPr lang="cs-CZ" sz="2800" dirty="0" err="1" smtClean="0"/>
              <a:t>Münchner</a:t>
            </a:r>
            <a:r>
              <a:rPr lang="cs-CZ" sz="2800" dirty="0" smtClean="0"/>
              <a:t> </a:t>
            </a:r>
            <a:r>
              <a:rPr lang="cs-CZ" sz="2800" dirty="0" err="1" smtClean="0"/>
              <a:t>Oberbürgermeister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Münchner</a:t>
            </a:r>
            <a:r>
              <a:rPr lang="cs-CZ" sz="2800" dirty="0" smtClean="0"/>
              <a:t> Kindl (</a:t>
            </a:r>
            <a:r>
              <a:rPr lang="cs-CZ" sz="2800" dirty="0" err="1" smtClean="0"/>
              <a:t>Wappenfigur</a:t>
            </a:r>
            <a:r>
              <a:rPr lang="cs-CZ" sz="2800" dirty="0" smtClean="0"/>
              <a:t> von </a:t>
            </a:r>
            <a:r>
              <a:rPr lang="cs-CZ" sz="2800" dirty="0" err="1" smtClean="0"/>
              <a:t>München</a:t>
            </a:r>
            <a:r>
              <a:rPr lang="cs-CZ" sz="2800" dirty="0" smtClean="0"/>
              <a:t>), </a:t>
            </a:r>
            <a:r>
              <a:rPr lang="cs-CZ" sz="2800" dirty="0" err="1" smtClean="0"/>
              <a:t>ihnen</a:t>
            </a:r>
            <a:r>
              <a:rPr lang="cs-CZ" sz="2800" dirty="0" smtClean="0"/>
              <a:t> </a:t>
            </a:r>
            <a:r>
              <a:rPr lang="cs-CZ" sz="2800" dirty="0" err="1" smtClean="0"/>
              <a:t>folgen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geschmückten</a:t>
            </a:r>
            <a:r>
              <a:rPr lang="cs-CZ" sz="2800" dirty="0" smtClean="0"/>
              <a:t> </a:t>
            </a:r>
            <a:r>
              <a:rPr lang="cs-CZ" sz="2800" dirty="0" err="1" smtClean="0"/>
              <a:t>Pferdegespanne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Festwagen</a:t>
            </a:r>
            <a:r>
              <a:rPr lang="cs-CZ" sz="2800" dirty="0" smtClean="0"/>
              <a:t> der 6 </a:t>
            </a:r>
            <a:r>
              <a:rPr lang="cs-CZ" sz="2800" dirty="0" err="1" smtClean="0"/>
              <a:t>Münchner</a:t>
            </a:r>
            <a:r>
              <a:rPr lang="cs-CZ" sz="2800" dirty="0" smtClean="0"/>
              <a:t> </a:t>
            </a:r>
            <a:r>
              <a:rPr lang="cs-CZ" sz="2800" dirty="0" err="1" smtClean="0"/>
              <a:t>Brauereien</a:t>
            </a:r>
            <a:r>
              <a:rPr lang="cs-CZ" sz="2800" dirty="0" smtClean="0"/>
              <a:t> (</a:t>
            </a:r>
            <a:r>
              <a:rPr lang="cs-CZ" sz="2800" dirty="0" err="1" smtClean="0"/>
              <a:t>Augustiner</a:t>
            </a:r>
            <a:r>
              <a:rPr lang="cs-CZ" sz="2800" dirty="0" smtClean="0"/>
              <a:t>, </a:t>
            </a:r>
            <a:r>
              <a:rPr lang="cs-CZ" sz="2800" dirty="0" err="1" smtClean="0"/>
              <a:t>Hofbräu</a:t>
            </a:r>
            <a:r>
              <a:rPr lang="cs-CZ" sz="2800" dirty="0" smtClean="0"/>
              <a:t>, </a:t>
            </a:r>
            <a:r>
              <a:rPr lang="cs-CZ" sz="2800" dirty="0" err="1" smtClean="0"/>
              <a:t>Löwenbräu</a:t>
            </a:r>
            <a:r>
              <a:rPr lang="cs-CZ" sz="2800" dirty="0"/>
              <a:t> </a:t>
            </a:r>
            <a:r>
              <a:rPr lang="cs-CZ" sz="2800" dirty="0" err="1" smtClean="0"/>
              <a:t>usw</a:t>
            </a:r>
            <a:r>
              <a:rPr lang="cs-CZ" sz="2800" dirty="0" smtClean="0"/>
              <a:t>.)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/>
              <a:t> </a:t>
            </a:r>
            <a:r>
              <a:rPr lang="cs-CZ" sz="2800" dirty="0" err="1" smtClean="0"/>
              <a:t>Blaskapellen</a:t>
            </a:r>
            <a:r>
              <a:rPr lang="cs-CZ" sz="2800" dirty="0" smtClean="0"/>
              <a:t> der </a:t>
            </a:r>
            <a:r>
              <a:rPr lang="cs-CZ" sz="2800" dirty="0" err="1" smtClean="0"/>
              <a:t>Festzelte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Um 12 Uhr </a:t>
            </a:r>
            <a:r>
              <a:rPr lang="cs-CZ" sz="2800" dirty="0" err="1" smtClean="0"/>
              <a:t>sticht</a:t>
            </a:r>
            <a:r>
              <a:rPr lang="cs-CZ" sz="2800" dirty="0" smtClean="0"/>
              <a:t> der </a:t>
            </a:r>
            <a:r>
              <a:rPr lang="cs-CZ" sz="2800" dirty="0" err="1" smtClean="0"/>
              <a:t>Oberbürgermeister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erste</a:t>
            </a:r>
            <a:r>
              <a:rPr lang="cs-CZ" sz="2800" dirty="0" smtClean="0"/>
              <a:t> </a:t>
            </a:r>
            <a:r>
              <a:rPr lang="cs-CZ" sz="2800" dirty="0" err="1" smtClean="0"/>
              <a:t>Bierfass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Mit</a:t>
            </a:r>
            <a:r>
              <a:rPr lang="cs-CZ" sz="2800" dirty="0" smtClean="0"/>
              <a:t> dem </a:t>
            </a:r>
            <a:r>
              <a:rPr lang="cs-CZ" sz="2800" dirty="0" err="1" smtClean="0"/>
              <a:t>Anstich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dem </a:t>
            </a:r>
            <a:r>
              <a:rPr lang="cs-CZ" sz="2800" dirty="0" err="1" smtClean="0"/>
              <a:t>Ruf</a:t>
            </a:r>
            <a:r>
              <a:rPr lang="cs-CZ" sz="2800" dirty="0" smtClean="0"/>
              <a:t> </a:t>
            </a:r>
            <a:r>
              <a:rPr lang="de-DE" sz="2800" dirty="0" smtClean="0"/>
              <a:t>„</a:t>
            </a:r>
            <a:r>
              <a:rPr lang="cs-CZ" sz="2800" dirty="0"/>
              <a:t>O</a:t>
            </a:r>
            <a:r>
              <a:rPr lang="de-DE" sz="2800" dirty="0" smtClean="0"/>
              <a:t>’</a:t>
            </a:r>
            <a:r>
              <a:rPr lang="cs-CZ" sz="2800" dirty="0" err="1" smtClean="0"/>
              <a:t>zapft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!“ („Es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angezapft</a:t>
            </a:r>
            <a:r>
              <a:rPr lang="cs-CZ" sz="2800" dirty="0" smtClean="0"/>
              <a:t>!“) </a:t>
            </a:r>
            <a:r>
              <a:rPr lang="cs-CZ" sz="2800" dirty="0" err="1" smtClean="0"/>
              <a:t>gilt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Oktoberfest</a:t>
            </a:r>
            <a:r>
              <a:rPr lang="cs-CZ" sz="2800" dirty="0" smtClean="0"/>
              <a:t> </a:t>
            </a:r>
            <a:r>
              <a:rPr lang="cs-CZ" sz="2800" dirty="0" err="1" smtClean="0"/>
              <a:t>als</a:t>
            </a:r>
            <a:r>
              <a:rPr lang="cs-CZ" sz="2800" dirty="0" smtClean="0"/>
              <a:t> </a:t>
            </a:r>
            <a:r>
              <a:rPr lang="cs-CZ" sz="2800" dirty="0" err="1" smtClean="0"/>
              <a:t>eröffnet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4098" name="Picture 2" descr="http://upload.wikimedia.org/wikipedia/commons/thumb/1/17/Muenchen_Kleines_Stadtwappen.svg/220px-Muenchen_Kleines_Stadtwapp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688"/>
            <a:ext cx="10369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2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Beschreiben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Foto!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248" y="1600200"/>
            <a:ext cx="8219256" cy="462495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28473" cy="4596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3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Wiesn-Quiz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Richtig</a:t>
            </a:r>
            <a:r>
              <a:rPr lang="cs-CZ" dirty="0" smtClean="0"/>
              <a:t> oder </a:t>
            </a:r>
            <a:r>
              <a:rPr lang="cs-CZ" dirty="0" err="1" smtClean="0"/>
              <a:t>falsch</a:t>
            </a:r>
            <a:r>
              <a:rPr lang="cs-CZ" dirty="0" smtClean="0"/>
              <a:t>? </a:t>
            </a:r>
            <a:r>
              <a:rPr lang="cs-CZ" dirty="0" err="1" smtClean="0"/>
              <a:t>Korrigieren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Fehler</a:t>
            </a:r>
            <a:r>
              <a:rPr lang="cs-CZ" dirty="0" smtClean="0"/>
              <a:t>!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Oktoberfest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älter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200 </a:t>
            </a:r>
            <a:r>
              <a:rPr lang="cs-CZ" dirty="0" err="1" smtClean="0"/>
              <a:t>Jahre</a:t>
            </a:r>
            <a:r>
              <a:rPr lang="cs-CZ" dirty="0" smtClean="0"/>
              <a:t>.</a:t>
            </a:r>
          </a:p>
          <a:p>
            <a:pPr marL="514350" indent="-514350">
              <a:buAutoNum type="arabicPeriod"/>
            </a:pPr>
            <a:r>
              <a:rPr lang="cs-CZ" dirty="0" smtClean="0"/>
              <a:t>Es </a:t>
            </a:r>
            <a:r>
              <a:rPr lang="cs-CZ" dirty="0" err="1" smtClean="0"/>
              <a:t>wird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dem </a:t>
            </a:r>
            <a:r>
              <a:rPr lang="cs-CZ" dirty="0" err="1" smtClean="0"/>
              <a:t>Ruf</a:t>
            </a:r>
            <a:r>
              <a:rPr lang="cs-CZ" dirty="0" smtClean="0"/>
              <a:t> „</a:t>
            </a:r>
            <a:r>
              <a:rPr lang="cs-CZ" dirty="0" err="1" smtClean="0"/>
              <a:t>Zum</a:t>
            </a:r>
            <a:r>
              <a:rPr lang="cs-CZ" dirty="0" smtClean="0"/>
              <a:t> </a:t>
            </a:r>
            <a:r>
              <a:rPr lang="cs-CZ" dirty="0" err="1" smtClean="0"/>
              <a:t>Wohl</a:t>
            </a:r>
            <a:r>
              <a:rPr lang="cs-CZ" dirty="0" smtClean="0"/>
              <a:t>!“ </a:t>
            </a:r>
            <a:r>
              <a:rPr lang="cs-CZ" dirty="0" err="1" smtClean="0"/>
              <a:t>eröffnet</a:t>
            </a:r>
            <a:r>
              <a:rPr lang="cs-CZ" dirty="0" smtClean="0"/>
              <a:t>.</a:t>
            </a:r>
          </a:p>
          <a:p>
            <a:pPr marL="514350" indent="-514350">
              <a:buAutoNum type="arabicPeriod"/>
            </a:pPr>
            <a:r>
              <a:rPr lang="cs-CZ" dirty="0" smtClean="0"/>
              <a:t>Es </a:t>
            </a:r>
            <a:r>
              <a:rPr lang="cs-CZ" dirty="0" err="1" smtClean="0"/>
              <a:t>beginnt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Oktober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dauert</a:t>
            </a:r>
            <a:r>
              <a:rPr lang="cs-CZ" dirty="0" smtClean="0"/>
              <a:t> 3 </a:t>
            </a:r>
            <a:r>
              <a:rPr lang="cs-CZ" dirty="0" err="1" smtClean="0"/>
              <a:t>Wochen</a:t>
            </a:r>
            <a:r>
              <a:rPr lang="cs-CZ" dirty="0" smtClean="0"/>
              <a:t>.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Jedes</a:t>
            </a:r>
            <a:r>
              <a:rPr lang="cs-CZ" dirty="0" smtClean="0"/>
              <a:t> </a:t>
            </a:r>
            <a:r>
              <a:rPr lang="cs-CZ" dirty="0" err="1" smtClean="0"/>
              <a:t>Jahr</a:t>
            </a:r>
            <a:r>
              <a:rPr lang="cs-CZ" dirty="0" smtClean="0"/>
              <a:t> </a:t>
            </a:r>
            <a:r>
              <a:rPr lang="cs-CZ" dirty="0" err="1" smtClean="0"/>
              <a:t>gibt</a:t>
            </a:r>
            <a:r>
              <a:rPr lang="cs-CZ" dirty="0" smtClean="0"/>
              <a:t> es </a:t>
            </a:r>
            <a:r>
              <a:rPr lang="cs-CZ" dirty="0" err="1" smtClean="0"/>
              <a:t>hier</a:t>
            </a:r>
            <a:r>
              <a:rPr lang="cs-CZ" dirty="0" smtClean="0"/>
              <a:t> rund 6 000 </a:t>
            </a:r>
            <a:r>
              <a:rPr lang="cs-CZ" dirty="0" err="1" smtClean="0"/>
              <a:t>Besucher</a:t>
            </a:r>
            <a:r>
              <a:rPr lang="cs-CZ" dirty="0" smtClean="0"/>
              <a:t>.</a:t>
            </a:r>
          </a:p>
          <a:p>
            <a:pPr marL="514350" indent="-514350">
              <a:buAutoNum type="arabicPeriod"/>
            </a:pPr>
            <a:r>
              <a:rPr lang="cs-CZ" dirty="0" smtClean="0"/>
              <a:t>Die </a:t>
            </a:r>
            <a:r>
              <a:rPr lang="cs-CZ" dirty="0" err="1" smtClean="0"/>
              <a:t>meisten</a:t>
            </a:r>
            <a:r>
              <a:rPr lang="cs-CZ" dirty="0" smtClean="0"/>
              <a:t> </a:t>
            </a:r>
            <a:r>
              <a:rPr lang="cs-CZ" dirty="0" err="1" smtClean="0"/>
              <a:t>Besucher</a:t>
            </a:r>
            <a:r>
              <a:rPr lang="cs-CZ" dirty="0" smtClean="0"/>
              <a:t> </a:t>
            </a:r>
            <a:r>
              <a:rPr lang="cs-CZ" dirty="0" err="1" smtClean="0"/>
              <a:t>trinken</a:t>
            </a:r>
            <a:r>
              <a:rPr lang="cs-CZ" dirty="0" smtClean="0"/>
              <a:t> </a:t>
            </a:r>
            <a:r>
              <a:rPr lang="cs-CZ" dirty="0" err="1" smtClean="0"/>
              <a:t>hier</a:t>
            </a:r>
            <a:r>
              <a:rPr lang="cs-CZ" dirty="0" smtClean="0"/>
              <a:t> </a:t>
            </a:r>
            <a:r>
              <a:rPr lang="cs-CZ" dirty="0" err="1" smtClean="0"/>
              <a:t>Bier</a:t>
            </a:r>
            <a:r>
              <a:rPr lang="cs-CZ" dirty="0" smtClean="0"/>
              <a:t>.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Maßkrug</a:t>
            </a:r>
            <a:r>
              <a:rPr lang="cs-CZ" dirty="0"/>
              <a:t> </a:t>
            </a:r>
            <a:r>
              <a:rPr lang="cs-CZ" dirty="0" smtClean="0"/>
              <a:t>= 0, 5 Liter.</a:t>
            </a:r>
          </a:p>
          <a:p>
            <a:pPr marL="514350" indent="-514350">
              <a:buAutoNum type="arabicPeriod"/>
            </a:pPr>
            <a:r>
              <a:rPr lang="cs-CZ" dirty="0" smtClean="0"/>
              <a:t>1980 </a:t>
            </a:r>
            <a:r>
              <a:rPr lang="cs-CZ" dirty="0" err="1" smtClean="0"/>
              <a:t>explodierte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Eingang</a:t>
            </a:r>
            <a:r>
              <a:rPr lang="cs-CZ" dirty="0" smtClean="0"/>
              <a:t> </a:t>
            </a: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Bombe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09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sz="2800" dirty="0" err="1" smtClean="0"/>
              <a:t>Richtig</a:t>
            </a:r>
            <a:r>
              <a:rPr lang="cs-CZ" sz="28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800" dirty="0" err="1" smtClean="0"/>
              <a:t>Falsch</a:t>
            </a:r>
            <a:r>
              <a:rPr lang="cs-CZ" sz="2800" dirty="0" smtClean="0"/>
              <a:t>. Es </a:t>
            </a:r>
            <a:r>
              <a:rPr lang="cs-CZ" sz="2800" dirty="0" err="1" smtClean="0"/>
              <a:t>wird</a:t>
            </a:r>
            <a:r>
              <a:rPr lang="cs-CZ" sz="2800" dirty="0" smtClean="0"/>
              <a:t> </a:t>
            </a:r>
            <a:r>
              <a:rPr lang="cs-CZ" sz="2800" dirty="0" err="1" smtClean="0"/>
              <a:t>mit</a:t>
            </a:r>
            <a:r>
              <a:rPr lang="cs-CZ" sz="2800" dirty="0" smtClean="0"/>
              <a:t> dem </a:t>
            </a:r>
            <a:r>
              <a:rPr lang="cs-CZ" sz="2800" dirty="0" err="1" smtClean="0"/>
              <a:t>Ruf</a:t>
            </a:r>
            <a:r>
              <a:rPr lang="cs-CZ" sz="2800" dirty="0" smtClean="0"/>
              <a:t> </a:t>
            </a:r>
            <a:r>
              <a:rPr lang="de-DE" sz="2800" dirty="0"/>
              <a:t>„</a:t>
            </a:r>
            <a:r>
              <a:rPr lang="cs-CZ" sz="2800" dirty="0"/>
              <a:t>O</a:t>
            </a:r>
            <a:r>
              <a:rPr lang="de-DE" sz="2800" dirty="0"/>
              <a:t>’</a:t>
            </a:r>
            <a:r>
              <a:rPr lang="cs-CZ" sz="2800" dirty="0" err="1"/>
              <a:t>zapft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!“ </a:t>
            </a:r>
            <a:r>
              <a:rPr lang="cs-CZ" sz="2800" dirty="0" err="1" smtClean="0"/>
              <a:t>eröffnet</a:t>
            </a:r>
            <a:r>
              <a:rPr lang="cs-CZ" sz="28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800" dirty="0" err="1" smtClean="0"/>
              <a:t>Falsch</a:t>
            </a:r>
            <a:r>
              <a:rPr lang="cs-CZ" sz="2800" dirty="0" smtClean="0"/>
              <a:t>. Es </a:t>
            </a:r>
            <a:r>
              <a:rPr lang="cs-CZ" sz="2800" dirty="0" err="1" smtClean="0"/>
              <a:t>beginnt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 smtClean="0"/>
              <a:t>September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dauert</a:t>
            </a:r>
            <a:r>
              <a:rPr lang="cs-CZ" sz="2800" dirty="0" smtClean="0"/>
              <a:t> 16 </a:t>
            </a:r>
            <a:r>
              <a:rPr lang="cs-CZ" sz="2800" dirty="0" err="1" smtClean="0"/>
              <a:t>Tage</a:t>
            </a:r>
            <a:r>
              <a:rPr lang="cs-CZ" sz="28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800" dirty="0" err="1" smtClean="0"/>
              <a:t>Falsch</a:t>
            </a:r>
            <a:r>
              <a:rPr lang="cs-CZ" sz="2800" dirty="0" smtClean="0"/>
              <a:t>. </a:t>
            </a:r>
            <a:r>
              <a:rPr lang="cs-CZ" sz="2800" dirty="0" err="1" smtClean="0"/>
              <a:t>Jedes</a:t>
            </a:r>
            <a:r>
              <a:rPr lang="cs-CZ" sz="2800" dirty="0" smtClean="0"/>
              <a:t> </a:t>
            </a:r>
            <a:r>
              <a:rPr lang="cs-CZ" sz="2800" dirty="0" err="1" smtClean="0"/>
              <a:t>Jahr</a:t>
            </a:r>
            <a:r>
              <a:rPr lang="cs-CZ" sz="2800" dirty="0" smtClean="0"/>
              <a:t> </a:t>
            </a:r>
            <a:r>
              <a:rPr lang="cs-CZ" sz="2800" dirty="0" err="1" smtClean="0"/>
              <a:t>gibt</a:t>
            </a:r>
            <a:r>
              <a:rPr lang="cs-CZ" sz="2800" dirty="0" smtClean="0"/>
              <a:t> es </a:t>
            </a:r>
            <a:r>
              <a:rPr lang="cs-CZ" sz="2800" dirty="0" err="1" smtClean="0"/>
              <a:t>hier</a:t>
            </a:r>
            <a:r>
              <a:rPr lang="cs-CZ" sz="2800" dirty="0" smtClean="0"/>
              <a:t> rund 6 </a:t>
            </a:r>
            <a:r>
              <a:rPr lang="cs-CZ" sz="2800" dirty="0" err="1" smtClean="0"/>
              <a:t>Millionen</a:t>
            </a:r>
            <a:r>
              <a:rPr lang="cs-CZ" sz="2800" dirty="0" smtClean="0"/>
              <a:t> </a:t>
            </a:r>
            <a:r>
              <a:rPr lang="cs-CZ" sz="2800" dirty="0" err="1" smtClean="0"/>
              <a:t>Besucher</a:t>
            </a:r>
            <a:r>
              <a:rPr lang="cs-CZ" sz="28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800" dirty="0" err="1" smtClean="0"/>
              <a:t>Richtig</a:t>
            </a:r>
            <a:r>
              <a:rPr lang="cs-CZ" sz="28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800" dirty="0" err="1" smtClean="0"/>
              <a:t>Falsch</a:t>
            </a:r>
            <a:r>
              <a:rPr lang="cs-CZ" sz="2800" dirty="0" smtClean="0"/>
              <a:t>. </a:t>
            </a:r>
            <a:r>
              <a:rPr lang="cs-CZ" sz="2800" dirty="0" err="1" smtClean="0"/>
              <a:t>Ein</a:t>
            </a:r>
            <a:r>
              <a:rPr lang="cs-CZ" sz="2800" dirty="0" smtClean="0"/>
              <a:t> </a:t>
            </a:r>
            <a:r>
              <a:rPr lang="cs-CZ" sz="2800" dirty="0" err="1" smtClean="0"/>
              <a:t>Maßkrug</a:t>
            </a:r>
            <a:r>
              <a:rPr lang="cs-CZ" sz="2800" dirty="0" smtClean="0"/>
              <a:t> = 1 Liter.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800" dirty="0" err="1" smtClean="0"/>
              <a:t>Richtig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3153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607</Words>
  <Application>Microsoft Office PowerPoint</Application>
  <PresentationFormat>Předvádění na obrazovce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Deutsche Feste (Oktoberfest)</vt:lpstr>
      <vt:lpstr>Oktoberfest</vt:lpstr>
      <vt:lpstr>Wiesn-Geschichte</vt:lpstr>
      <vt:lpstr>Richtige Lösung:</vt:lpstr>
      <vt:lpstr>Welche Wörter passen zu welchem Bild?</vt:lpstr>
      <vt:lpstr>Festliche Eröffnung</vt:lpstr>
      <vt:lpstr>Beschreiben Sie das Foto!</vt:lpstr>
      <vt:lpstr>Wiesn-Quiz</vt:lpstr>
      <vt:lpstr>Richtige Lösung:</vt:lpstr>
      <vt:lpstr>Beschreiben Sie das Foto! Möchten Sie an dem Oktoberfest teilnehmen? </vt:lpstr>
      <vt:lpstr>Informationsquellen</vt:lpstr>
      <vt:lpstr>Informationsquellen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oem</cp:lastModifiedBy>
  <cp:revision>77</cp:revision>
  <dcterms:created xsi:type="dcterms:W3CDTF">2012-06-18T15:15:37Z</dcterms:created>
  <dcterms:modified xsi:type="dcterms:W3CDTF">2014-05-28T05:41:03Z</dcterms:modified>
</cp:coreProperties>
</file>