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39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rankfurt_Am_Main-Roemerberg_19-27_von_Suedosten-20110307.jpg" TargetMode="External"/><Relationship Id="rId3" Type="http://schemas.openxmlformats.org/officeDocument/2006/relationships/hyperlink" Target="http://www.deutsch-perfekt.com/" TargetMode="External"/><Relationship Id="rId7" Type="http://schemas.openxmlformats.org/officeDocument/2006/relationships/hyperlink" Target="http://commons.wikimedia.org/wiki/File:Hohenzollernbr%C3%BCcke_K%C3%B6ln.jpg" TargetMode="External"/><Relationship Id="rId2" Type="http://schemas.openxmlformats.org/officeDocument/2006/relationships/hyperlink" Target="http://www.wikipedia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ofbrauhaus.JPG" TargetMode="External"/><Relationship Id="rId5" Type="http://schemas.openxmlformats.org/officeDocument/2006/relationships/hyperlink" Target="http://commons.wikimedia.org/wiki/File:2013-06-08_Projekt_Hei%C3%9Fluftballon_DSCF0797.jpg?uselang=de" TargetMode="External"/><Relationship Id="rId4" Type="http://schemas.openxmlformats.org/officeDocument/2006/relationships/hyperlink" Target="http://commons.wikimedia.org/wiki/File:Deutschland_(St%C3%A4dte).png" TargetMode="External"/><Relationship Id="rId9" Type="http://schemas.openxmlformats.org/officeDocument/2006/relationships/hyperlink" Target="http://commons.wikimedia.org/wiki/File:Dresdner_Elblforenz_bei_D%C3%A4mmerung,_200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Städte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Deutschlands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00505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</a:t>
                      </a:r>
                      <a:r>
                        <a:rPr lang="cs-CZ" baseline="0" dirty="0" smtClean="0"/>
                        <a:t> jazyk –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čtyřletého a 8.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Města Německa a jejich pamětihodnosti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Soňa Surá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VY_22_INOVACE_04_NSUR23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Köln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einwohnerstärkste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des </a:t>
            </a:r>
            <a:r>
              <a:rPr lang="cs-CZ" dirty="0" err="1"/>
              <a:t>L</a:t>
            </a:r>
            <a:r>
              <a:rPr lang="cs-CZ" dirty="0" err="1" smtClean="0"/>
              <a:t>andes</a:t>
            </a:r>
            <a:r>
              <a:rPr lang="cs-CZ" dirty="0" smtClean="0"/>
              <a:t> </a:t>
            </a:r>
            <a:r>
              <a:rPr lang="cs-CZ" dirty="0" err="1" smtClean="0"/>
              <a:t>Nordrhein-Westfalen</a:t>
            </a:r>
            <a:r>
              <a:rPr lang="cs-CZ" dirty="0" smtClean="0"/>
              <a:t>, </a:t>
            </a:r>
            <a:r>
              <a:rPr lang="cs-CZ" dirty="0" err="1" smtClean="0"/>
              <a:t>sowie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viertgrößte</a:t>
            </a:r>
            <a:r>
              <a:rPr lang="cs-CZ" dirty="0" smtClean="0"/>
              <a:t> der BRD</a:t>
            </a:r>
          </a:p>
          <a:p>
            <a:r>
              <a:rPr lang="cs-CZ" dirty="0" err="1"/>
              <a:t>g</a:t>
            </a:r>
            <a:r>
              <a:rPr lang="cs-CZ" dirty="0" err="1" smtClean="0"/>
              <a:t>ünstige</a:t>
            </a:r>
            <a:r>
              <a:rPr lang="cs-CZ" dirty="0" smtClean="0"/>
              <a:t> </a:t>
            </a:r>
            <a:r>
              <a:rPr lang="cs-CZ" dirty="0" err="1" smtClean="0"/>
              <a:t>Lage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Rhein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der </a:t>
            </a:r>
            <a:r>
              <a:rPr lang="cs-CZ" dirty="0" err="1" smtClean="0"/>
              <a:t>Querung</a:t>
            </a:r>
            <a:r>
              <a:rPr lang="cs-CZ" dirty="0" smtClean="0"/>
              <a:t> </a:t>
            </a:r>
            <a:r>
              <a:rPr lang="cs-CZ" dirty="0" err="1" smtClean="0"/>
              <a:t>bedeutender</a:t>
            </a:r>
            <a:r>
              <a:rPr lang="cs-CZ" dirty="0" smtClean="0"/>
              <a:t> </a:t>
            </a:r>
            <a:r>
              <a:rPr lang="cs-CZ" dirty="0" err="1" smtClean="0"/>
              <a:t>West-Ost-Handelsstraßen</a:t>
            </a:r>
            <a:endParaRPr lang="cs-CZ" dirty="0" smtClean="0"/>
          </a:p>
          <a:p>
            <a:r>
              <a:rPr lang="cs-CZ" dirty="0" err="1" smtClean="0"/>
              <a:t>Dominante</a:t>
            </a:r>
            <a:r>
              <a:rPr lang="cs-CZ" dirty="0" smtClean="0"/>
              <a:t> – </a:t>
            </a:r>
            <a:r>
              <a:rPr lang="cs-CZ" dirty="0" err="1" smtClean="0"/>
              <a:t>Kölner</a:t>
            </a:r>
            <a:r>
              <a:rPr lang="cs-CZ" dirty="0" smtClean="0"/>
              <a:t> Dom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gotischen</a:t>
            </a:r>
            <a:r>
              <a:rPr lang="cs-CZ" dirty="0" smtClean="0"/>
              <a:t> </a:t>
            </a:r>
            <a:r>
              <a:rPr lang="cs-CZ" dirty="0" err="1" smtClean="0"/>
              <a:t>Baustil</a:t>
            </a:r>
            <a:r>
              <a:rPr lang="cs-CZ" dirty="0" smtClean="0"/>
              <a:t>, </a:t>
            </a:r>
            <a:r>
              <a:rPr lang="cs-CZ" dirty="0" err="1" smtClean="0"/>
              <a:t>mit</a:t>
            </a:r>
            <a:r>
              <a:rPr lang="cs-CZ" dirty="0" smtClean="0"/>
              <a:t> 157 </a:t>
            </a:r>
            <a:r>
              <a:rPr lang="cs-CZ" dirty="0" err="1" smtClean="0"/>
              <a:t>Metern</a:t>
            </a:r>
            <a:r>
              <a:rPr lang="cs-CZ" dirty="0" smtClean="0"/>
              <a:t> </a:t>
            </a:r>
            <a:r>
              <a:rPr lang="cs-CZ" dirty="0" err="1" smtClean="0"/>
              <a:t>Höhe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den </a:t>
            </a:r>
            <a:r>
              <a:rPr lang="cs-CZ" dirty="0" err="1" smtClean="0"/>
              <a:t>größten</a:t>
            </a:r>
            <a:r>
              <a:rPr lang="cs-CZ" dirty="0" smtClean="0"/>
              <a:t> </a:t>
            </a:r>
            <a:r>
              <a:rPr lang="cs-CZ" dirty="0" err="1" smtClean="0"/>
              <a:t>Kirchengebäuden</a:t>
            </a:r>
            <a:r>
              <a:rPr lang="cs-CZ" dirty="0" smtClean="0"/>
              <a:t> </a:t>
            </a:r>
            <a:r>
              <a:rPr lang="cs-CZ" dirty="0" err="1" smtClean="0"/>
              <a:t>Europas</a:t>
            </a:r>
            <a:r>
              <a:rPr lang="cs-CZ" dirty="0" smtClean="0"/>
              <a:t>, UNESCO-</a:t>
            </a:r>
            <a:r>
              <a:rPr lang="cs-CZ" dirty="0" err="1" smtClean="0"/>
              <a:t>Weltkulturerbe</a:t>
            </a: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er </a:t>
            </a:r>
            <a:r>
              <a:rPr lang="cs-CZ" dirty="0" err="1" smtClean="0"/>
              <a:t>Kölner</a:t>
            </a:r>
            <a:r>
              <a:rPr lang="cs-CZ" dirty="0" smtClean="0"/>
              <a:t> Karneval –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sog</a:t>
            </a:r>
            <a:r>
              <a:rPr lang="cs-CZ" dirty="0" smtClean="0"/>
              <a:t>. </a:t>
            </a:r>
            <a:r>
              <a:rPr lang="cs-CZ" dirty="0" err="1"/>
              <a:t>f</a:t>
            </a:r>
            <a:r>
              <a:rPr lang="cs-CZ" dirty="0" err="1" smtClean="0"/>
              <a:t>ünfte</a:t>
            </a:r>
            <a:r>
              <a:rPr lang="cs-CZ" dirty="0" smtClean="0"/>
              <a:t> </a:t>
            </a:r>
            <a:r>
              <a:rPr lang="cs-CZ" dirty="0" err="1" smtClean="0"/>
              <a:t>Jahreszeit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1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Hohenzollernbrücke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Dom in </a:t>
            </a:r>
            <a:r>
              <a:rPr lang="cs-CZ" dirty="0" err="1" smtClean="0"/>
              <a:t>Köln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6744" cy="46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Frankfurt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Hessens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fünftgrößte</a:t>
            </a:r>
            <a:r>
              <a:rPr lang="cs-CZ" dirty="0" smtClean="0"/>
              <a:t> der BRD (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Mainhattan</a:t>
            </a:r>
            <a:r>
              <a:rPr lang="cs-CZ" dirty="0" smtClean="0"/>
              <a:t> </a:t>
            </a:r>
            <a:r>
              <a:rPr lang="cs-CZ" dirty="0" err="1" smtClean="0"/>
              <a:t>bezeichnet</a:t>
            </a:r>
            <a:r>
              <a:rPr lang="cs-CZ" dirty="0" smtClean="0"/>
              <a:t> – </a:t>
            </a:r>
            <a:r>
              <a:rPr lang="cs-CZ" dirty="0" err="1" smtClean="0"/>
              <a:t>Skyline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Sitz</a:t>
            </a:r>
            <a:r>
              <a:rPr lang="cs-CZ" dirty="0" smtClean="0"/>
              <a:t> der </a:t>
            </a:r>
            <a:r>
              <a:rPr lang="cs-CZ" dirty="0" err="1" smtClean="0"/>
              <a:t>Europäischen</a:t>
            </a:r>
            <a:r>
              <a:rPr lang="cs-CZ" dirty="0" smtClean="0"/>
              <a:t> </a:t>
            </a:r>
            <a:r>
              <a:rPr lang="cs-CZ" dirty="0" err="1" smtClean="0"/>
              <a:t>Zentralbank</a:t>
            </a:r>
            <a:endParaRPr lang="cs-CZ" dirty="0" smtClean="0"/>
          </a:p>
          <a:p>
            <a:r>
              <a:rPr lang="cs-CZ" dirty="0" err="1"/>
              <a:t>w</a:t>
            </a:r>
            <a:r>
              <a:rPr lang="cs-CZ" dirty="0" err="1" smtClean="0"/>
              <a:t>eltbekannt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Frankfurt </a:t>
            </a:r>
            <a:r>
              <a:rPr lang="cs-CZ" dirty="0" err="1" smtClean="0"/>
              <a:t>auch</a:t>
            </a:r>
            <a:r>
              <a:rPr lang="cs-CZ" dirty="0" smtClean="0"/>
              <a:t> durch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Buchmesse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Goethes</a:t>
            </a:r>
            <a:r>
              <a:rPr lang="cs-CZ" dirty="0" smtClean="0"/>
              <a:t> </a:t>
            </a:r>
            <a:r>
              <a:rPr lang="cs-CZ" dirty="0" err="1" smtClean="0"/>
              <a:t>Geburtshaus</a:t>
            </a:r>
            <a:endParaRPr lang="cs-CZ" dirty="0" smtClean="0"/>
          </a:p>
          <a:p>
            <a:r>
              <a:rPr lang="cs-CZ" dirty="0" err="1" smtClean="0"/>
              <a:t>Wahrzeichen</a:t>
            </a:r>
            <a:r>
              <a:rPr lang="cs-CZ" dirty="0" smtClean="0"/>
              <a:t> </a:t>
            </a:r>
            <a:r>
              <a:rPr lang="cs-CZ" dirty="0" err="1" smtClean="0"/>
              <a:t>Frankfurts</a:t>
            </a:r>
            <a:r>
              <a:rPr lang="cs-CZ" dirty="0" smtClean="0"/>
              <a:t> – der </a:t>
            </a:r>
            <a:r>
              <a:rPr lang="cs-CZ" dirty="0" err="1" smtClean="0"/>
              <a:t>Rathauskomplex</a:t>
            </a:r>
            <a:r>
              <a:rPr lang="cs-CZ" dirty="0" smtClean="0"/>
              <a:t> (der </a:t>
            </a:r>
            <a:r>
              <a:rPr lang="cs-CZ" dirty="0" err="1" smtClean="0"/>
              <a:t>sog</a:t>
            </a:r>
            <a:r>
              <a:rPr lang="cs-CZ" dirty="0" smtClean="0"/>
              <a:t>. </a:t>
            </a:r>
            <a:r>
              <a:rPr lang="cs-CZ" dirty="0" err="1" smtClean="0"/>
              <a:t>Römer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Frankfurter</a:t>
            </a:r>
            <a:r>
              <a:rPr lang="cs-CZ" dirty="0" smtClean="0"/>
              <a:t> </a:t>
            </a:r>
            <a:r>
              <a:rPr lang="cs-CZ" dirty="0" err="1" smtClean="0"/>
              <a:t>Flughafen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den </a:t>
            </a:r>
            <a:r>
              <a:rPr lang="cs-CZ" dirty="0" err="1" smtClean="0"/>
              <a:t>größten</a:t>
            </a:r>
            <a:r>
              <a:rPr lang="cs-CZ" dirty="0" smtClean="0"/>
              <a:t> in der </a:t>
            </a:r>
            <a:r>
              <a:rPr lang="cs-CZ" dirty="0" err="1" smtClean="0"/>
              <a:t>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4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Römer</a:t>
            </a:r>
            <a:r>
              <a:rPr lang="cs-CZ" dirty="0" smtClean="0"/>
              <a:t> in Frankfurt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709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Dresden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sächsiche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endParaRPr lang="cs-CZ" dirty="0" smtClean="0"/>
          </a:p>
          <a:p>
            <a:r>
              <a:rPr lang="cs-CZ" dirty="0" smtClean="0"/>
              <a:t>Symbol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Zerstörung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2. </a:t>
            </a:r>
            <a:r>
              <a:rPr lang="cs-CZ" dirty="0" err="1" smtClean="0"/>
              <a:t>Weltkrieg</a:t>
            </a:r>
            <a:endParaRPr lang="cs-CZ" dirty="0" smtClean="0"/>
          </a:p>
          <a:p>
            <a:r>
              <a:rPr lang="cs-CZ" dirty="0" err="1"/>
              <a:t>v</a:t>
            </a:r>
            <a:r>
              <a:rPr lang="cs-CZ" dirty="0" err="1" smtClean="0"/>
              <a:t>iele</a:t>
            </a:r>
            <a:r>
              <a:rPr lang="cs-CZ" dirty="0" smtClean="0"/>
              <a:t> </a:t>
            </a:r>
            <a:r>
              <a:rPr lang="cs-CZ" dirty="0" err="1" smtClean="0"/>
              <a:t>Ruinen</a:t>
            </a:r>
            <a:r>
              <a:rPr lang="cs-CZ" dirty="0" smtClean="0"/>
              <a:t> </a:t>
            </a:r>
            <a:r>
              <a:rPr lang="cs-CZ" dirty="0" err="1" smtClean="0"/>
              <a:t>wurden</a:t>
            </a:r>
            <a:r>
              <a:rPr lang="cs-CZ" dirty="0" smtClean="0"/>
              <a:t> </a:t>
            </a:r>
            <a:r>
              <a:rPr lang="cs-CZ" dirty="0" err="1" smtClean="0"/>
              <a:t>aber</a:t>
            </a:r>
            <a:r>
              <a:rPr lang="cs-CZ" dirty="0" smtClean="0"/>
              <a:t> </a:t>
            </a:r>
            <a:r>
              <a:rPr lang="cs-CZ" dirty="0" err="1" smtClean="0"/>
              <a:t>wieder</a:t>
            </a:r>
            <a:r>
              <a:rPr lang="cs-CZ" dirty="0" smtClean="0"/>
              <a:t> </a:t>
            </a:r>
            <a:r>
              <a:rPr lang="cs-CZ" dirty="0" err="1" smtClean="0"/>
              <a:t>aufgebaut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Semperoper</a:t>
            </a:r>
            <a:r>
              <a:rPr lang="cs-CZ" dirty="0" smtClean="0"/>
              <a:t>, der Zwinger,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rauenkirche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wird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„</a:t>
            </a:r>
            <a:r>
              <a:rPr lang="cs-CZ" dirty="0" err="1" smtClean="0"/>
              <a:t>Elbflorenz</a:t>
            </a:r>
            <a:r>
              <a:rPr lang="cs-CZ" dirty="0" smtClean="0"/>
              <a:t>“ </a:t>
            </a:r>
            <a:r>
              <a:rPr lang="cs-CZ" dirty="0" err="1" smtClean="0"/>
              <a:t>genannt</a:t>
            </a:r>
            <a:endParaRPr lang="cs-CZ" dirty="0" smtClean="0"/>
          </a:p>
          <a:p>
            <a:r>
              <a:rPr lang="cs-CZ" dirty="0"/>
              <a:t>b</a:t>
            </a:r>
            <a:r>
              <a:rPr lang="cs-CZ" dirty="0" smtClean="0"/>
              <a:t>is Juni 2009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Dresden</a:t>
            </a:r>
            <a:r>
              <a:rPr lang="cs-CZ" dirty="0" smtClean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Welkulturerbe</a:t>
            </a:r>
            <a:r>
              <a:rPr lang="cs-CZ" dirty="0" smtClean="0"/>
              <a:t> der UNESCO, </a:t>
            </a:r>
            <a:r>
              <a:rPr lang="cs-CZ" dirty="0" err="1" smtClean="0"/>
              <a:t>aber</a:t>
            </a:r>
            <a:r>
              <a:rPr lang="cs-CZ" dirty="0" smtClean="0"/>
              <a:t> es 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diesen</a:t>
            </a:r>
            <a:r>
              <a:rPr lang="cs-CZ" dirty="0" smtClean="0"/>
              <a:t> Status </a:t>
            </a:r>
            <a:r>
              <a:rPr lang="cs-CZ" dirty="0" err="1" smtClean="0"/>
              <a:t>verloren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2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Dresden</a:t>
            </a:r>
            <a:r>
              <a:rPr lang="cs-CZ" dirty="0" smtClean="0"/>
              <a:t> in der </a:t>
            </a:r>
            <a:r>
              <a:rPr lang="cs-CZ" dirty="0" err="1"/>
              <a:t>N</a:t>
            </a:r>
            <a:r>
              <a:rPr lang="cs-CZ" dirty="0" err="1" smtClean="0"/>
              <a:t>acht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544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/>
              <a:t>BERGER, Maria Cristina; MARTINI, Maddalena. </a:t>
            </a:r>
            <a:r>
              <a:rPr lang="it-IT" sz="7200" i="1" dirty="0"/>
              <a:t>Generation E</a:t>
            </a:r>
            <a:r>
              <a:rPr lang="it-IT" sz="7200" dirty="0"/>
              <a:t>. Janov: CIDEB Editrice, 2005, ISBN 3-12-675247-0</a:t>
            </a:r>
            <a:r>
              <a:rPr lang="it-IT" sz="7200" dirty="0" smtClean="0"/>
              <a:t>.</a:t>
            </a:r>
            <a:endParaRPr lang="cs-CZ" sz="7200" dirty="0" smtClean="0"/>
          </a:p>
          <a:p>
            <a:r>
              <a:rPr lang="cs-CZ" sz="7200" dirty="0" smtClean="0">
                <a:hlinkClick r:id="rId2"/>
              </a:rPr>
              <a:t>www.wikipedia.de</a:t>
            </a:r>
            <a:r>
              <a:rPr lang="cs-CZ" sz="7200" dirty="0" smtClean="0"/>
              <a:t>, </a:t>
            </a:r>
            <a:r>
              <a:rPr lang="cs-CZ" sz="7200" dirty="0" smtClean="0">
                <a:hlinkClick r:id="rId3"/>
              </a:rPr>
              <a:t>www.deutsch-perfekt.com</a:t>
            </a:r>
            <a:endParaRPr lang="cs-CZ" sz="7200" dirty="0" smtClean="0"/>
          </a:p>
          <a:p>
            <a:r>
              <a:rPr lang="cs-CZ" sz="7200" dirty="0" smtClean="0"/>
              <a:t>Obr. 1 - </a:t>
            </a:r>
            <a:r>
              <a:rPr lang="cs-CZ" sz="7200" dirty="0"/>
              <a:t>AUTOR NEUVEDEN.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16.8.2013].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4"/>
              </a:rPr>
              <a:t>http://commons.wikimedia.org/wiki/File:Deutschland_(St%C3%A4dte).</a:t>
            </a:r>
            <a:r>
              <a:rPr lang="cs-CZ" sz="7200" dirty="0" smtClean="0">
                <a:hlinkClick r:id="rId4"/>
              </a:rPr>
              <a:t>png</a:t>
            </a:r>
            <a:endParaRPr lang="cs-CZ" sz="7200" dirty="0" smtClean="0"/>
          </a:p>
          <a:p>
            <a:r>
              <a:rPr lang="cs-CZ" sz="7200" dirty="0" smtClean="0"/>
              <a:t>Obr. 2 - </a:t>
            </a:r>
            <a:r>
              <a:rPr lang="cs-CZ" sz="7200" dirty="0"/>
              <a:t>NOLTE, Martina.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16.8.2013].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5"/>
              </a:rPr>
              <a:t>http://</a:t>
            </a:r>
            <a:r>
              <a:rPr lang="cs-CZ" sz="7200" dirty="0" smtClean="0">
                <a:hlinkClick r:id="rId5"/>
              </a:rPr>
              <a:t>commons.wikimedia.org/wiki/File:2013-06-08_Projekt_Hei%C3%9Fluftballon_DSCF0797.jpg?uselang=de</a:t>
            </a:r>
            <a:endParaRPr lang="cs-CZ" sz="7200" dirty="0" smtClean="0"/>
          </a:p>
          <a:p>
            <a:r>
              <a:rPr lang="cs-CZ" sz="7200" dirty="0" smtClean="0"/>
              <a:t>Obr. 3 - </a:t>
            </a:r>
            <a:r>
              <a:rPr lang="cs-CZ" sz="7200" dirty="0"/>
              <a:t>KIBAN.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16.8.2013].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6"/>
              </a:rPr>
              <a:t>http://</a:t>
            </a:r>
            <a:r>
              <a:rPr lang="cs-CZ" sz="7200" dirty="0" smtClean="0">
                <a:hlinkClick r:id="rId6"/>
              </a:rPr>
              <a:t>commons.wikimedia.org/wiki/File:Hofbrauhaus.JPG</a:t>
            </a:r>
            <a:endParaRPr lang="cs-CZ" sz="7200" dirty="0" smtClean="0"/>
          </a:p>
          <a:p>
            <a:r>
              <a:rPr lang="cs-CZ" sz="7200" dirty="0" smtClean="0"/>
              <a:t>Obr. 4 - </a:t>
            </a:r>
            <a:r>
              <a:rPr lang="cs-CZ" sz="7200" dirty="0"/>
              <a:t>WOLF, Thomas.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16.8.2013].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7"/>
              </a:rPr>
              <a:t>http://</a:t>
            </a:r>
            <a:r>
              <a:rPr lang="cs-CZ" sz="7200" dirty="0" smtClean="0">
                <a:hlinkClick r:id="rId7"/>
              </a:rPr>
              <a:t>commons.wikimedia.org/wiki/File:Hohenzollernbr%C3%BCcke_K%C3%B6ln.jpg</a:t>
            </a:r>
            <a:endParaRPr lang="cs-CZ" sz="7200" dirty="0" smtClean="0"/>
          </a:p>
          <a:p>
            <a:r>
              <a:rPr lang="cs-CZ" sz="7200" dirty="0" smtClean="0"/>
              <a:t>Obr. 5 - </a:t>
            </a:r>
            <a:r>
              <a:rPr lang="cs-CZ" sz="7200" dirty="0"/>
              <a:t>MILIUS. </a:t>
            </a:r>
            <a:r>
              <a:rPr lang="cs-CZ" sz="7200" i="1" dirty="0"/>
              <a:t>wikipedia.org</a:t>
            </a:r>
            <a:r>
              <a:rPr lang="cs-CZ" sz="7200" dirty="0"/>
              <a:t> [online]. [cit. </a:t>
            </a:r>
            <a:r>
              <a:rPr lang="cs-CZ" sz="7200" dirty="0" smtClean="0"/>
              <a:t>16.8.2013]. </a:t>
            </a:r>
            <a:r>
              <a:rPr lang="cs-CZ" sz="7200" dirty="0"/>
              <a:t>Dostupný na WWW: </a:t>
            </a:r>
            <a:r>
              <a:rPr lang="cs-CZ" sz="7200" dirty="0">
                <a:hlinkClick r:id="rId8"/>
              </a:rPr>
              <a:t>http://</a:t>
            </a:r>
            <a:r>
              <a:rPr lang="cs-CZ" sz="7200" dirty="0" smtClean="0">
                <a:hlinkClick r:id="rId8"/>
              </a:rPr>
              <a:t>commons.wikimedia.org/wiki/File:Frankfurt_Am_Main-Roemerberg_19-27_von_Suedosten-20110307.jpg</a:t>
            </a:r>
            <a:endParaRPr lang="cs-CZ" sz="7200" dirty="0" smtClean="0"/>
          </a:p>
          <a:p>
            <a:r>
              <a:rPr lang="cs-CZ" sz="7200" dirty="0"/>
              <a:t>Obr. 6 - MALTE. </a:t>
            </a:r>
            <a:r>
              <a:rPr lang="cs-CZ" sz="7200" i="1" dirty="0"/>
              <a:t>wikipedia.org</a:t>
            </a:r>
            <a:r>
              <a:rPr lang="cs-CZ" sz="7200" dirty="0"/>
              <a:t> [online]. [cit. 16.8.2013]. Dostupný na WWW: </a:t>
            </a:r>
            <a:r>
              <a:rPr lang="cs-CZ" sz="7200" dirty="0">
                <a:hlinkClick r:id="rId9"/>
              </a:rPr>
              <a:t>http://commons.wikimedia.org/wiki/File:Dresdner_Elblforenz_bei_D%C3%A4mmerung,_2008.jpg</a:t>
            </a:r>
            <a:endParaRPr lang="cs-CZ" sz="7200" dirty="0"/>
          </a:p>
          <a:p>
            <a:pPr marL="0" indent="0">
              <a:buNone/>
            </a:pPr>
            <a:endParaRPr lang="cs-CZ" sz="3300" dirty="0" smtClean="0"/>
          </a:p>
          <a:p>
            <a:pPr marL="0" indent="0">
              <a:buNone/>
            </a:pP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6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Städte</a:t>
            </a:r>
            <a:r>
              <a:rPr lang="cs-CZ" dirty="0" smtClean="0"/>
              <a:t> </a:t>
            </a:r>
            <a:r>
              <a:rPr lang="cs-CZ" dirty="0" err="1" smtClean="0"/>
              <a:t>Deutschlands</a:t>
            </a:r>
            <a:endParaRPr lang="cs-CZ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75" y="1600200"/>
            <a:ext cx="33860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20480" cy="4525963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Buchstabensalat</a:t>
            </a:r>
            <a:r>
              <a:rPr lang="cs-CZ" i="1" dirty="0" smtClean="0"/>
              <a:t>: </a:t>
            </a:r>
            <a:r>
              <a:rPr lang="cs-CZ" i="1" dirty="0" err="1" smtClean="0"/>
              <a:t>Wie</a:t>
            </a:r>
            <a:r>
              <a:rPr lang="cs-CZ" i="1" dirty="0" smtClean="0"/>
              <a:t> </a:t>
            </a:r>
            <a:r>
              <a:rPr lang="cs-CZ" i="1" dirty="0" err="1" smtClean="0"/>
              <a:t>heißen</a:t>
            </a:r>
            <a:r>
              <a:rPr lang="cs-CZ" i="1" dirty="0" smtClean="0"/>
              <a:t> </a:t>
            </a:r>
            <a:r>
              <a:rPr lang="cs-CZ" i="1" dirty="0" err="1" smtClean="0"/>
              <a:t>diese</a:t>
            </a:r>
            <a:r>
              <a:rPr lang="cs-CZ" i="1" dirty="0" smtClean="0"/>
              <a:t> </a:t>
            </a:r>
            <a:r>
              <a:rPr lang="cs-CZ" i="1" dirty="0" err="1" smtClean="0"/>
              <a:t>Städte</a:t>
            </a:r>
            <a:r>
              <a:rPr lang="cs-CZ" i="1" dirty="0" smtClean="0"/>
              <a:t> </a:t>
            </a:r>
            <a:r>
              <a:rPr lang="cs-CZ" i="1" dirty="0" err="1" smtClean="0"/>
              <a:t>richtig</a:t>
            </a:r>
            <a:r>
              <a:rPr lang="cs-CZ" i="1" dirty="0" smtClean="0"/>
              <a:t>?</a:t>
            </a:r>
          </a:p>
          <a:p>
            <a:pPr marL="514350" indent="-514350">
              <a:buAutoNum type="arabicParenR"/>
            </a:pPr>
            <a:r>
              <a:rPr lang="cs-CZ" dirty="0" smtClean="0"/>
              <a:t>DENREDS</a:t>
            </a:r>
          </a:p>
          <a:p>
            <a:pPr marL="514350" indent="-514350">
              <a:buAutoNum type="arabicParenR"/>
            </a:pPr>
            <a:r>
              <a:rPr lang="cs-CZ" dirty="0" smtClean="0"/>
              <a:t>BUGRMAH</a:t>
            </a:r>
          </a:p>
          <a:p>
            <a:pPr marL="514350" indent="-514350">
              <a:buAutoNum type="arabicParenR"/>
            </a:pPr>
            <a:r>
              <a:rPr lang="cs-CZ" dirty="0" smtClean="0"/>
              <a:t>FRUTFNARK</a:t>
            </a:r>
          </a:p>
          <a:p>
            <a:pPr marL="514350" indent="-514350">
              <a:buAutoNum type="arabicParenR"/>
            </a:pPr>
            <a:r>
              <a:rPr lang="cs-CZ" dirty="0" smtClean="0"/>
              <a:t>NÖLK</a:t>
            </a:r>
          </a:p>
          <a:p>
            <a:pPr marL="514350" indent="-514350">
              <a:buAutoNum type="arabicParenR"/>
            </a:pPr>
            <a:r>
              <a:rPr lang="cs-CZ" dirty="0" smtClean="0"/>
              <a:t>NÜMNECH</a:t>
            </a:r>
          </a:p>
          <a:p>
            <a:pPr marL="0" indent="0">
              <a:buNone/>
            </a:pPr>
            <a:r>
              <a:rPr lang="cs-CZ" i="1" dirty="0" err="1" smtClean="0"/>
              <a:t>Was</a:t>
            </a:r>
            <a:r>
              <a:rPr lang="cs-CZ" i="1" dirty="0" smtClean="0"/>
              <a:t> </a:t>
            </a:r>
            <a:r>
              <a:rPr lang="cs-CZ" i="1" dirty="0" err="1" smtClean="0"/>
              <a:t>wissen</a:t>
            </a:r>
            <a:r>
              <a:rPr lang="cs-CZ" i="1" dirty="0" smtClean="0"/>
              <a:t> </a:t>
            </a:r>
            <a:r>
              <a:rPr lang="cs-CZ" i="1" dirty="0" err="1" smtClean="0"/>
              <a:t>Sie</a:t>
            </a:r>
            <a:r>
              <a:rPr lang="cs-CZ" i="1" dirty="0" smtClean="0"/>
              <a:t> </a:t>
            </a:r>
            <a:r>
              <a:rPr lang="cs-CZ" i="1" dirty="0" err="1" smtClean="0"/>
              <a:t>über</a:t>
            </a:r>
            <a:r>
              <a:rPr lang="cs-CZ" i="1" dirty="0" smtClean="0"/>
              <a:t> </a:t>
            </a:r>
            <a:r>
              <a:rPr lang="cs-CZ" i="1" dirty="0" err="1" smtClean="0"/>
              <a:t>diese</a:t>
            </a:r>
            <a:r>
              <a:rPr lang="cs-CZ" i="1" dirty="0" smtClean="0"/>
              <a:t> </a:t>
            </a:r>
            <a:r>
              <a:rPr lang="cs-CZ" i="1" dirty="0" err="1" smtClean="0"/>
              <a:t>Städte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998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Fünf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 - </a:t>
            </a:r>
            <a:r>
              <a:rPr lang="cs-CZ" dirty="0" err="1" smtClean="0"/>
              <a:t>Lage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2):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DRESDEN                                                                       </a:t>
            </a:r>
          </a:p>
          <a:p>
            <a:pPr marL="514350" indent="-514350">
              <a:buAutoNum type="arabicParenR"/>
            </a:pPr>
            <a:r>
              <a:rPr lang="cs-CZ" dirty="0" smtClean="0"/>
              <a:t>HAMBURG                        </a:t>
            </a:r>
          </a:p>
          <a:p>
            <a:pPr marL="514350" indent="-514350">
              <a:buAutoNum type="arabicParenR"/>
            </a:pPr>
            <a:r>
              <a:rPr lang="cs-CZ" dirty="0" smtClean="0"/>
              <a:t>FRANKFURT (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)</a:t>
            </a:r>
          </a:p>
          <a:p>
            <a:pPr marL="514350" indent="-514350">
              <a:buAutoNum type="arabicParenR"/>
            </a:pPr>
            <a:r>
              <a:rPr lang="cs-CZ" dirty="0" smtClean="0"/>
              <a:t>KÖLN</a:t>
            </a:r>
          </a:p>
          <a:p>
            <a:pPr marL="514350" indent="-514350">
              <a:buAutoNum type="arabicParenR"/>
            </a:pPr>
            <a:r>
              <a:rPr lang="cs-CZ" dirty="0" smtClean="0"/>
              <a:t>MÜNCHEN                       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5220072" y="1628800"/>
            <a:ext cx="3672408" cy="50405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Ordnen</a:t>
            </a:r>
            <a:r>
              <a:rPr lang="cs-CZ" i="1" dirty="0" smtClean="0"/>
              <a:t> </a:t>
            </a:r>
            <a:r>
              <a:rPr lang="cs-CZ" i="1" dirty="0" err="1" smtClean="0"/>
              <a:t>Sie</a:t>
            </a:r>
            <a:r>
              <a:rPr lang="cs-CZ" i="1" dirty="0" smtClean="0"/>
              <a:t> </a:t>
            </a: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links</a:t>
            </a:r>
            <a:r>
              <a:rPr lang="cs-CZ" i="1" dirty="0" smtClean="0"/>
              <a:t> </a:t>
            </a:r>
            <a:r>
              <a:rPr lang="cs-CZ" i="1" dirty="0" err="1" smtClean="0"/>
              <a:t>erwähnten</a:t>
            </a:r>
            <a:r>
              <a:rPr lang="cs-CZ" i="1" dirty="0" smtClean="0"/>
              <a:t> </a:t>
            </a:r>
            <a:r>
              <a:rPr lang="cs-CZ" i="1" dirty="0" err="1" smtClean="0"/>
              <a:t>Städte</a:t>
            </a:r>
            <a:r>
              <a:rPr lang="cs-CZ" i="1" dirty="0" smtClean="0"/>
              <a:t> den </a:t>
            </a:r>
            <a:r>
              <a:rPr lang="cs-CZ" sz="3500" i="1" dirty="0" err="1" smtClean="0"/>
              <a:t>Bundesländern</a:t>
            </a:r>
            <a:r>
              <a:rPr lang="cs-CZ" i="1" dirty="0" smtClean="0"/>
              <a:t> </a:t>
            </a:r>
            <a:r>
              <a:rPr lang="cs-CZ" i="1" dirty="0" err="1" smtClean="0"/>
              <a:t>zu</a:t>
            </a:r>
            <a:r>
              <a:rPr lang="cs-CZ" i="1" dirty="0" smtClean="0"/>
              <a:t>!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Hessen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err="1" smtClean="0"/>
              <a:t>Bayern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err="1" smtClean="0"/>
              <a:t>Sachsen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Hamburg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Nordrhein-Westfalen</a:t>
            </a:r>
            <a:endParaRPr lang="cs-CZ" dirty="0" smtClean="0"/>
          </a:p>
          <a:p>
            <a:pPr marL="514350" indent="-514350">
              <a:buAutoNum type="alphaLcParenR"/>
            </a:pP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555776" y="21328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Richtige Lösung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DRESDEN	-	c) </a:t>
            </a:r>
            <a:r>
              <a:rPr lang="cs-CZ" dirty="0" err="1" smtClean="0"/>
              <a:t>Sachsen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HAMBURG	-	d) Hamburg</a:t>
            </a:r>
          </a:p>
          <a:p>
            <a:pPr marL="514350" indent="-514350">
              <a:buAutoNum type="arabicParenR"/>
            </a:pPr>
            <a:r>
              <a:rPr lang="cs-CZ" dirty="0" smtClean="0"/>
              <a:t>FRANKFURT	-	a) </a:t>
            </a:r>
            <a:r>
              <a:rPr lang="cs-CZ" dirty="0" err="1" smtClean="0"/>
              <a:t>Hessen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KÖLN		-	e) </a:t>
            </a:r>
            <a:r>
              <a:rPr lang="cs-CZ" dirty="0" err="1" smtClean="0"/>
              <a:t>Nordrhein-Westfalen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MÜNCHEN	-	b) </a:t>
            </a:r>
            <a:r>
              <a:rPr lang="cs-CZ" dirty="0" err="1" smtClean="0"/>
              <a:t>Bayern</a:t>
            </a: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Ordnen</a:t>
            </a:r>
            <a:r>
              <a:rPr lang="cs-CZ" i="1" dirty="0" smtClean="0"/>
              <a:t> </a:t>
            </a:r>
            <a:r>
              <a:rPr lang="cs-CZ" i="1" dirty="0" err="1" smtClean="0"/>
              <a:t>Sie</a:t>
            </a:r>
            <a:r>
              <a:rPr lang="cs-CZ" i="1" dirty="0" smtClean="0"/>
              <a:t> </a:t>
            </a: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Städte</a:t>
            </a:r>
            <a:r>
              <a:rPr lang="cs-CZ" i="1" dirty="0" smtClean="0"/>
              <a:t> je nach </a:t>
            </a:r>
            <a:r>
              <a:rPr lang="cs-CZ" i="1" dirty="0" err="1" smtClean="0"/>
              <a:t>Einwohnerzahl</a:t>
            </a:r>
            <a:r>
              <a:rPr lang="cs-CZ" i="1" dirty="0" smtClean="0"/>
              <a:t>! </a:t>
            </a:r>
            <a:r>
              <a:rPr lang="cs-CZ" i="1" dirty="0" err="1" smtClean="0"/>
              <a:t>Welche</a:t>
            </a:r>
            <a:r>
              <a:rPr lang="cs-CZ" i="1" dirty="0" smtClean="0"/>
              <a:t> von </a:t>
            </a:r>
            <a:r>
              <a:rPr lang="cs-CZ" i="1" dirty="0" err="1" smtClean="0"/>
              <a:t>diesen</a:t>
            </a:r>
            <a:r>
              <a:rPr lang="cs-CZ" i="1" dirty="0" smtClean="0"/>
              <a:t> </a:t>
            </a:r>
            <a:r>
              <a:rPr lang="cs-CZ" i="1" dirty="0" err="1" smtClean="0"/>
              <a:t>Städten</a:t>
            </a:r>
            <a:r>
              <a:rPr lang="cs-CZ" i="1" dirty="0" smtClean="0"/>
              <a:t> </a:t>
            </a:r>
            <a:r>
              <a:rPr lang="cs-CZ" i="1" dirty="0" err="1" smtClean="0"/>
              <a:t>sind</a:t>
            </a:r>
            <a:r>
              <a:rPr lang="cs-CZ" i="1" dirty="0" smtClean="0"/>
              <a:t> </a:t>
            </a:r>
            <a:r>
              <a:rPr lang="cs-CZ" i="1" dirty="0" err="1" smtClean="0"/>
              <a:t>zugleich</a:t>
            </a:r>
            <a:r>
              <a:rPr lang="cs-CZ" i="1" dirty="0" smtClean="0"/>
              <a:t> </a:t>
            </a:r>
            <a:r>
              <a:rPr lang="cs-CZ" i="1" dirty="0" err="1" smtClean="0"/>
              <a:t>Landeshauptstädte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314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Fünf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 – </a:t>
            </a:r>
            <a:r>
              <a:rPr lang="cs-CZ" dirty="0" err="1" smtClean="0"/>
              <a:t>Einwohnerzahl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4):</a:t>
            </a:r>
          </a:p>
          <a:p>
            <a:pPr marL="0" indent="0">
              <a:buNone/>
            </a:pPr>
            <a:r>
              <a:rPr lang="cs-CZ" dirty="0" smtClean="0"/>
              <a:t>1) HAMBURG (1 730 000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2) MÜNCHEN (1 390 000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3) KÖLN (1 020 000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4) FRANKFURT AM MAIN (700 000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5) DRESDEN (525 000 </a:t>
            </a:r>
            <a:r>
              <a:rPr lang="cs-CZ" dirty="0" err="1" smtClean="0"/>
              <a:t>Einwohner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München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Dresden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Landeshauptstädte</a:t>
            </a:r>
            <a:r>
              <a:rPr lang="cs-CZ" dirty="0" smtClean="0"/>
              <a:t>, Hamburg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Stadtstaat</a:t>
            </a:r>
            <a:r>
              <a:rPr lang="cs-CZ" dirty="0" smtClean="0"/>
              <a:t> (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Bundesland</a:t>
            </a:r>
            <a:r>
              <a:rPr lang="cs-CZ" dirty="0" smtClean="0"/>
              <a:t> </a:t>
            </a:r>
            <a:r>
              <a:rPr lang="cs-CZ" dirty="0" err="1" smtClean="0"/>
              <a:t>zugleich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Hamburg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ie</a:t>
            </a:r>
            <a:r>
              <a:rPr lang="cs-CZ" dirty="0" smtClean="0"/>
              <a:t> Freie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Hansestadt</a:t>
            </a:r>
            <a:r>
              <a:rPr lang="cs-CZ" dirty="0" smtClean="0"/>
              <a:t> -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zweitgrößte</a:t>
            </a:r>
            <a:r>
              <a:rPr lang="cs-CZ" dirty="0" smtClean="0"/>
              <a:t> </a:t>
            </a:r>
            <a:r>
              <a:rPr lang="cs-CZ" dirty="0" err="1" smtClean="0"/>
              <a:t>deutsche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der </a:t>
            </a:r>
            <a:r>
              <a:rPr lang="cs-CZ" dirty="0" err="1" smtClean="0"/>
              <a:t>wichtigste</a:t>
            </a:r>
            <a:r>
              <a:rPr lang="cs-CZ" dirty="0" smtClean="0"/>
              <a:t> </a:t>
            </a:r>
            <a:r>
              <a:rPr lang="cs-CZ" dirty="0" err="1" smtClean="0"/>
              <a:t>deutsche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zweitgrößte</a:t>
            </a:r>
            <a:r>
              <a:rPr lang="cs-CZ" dirty="0" smtClean="0"/>
              <a:t> </a:t>
            </a:r>
            <a:r>
              <a:rPr lang="cs-CZ" dirty="0" err="1" smtClean="0"/>
              <a:t>europäische</a:t>
            </a:r>
            <a:r>
              <a:rPr lang="cs-CZ" dirty="0" smtClean="0"/>
              <a:t> </a:t>
            </a:r>
            <a:r>
              <a:rPr lang="cs-CZ" dirty="0" err="1" smtClean="0"/>
              <a:t>Hafen</a:t>
            </a:r>
            <a:endParaRPr lang="cs-CZ" dirty="0" smtClean="0"/>
          </a:p>
          <a:p>
            <a:r>
              <a:rPr lang="cs-CZ" dirty="0" err="1"/>
              <a:t>h</a:t>
            </a:r>
            <a:r>
              <a:rPr lang="cs-CZ" dirty="0" err="1" smtClean="0"/>
              <a:t>eute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Metropole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über</a:t>
            </a:r>
            <a:r>
              <a:rPr lang="cs-CZ" dirty="0" smtClean="0"/>
              <a:t> 1 000 </a:t>
            </a:r>
            <a:r>
              <a:rPr lang="cs-CZ" dirty="0" err="1" smtClean="0"/>
              <a:t>Brücken</a:t>
            </a:r>
            <a:endParaRPr lang="cs-CZ" dirty="0" smtClean="0"/>
          </a:p>
          <a:p>
            <a:r>
              <a:rPr lang="cs-CZ" dirty="0" err="1" smtClean="0"/>
              <a:t>Dominante</a:t>
            </a:r>
            <a:r>
              <a:rPr lang="cs-CZ" dirty="0" smtClean="0"/>
              <a:t> - </a:t>
            </a:r>
            <a:r>
              <a:rPr lang="cs-CZ" dirty="0" err="1" smtClean="0"/>
              <a:t>Barockkirche</a:t>
            </a:r>
            <a:r>
              <a:rPr lang="cs-CZ" dirty="0" smtClean="0"/>
              <a:t> </a:t>
            </a:r>
            <a:r>
              <a:rPr lang="cs-CZ" dirty="0" err="1" smtClean="0"/>
              <a:t>Sankt</a:t>
            </a:r>
            <a:r>
              <a:rPr lang="cs-CZ" dirty="0" smtClean="0"/>
              <a:t> </a:t>
            </a:r>
            <a:r>
              <a:rPr lang="cs-CZ" dirty="0" err="1" smtClean="0"/>
              <a:t>Michaelis</a:t>
            </a:r>
            <a:r>
              <a:rPr lang="cs-CZ" dirty="0" smtClean="0"/>
              <a:t> (</a:t>
            </a:r>
            <a:r>
              <a:rPr lang="cs-CZ" dirty="0" err="1" smtClean="0"/>
              <a:t>sog</a:t>
            </a:r>
            <a:r>
              <a:rPr lang="cs-CZ" dirty="0" smtClean="0"/>
              <a:t>. Michel, </a:t>
            </a:r>
            <a:r>
              <a:rPr lang="cs-CZ" dirty="0" err="1" smtClean="0"/>
              <a:t>mit</a:t>
            </a:r>
            <a:r>
              <a:rPr lang="cs-CZ" dirty="0" smtClean="0"/>
              <a:t> 132 Meter </a:t>
            </a:r>
            <a:r>
              <a:rPr lang="cs-CZ" dirty="0" err="1" smtClean="0"/>
              <a:t>hohem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urm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Reeperbahn</a:t>
            </a:r>
            <a:r>
              <a:rPr lang="cs-CZ" dirty="0" smtClean="0"/>
              <a:t> –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zentrale</a:t>
            </a:r>
            <a:r>
              <a:rPr lang="cs-CZ" dirty="0" smtClean="0"/>
              <a:t> </a:t>
            </a:r>
            <a:r>
              <a:rPr lang="cs-CZ" dirty="0" err="1" smtClean="0"/>
              <a:t>Straße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Stadtteil</a:t>
            </a:r>
            <a:r>
              <a:rPr lang="cs-CZ" dirty="0" smtClean="0"/>
              <a:t> St. Pauli, </a:t>
            </a:r>
            <a:r>
              <a:rPr lang="cs-CZ" dirty="0" err="1" smtClean="0"/>
              <a:t>gilt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„</a:t>
            </a:r>
            <a:r>
              <a:rPr lang="cs-CZ" dirty="0" err="1" smtClean="0"/>
              <a:t>sündigste</a:t>
            </a:r>
            <a:r>
              <a:rPr lang="cs-CZ" dirty="0" smtClean="0"/>
              <a:t> </a:t>
            </a:r>
            <a:r>
              <a:rPr lang="cs-CZ" dirty="0" err="1" smtClean="0"/>
              <a:t>Meile</a:t>
            </a:r>
            <a:r>
              <a:rPr lang="cs-CZ" dirty="0" smtClean="0"/>
              <a:t> der </a:t>
            </a:r>
            <a:r>
              <a:rPr lang="cs-CZ" dirty="0" err="1" smtClean="0"/>
              <a:t>Welt</a:t>
            </a:r>
            <a:r>
              <a:rPr lang="cs-CZ" dirty="0" smtClean="0"/>
              <a:t>“ (</a:t>
            </a:r>
            <a:r>
              <a:rPr lang="cs-CZ" dirty="0" err="1" smtClean="0"/>
              <a:t>viele</a:t>
            </a:r>
            <a:r>
              <a:rPr lang="cs-CZ" dirty="0" smtClean="0"/>
              <a:t> </a:t>
            </a:r>
            <a:r>
              <a:rPr lang="cs-CZ" dirty="0" err="1" smtClean="0"/>
              <a:t>Nachtclubs</a:t>
            </a:r>
            <a:r>
              <a:rPr lang="cs-CZ" dirty="0" smtClean="0"/>
              <a:t>, </a:t>
            </a:r>
            <a:r>
              <a:rPr lang="cs-CZ" dirty="0" err="1" smtClean="0"/>
              <a:t>Bars</a:t>
            </a:r>
            <a:r>
              <a:rPr lang="cs-CZ" dirty="0" smtClean="0"/>
              <a:t>, </a:t>
            </a:r>
            <a:r>
              <a:rPr lang="cs-CZ" dirty="0" err="1" smtClean="0"/>
              <a:t>Diskotheken</a:t>
            </a:r>
            <a:r>
              <a:rPr lang="cs-CZ" dirty="0" smtClean="0"/>
              <a:t> </a:t>
            </a:r>
            <a:r>
              <a:rPr lang="cs-CZ" dirty="0" err="1" smtClean="0"/>
              <a:t>usw</a:t>
            </a:r>
            <a:r>
              <a:rPr lang="cs-CZ" dirty="0" smtClean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1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Sankt</a:t>
            </a:r>
            <a:r>
              <a:rPr lang="cs-CZ" dirty="0" smtClean="0"/>
              <a:t> </a:t>
            </a:r>
            <a:r>
              <a:rPr lang="cs-CZ" dirty="0" err="1" smtClean="0"/>
              <a:t>Michaeliskirche</a:t>
            </a:r>
            <a:r>
              <a:rPr lang="cs-CZ" dirty="0" smtClean="0"/>
              <a:t> in Hamburg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799"/>
            <a:ext cx="6762328" cy="45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München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Landeshauptstadt</a:t>
            </a:r>
            <a:r>
              <a:rPr lang="cs-CZ" dirty="0" smtClean="0"/>
              <a:t> </a:t>
            </a:r>
            <a:r>
              <a:rPr lang="cs-CZ" dirty="0" err="1" smtClean="0"/>
              <a:t>Bayerns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drittgrößte</a:t>
            </a:r>
            <a:r>
              <a:rPr lang="cs-CZ" dirty="0" smtClean="0"/>
              <a:t> </a:t>
            </a:r>
            <a:r>
              <a:rPr lang="cs-CZ" dirty="0" err="1" smtClean="0"/>
              <a:t>Stadt</a:t>
            </a:r>
            <a:r>
              <a:rPr lang="cs-CZ" dirty="0" smtClean="0"/>
              <a:t> der BRD</a:t>
            </a:r>
          </a:p>
          <a:p>
            <a:r>
              <a:rPr lang="cs-CZ" dirty="0" err="1" smtClean="0"/>
              <a:t>Sitz</a:t>
            </a:r>
            <a:r>
              <a:rPr lang="cs-CZ" dirty="0" smtClean="0"/>
              <a:t> </a:t>
            </a:r>
            <a:r>
              <a:rPr lang="cs-CZ" dirty="0" err="1" smtClean="0"/>
              <a:t>zahlreicher</a:t>
            </a:r>
            <a:r>
              <a:rPr lang="cs-CZ" dirty="0" smtClean="0"/>
              <a:t> </a:t>
            </a:r>
            <a:r>
              <a:rPr lang="cs-CZ" dirty="0" err="1" smtClean="0"/>
              <a:t>Konzerne</a:t>
            </a:r>
            <a:r>
              <a:rPr lang="cs-CZ" dirty="0" smtClean="0"/>
              <a:t> (BMW, Siemens </a:t>
            </a:r>
            <a:r>
              <a:rPr lang="cs-CZ" dirty="0" err="1" smtClean="0"/>
              <a:t>usw</a:t>
            </a:r>
            <a:r>
              <a:rPr lang="cs-CZ" dirty="0" smtClean="0"/>
              <a:t>.)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Versicherungen</a:t>
            </a:r>
            <a:endParaRPr lang="cs-CZ" dirty="0" smtClean="0"/>
          </a:p>
          <a:p>
            <a:r>
              <a:rPr lang="cs-CZ" dirty="0" err="1"/>
              <a:t>w</a:t>
            </a:r>
            <a:r>
              <a:rPr lang="cs-CZ" dirty="0" err="1" smtClean="0"/>
              <a:t>eltbekannte</a:t>
            </a:r>
            <a:r>
              <a:rPr lang="cs-CZ" dirty="0" smtClean="0"/>
              <a:t> </a:t>
            </a:r>
            <a:r>
              <a:rPr lang="cs-CZ" dirty="0" err="1" smtClean="0"/>
              <a:t>Museen</a:t>
            </a:r>
            <a:r>
              <a:rPr lang="cs-CZ" dirty="0" smtClean="0"/>
              <a:t> – Alte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Pinakothek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ange</a:t>
            </a:r>
            <a:r>
              <a:rPr lang="cs-CZ" dirty="0" smtClean="0"/>
              <a:t> </a:t>
            </a:r>
            <a:r>
              <a:rPr lang="cs-CZ" dirty="0" err="1" smtClean="0"/>
              <a:t>Tradition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Bierbrauen</a:t>
            </a:r>
            <a:r>
              <a:rPr lang="cs-CZ" dirty="0" smtClean="0"/>
              <a:t> (</a:t>
            </a:r>
            <a:r>
              <a:rPr lang="cs-CZ" dirty="0" err="1" smtClean="0"/>
              <a:t>Hofbräuhaus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dem 16. </a:t>
            </a:r>
            <a:r>
              <a:rPr lang="cs-CZ" dirty="0" err="1" smtClean="0"/>
              <a:t>Jhd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Oktoberfest</a:t>
            </a:r>
            <a:r>
              <a:rPr lang="cs-CZ" dirty="0" smtClean="0"/>
              <a:t> –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 smtClean="0"/>
              <a:t>Volksfest</a:t>
            </a:r>
            <a:r>
              <a:rPr lang="cs-CZ" dirty="0" smtClean="0"/>
              <a:t> der </a:t>
            </a:r>
            <a:r>
              <a:rPr lang="cs-CZ" dirty="0" err="1" smtClean="0"/>
              <a:t>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Hofbräuhaus</a:t>
            </a:r>
            <a:r>
              <a:rPr lang="cs-CZ" dirty="0" smtClean="0"/>
              <a:t> in </a:t>
            </a:r>
            <a:r>
              <a:rPr lang="cs-CZ" dirty="0" err="1" smtClean="0"/>
              <a:t>München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26" y="1556792"/>
            <a:ext cx="66448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498</Words>
  <Application>Microsoft Office PowerPoint</Application>
  <PresentationFormat>Předvádění na obrazovce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Städte Deutschlands</vt:lpstr>
      <vt:lpstr>Städte Deutschlands</vt:lpstr>
      <vt:lpstr>Fünf Städte - Lage</vt:lpstr>
      <vt:lpstr>Richtige Lösung</vt:lpstr>
      <vt:lpstr>Fünf Städte – Einwohnerzahl </vt:lpstr>
      <vt:lpstr>Hamburg</vt:lpstr>
      <vt:lpstr>Sankt Michaeliskirche in Hamburg</vt:lpstr>
      <vt:lpstr>München</vt:lpstr>
      <vt:lpstr>Hofbräuhaus in München</vt:lpstr>
      <vt:lpstr>Köln</vt:lpstr>
      <vt:lpstr>Hohenzollernbrücke und Dom in Köln</vt:lpstr>
      <vt:lpstr>Frankfurt am Main</vt:lpstr>
      <vt:lpstr>Römer in Frankfurt am Main</vt:lpstr>
      <vt:lpstr>Dresden</vt:lpstr>
      <vt:lpstr>Dresden in der Nacht</vt:lpstr>
      <vt:lpstr>Informationsquellen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oem</cp:lastModifiedBy>
  <cp:revision>72</cp:revision>
  <dcterms:created xsi:type="dcterms:W3CDTF">2012-06-18T15:15:37Z</dcterms:created>
  <dcterms:modified xsi:type="dcterms:W3CDTF">2014-01-12T19:33:07Z</dcterms:modified>
</cp:coreProperties>
</file>