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7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E700-3C83-4F91-831C-68A2AB32F8C1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80050-4622-4A8D-BB97-3A95BD323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2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ndrea_Ch%C3%A9nier_Seeb%C3%BChne_Bregenz_3.JPG" TargetMode="External"/><Relationship Id="rId3" Type="http://schemas.openxmlformats.org/officeDocument/2006/relationships/hyperlink" Target="http://commons.wikimedia.org/wiki/File:Austria-map-cia-wfb.png" TargetMode="External"/><Relationship Id="rId7" Type="http://schemas.openxmlformats.org/officeDocument/2006/relationships/hyperlink" Target="http://commons.wikimedia.org/wiki/File:Lindwurmbrunnen_02.JPG" TargetMode="External"/><Relationship Id="rId2" Type="http://schemas.openxmlformats.org/officeDocument/2006/relationships/hyperlink" Target="http://www.wikipedia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oldenes_Dachl_3950109736_571225b427_b.jpg" TargetMode="External"/><Relationship Id="rId5" Type="http://schemas.openxmlformats.org/officeDocument/2006/relationships/hyperlink" Target="http://commons.wikimedia.org/wiki/File:Festung_Hohensalzburg_2.jpg" TargetMode="External"/><Relationship Id="rId4" Type="http://schemas.openxmlformats.org/officeDocument/2006/relationships/hyperlink" Target="http://commons.wikimedia.org/wiki/File:IMG_0476_-_Graz_-_Uhrturm.JPG?uselang=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Städte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Österreichs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63764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</a:t>
                      </a:r>
                      <a:r>
                        <a:rPr lang="cs-CZ" baseline="0" dirty="0" smtClean="0"/>
                        <a:t> jazyk – reálie německy mluvících zemí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17. 8. 2013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čtyřletého a 8.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Města Rakouska a jejich pamětihodnosti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NEJ, reálie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Soňa Surá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VY_22_INOVACE_04_NSUR24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Innsbruck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r>
              <a:rPr lang="cs-CZ" dirty="0" smtClean="0"/>
              <a:t> von </a:t>
            </a:r>
            <a:r>
              <a:rPr lang="cs-CZ" dirty="0" err="1" smtClean="0"/>
              <a:t>Tirol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fünftgrößte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iegt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Inntal</a:t>
            </a:r>
            <a:endParaRPr lang="cs-CZ" dirty="0" smtClean="0"/>
          </a:p>
          <a:p>
            <a:r>
              <a:rPr lang="cs-CZ" dirty="0" err="1" smtClean="0"/>
              <a:t>eins</a:t>
            </a:r>
            <a:r>
              <a:rPr lang="cs-CZ" dirty="0" smtClean="0"/>
              <a:t> der </a:t>
            </a:r>
            <a:r>
              <a:rPr lang="cs-CZ" dirty="0" err="1" smtClean="0"/>
              <a:t>bekanntesten</a:t>
            </a:r>
            <a:r>
              <a:rPr lang="cs-CZ" dirty="0" smtClean="0"/>
              <a:t> </a:t>
            </a:r>
            <a:r>
              <a:rPr lang="cs-CZ" dirty="0" err="1" smtClean="0"/>
              <a:t>Wintersportzentren</a:t>
            </a:r>
            <a:r>
              <a:rPr lang="cs-CZ" dirty="0" smtClean="0"/>
              <a:t>, </a:t>
            </a:r>
            <a:r>
              <a:rPr lang="cs-CZ" dirty="0" err="1" smtClean="0"/>
              <a:t>Olympiastadt</a:t>
            </a:r>
            <a:r>
              <a:rPr lang="cs-CZ" dirty="0" smtClean="0"/>
              <a:t> von 1964 </a:t>
            </a:r>
            <a:r>
              <a:rPr lang="cs-CZ" dirty="0" err="1" smtClean="0"/>
              <a:t>und</a:t>
            </a:r>
            <a:r>
              <a:rPr lang="cs-CZ" dirty="0" smtClean="0"/>
              <a:t> 1976</a:t>
            </a:r>
            <a:endParaRPr lang="cs-CZ" dirty="0"/>
          </a:p>
          <a:p>
            <a:r>
              <a:rPr lang="cs-CZ" dirty="0" err="1" smtClean="0"/>
              <a:t>Wahrzeichen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– „</a:t>
            </a:r>
            <a:r>
              <a:rPr lang="cs-CZ" dirty="0" err="1" smtClean="0"/>
              <a:t>Goldenes</a:t>
            </a:r>
            <a:r>
              <a:rPr lang="cs-CZ" dirty="0" smtClean="0"/>
              <a:t> </a:t>
            </a:r>
            <a:r>
              <a:rPr lang="cs-CZ" dirty="0" err="1" smtClean="0"/>
              <a:t>Dachl</a:t>
            </a:r>
            <a:r>
              <a:rPr lang="cs-CZ" dirty="0" smtClean="0"/>
              <a:t>“ (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Gebäude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spätgotischem</a:t>
            </a:r>
            <a:r>
              <a:rPr lang="cs-CZ" dirty="0" smtClean="0"/>
              <a:t> </a:t>
            </a:r>
            <a:r>
              <a:rPr lang="cs-CZ" dirty="0" err="1" smtClean="0"/>
              <a:t>Prunkerker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ach</a:t>
            </a:r>
            <a:r>
              <a:rPr lang="cs-CZ" dirty="0" smtClean="0"/>
              <a:t> des </a:t>
            </a:r>
            <a:r>
              <a:rPr lang="cs-CZ" dirty="0" err="1" smtClean="0"/>
              <a:t>Erkers</a:t>
            </a:r>
            <a:r>
              <a:rPr lang="cs-CZ" dirty="0" smtClean="0"/>
              <a:t> </a:t>
            </a:r>
            <a:r>
              <a:rPr lang="cs-CZ" dirty="0" err="1" smtClean="0"/>
              <a:t>wurde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fast 3000 </a:t>
            </a:r>
            <a:r>
              <a:rPr lang="cs-CZ" dirty="0" err="1" smtClean="0"/>
              <a:t>vergoldeten</a:t>
            </a:r>
            <a:r>
              <a:rPr lang="cs-CZ" dirty="0" smtClean="0"/>
              <a:t> </a:t>
            </a:r>
            <a:r>
              <a:rPr lang="cs-CZ" dirty="0" err="1" smtClean="0"/>
              <a:t>Kupferschindeln</a:t>
            </a:r>
            <a:r>
              <a:rPr lang="cs-CZ" dirty="0" smtClean="0"/>
              <a:t> </a:t>
            </a:r>
            <a:r>
              <a:rPr lang="cs-CZ" dirty="0" err="1" smtClean="0"/>
              <a:t>gedeckt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71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Goldenes</a:t>
            </a:r>
            <a:r>
              <a:rPr lang="cs-CZ" dirty="0" smtClean="0"/>
              <a:t> </a:t>
            </a:r>
            <a:r>
              <a:rPr lang="cs-CZ" dirty="0" err="1" smtClean="0"/>
              <a:t>Dachl</a:t>
            </a:r>
            <a:r>
              <a:rPr lang="cs-CZ" dirty="0" smtClean="0"/>
              <a:t> in Innsbruck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74296" cy="48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5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Klagenfurt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r>
              <a:rPr lang="cs-CZ" dirty="0" smtClean="0"/>
              <a:t> von </a:t>
            </a:r>
            <a:r>
              <a:rPr lang="cs-CZ" dirty="0" err="1" smtClean="0"/>
              <a:t>Kärnten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sechstgrößte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iegt</a:t>
            </a:r>
            <a:r>
              <a:rPr lang="cs-CZ" dirty="0" smtClean="0"/>
              <a:t> in der </a:t>
            </a:r>
            <a:r>
              <a:rPr lang="cs-CZ" dirty="0" err="1" smtClean="0"/>
              <a:t>Nähe</a:t>
            </a:r>
            <a:r>
              <a:rPr lang="cs-CZ" dirty="0" smtClean="0"/>
              <a:t> </a:t>
            </a:r>
            <a:r>
              <a:rPr lang="cs-CZ" dirty="0" err="1" smtClean="0"/>
              <a:t>vom</a:t>
            </a:r>
            <a:r>
              <a:rPr lang="cs-CZ" dirty="0" smtClean="0"/>
              <a:t> </a:t>
            </a:r>
            <a:r>
              <a:rPr lang="cs-CZ" dirty="0" err="1" smtClean="0"/>
              <a:t>Wörthersee</a:t>
            </a:r>
            <a:endParaRPr lang="cs-CZ" dirty="0" smtClean="0"/>
          </a:p>
          <a:p>
            <a:r>
              <a:rPr lang="cs-CZ" dirty="0" err="1" smtClean="0"/>
              <a:t>Wahrzeichen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– der </a:t>
            </a:r>
            <a:r>
              <a:rPr lang="cs-CZ" dirty="0" err="1" smtClean="0"/>
              <a:t>Lindwurmbrunnen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dem 16. </a:t>
            </a:r>
            <a:r>
              <a:rPr lang="cs-CZ" dirty="0" err="1" smtClean="0"/>
              <a:t>Jahrhundert</a:t>
            </a:r>
            <a:r>
              <a:rPr lang="cs-CZ" dirty="0" smtClean="0"/>
              <a:t>, der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Wappentier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darstellt</a:t>
            </a:r>
            <a:endParaRPr lang="cs-CZ" dirty="0" smtClean="0"/>
          </a:p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Kärntner</a:t>
            </a:r>
            <a:r>
              <a:rPr lang="cs-CZ" dirty="0" smtClean="0"/>
              <a:t> </a:t>
            </a:r>
            <a:r>
              <a:rPr lang="cs-CZ" dirty="0" err="1" smtClean="0"/>
              <a:t>Messe</a:t>
            </a:r>
            <a:r>
              <a:rPr lang="cs-CZ" dirty="0" smtClean="0"/>
              <a:t> –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bedeutendste</a:t>
            </a:r>
            <a:r>
              <a:rPr lang="cs-CZ" dirty="0" smtClean="0"/>
              <a:t> </a:t>
            </a:r>
            <a:r>
              <a:rPr lang="cs-CZ" dirty="0" err="1" smtClean="0"/>
              <a:t>Holzmesse</a:t>
            </a:r>
            <a:r>
              <a:rPr lang="cs-CZ" dirty="0" smtClean="0"/>
              <a:t> </a:t>
            </a:r>
            <a:r>
              <a:rPr lang="cs-CZ" dirty="0" err="1" smtClean="0"/>
              <a:t>Mitteleuropas</a:t>
            </a:r>
            <a:r>
              <a:rPr lang="cs-CZ" dirty="0" smtClean="0"/>
              <a:t> (</a:t>
            </a:r>
            <a:r>
              <a:rPr lang="cs-CZ" dirty="0" err="1" smtClean="0"/>
              <a:t>Holz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wichtigste</a:t>
            </a:r>
            <a:r>
              <a:rPr lang="cs-CZ" dirty="0" smtClean="0"/>
              <a:t> Naturprodukt </a:t>
            </a:r>
            <a:r>
              <a:rPr lang="cs-CZ" dirty="0" err="1" smtClean="0"/>
              <a:t>Kärntens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90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Lindwurmbrunnen</a:t>
            </a:r>
            <a:r>
              <a:rPr lang="cs-CZ" dirty="0" smtClean="0"/>
              <a:t> in </a:t>
            </a:r>
            <a:r>
              <a:rPr lang="cs-CZ" dirty="0" err="1" smtClean="0"/>
              <a:t>Klagenfurt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64696" cy="45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2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Bregenz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r>
              <a:rPr lang="cs-CZ" dirty="0" smtClean="0"/>
              <a:t> von </a:t>
            </a:r>
            <a:r>
              <a:rPr lang="cs-CZ" dirty="0" err="1" smtClean="0"/>
              <a:t>Vorarlberg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iegt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Ostufer</a:t>
            </a:r>
            <a:r>
              <a:rPr lang="cs-CZ" dirty="0" smtClean="0"/>
              <a:t> des </a:t>
            </a:r>
            <a:r>
              <a:rPr lang="cs-CZ" dirty="0" err="1" smtClean="0"/>
              <a:t>Bodensees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Fuß</a:t>
            </a:r>
            <a:r>
              <a:rPr lang="cs-CZ" dirty="0" smtClean="0"/>
              <a:t> des </a:t>
            </a:r>
            <a:r>
              <a:rPr lang="cs-CZ" dirty="0" err="1" smtClean="0"/>
              <a:t>Berges</a:t>
            </a:r>
            <a:r>
              <a:rPr lang="cs-CZ" dirty="0" smtClean="0"/>
              <a:t> </a:t>
            </a:r>
            <a:r>
              <a:rPr lang="cs-CZ" dirty="0" err="1" smtClean="0"/>
              <a:t>Pfänder</a:t>
            </a:r>
            <a:r>
              <a:rPr lang="cs-CZ" dirty="0" smtClean="0"/>
              <a:t> (1064 m)</a:t>
            </a:r>
          </a:p>
          <a:p>
            <a:r>
              <a:rPr lang="cs-CZ" dirty="0" err="1" smtClean="0"/>
              <a:t>Wahrzeichen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– der </a:t>
            </a:r>
            <a:r>
              <a:rPr lang="cs-CZ" dirty="0" err="1" smtClean="0"/>
              <a:t>Martinsturm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dem 13. </a:t>
            </a:r>
            <a:r>
              <a:rPr lang="cs-CZ" dirty="0" err="1" smtClean="0"/>
              <a:t>Jahrhundert</a:t>
            </a:r>
            <a:endParaRPr lang="cs-CZ" dirty="0" smtClean="0"/>
          </a:p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Seebühne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einer</a:t>
            </a:r>
            <a:r>
              <a:rPr lang="cs-CZ" dirty="0" smtClean="0"/>
              <a:t> </a:t>
            </a:r>
            <a:r>
              <a:rPr lang="cs-CZ" dirty="0" err="1" smtClean="0"/>
              <a:t>Kapazität</a:t>
            </a:r>
            <a:r>
              <a:rPr lang="cs-CZ" dirty="0" smtClean="0"/>
              <a:t> von </a:t>
            </a:r>
            <a:r>
              <a:rPr lang="cs-CZ" dirty="0" err="1" smtClean="0"/>
              <a:t>etwa</a:t>
            </a:r>
            <a:r>
              <a:rPr lang="cs-CZ" dirty="0" smtClean="0"/>
              <a:t> 7000 </a:t>
            </a:r>
            <a:r>
              <a:rPr lang="cs-CZ" dirty="0" err="1" smtClean="0"/>
              <a:t>Zuschauern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weltweit</a:t>
            </a:r>
            <a:r>
              <a:rPr lang="cs-CZ" dirty="0" smtClean="0"/>
              <a:t> </a:t>
            </a:r>
            <a:r>
              <a:rPr lang="cs-CZ" dirty="0" err="1" smtClean="0"/>
              <a:t>größte</a:t>
            </a:r>
            <a:endParaRPr lang="cs-CZ" dirty="0" smtClean="0"/>
          </a:p>
          <a:p>
            <a:r>
              <a:rPr lang="cs-CZ" dirty="0" err="1" smtClean="0"/>
              <a:t>Bregenzer</a:t>
            </a:r>
            <a:r>
              <a:rPr lang="cs-CZ" dirty="0" smtClean="0"/>
              <a:t> </a:t>
            </a:r>
            <a:r>
              <a:rPr lang="cs-CZ" dirty="0" err="1" smtClean="0"/>
              <a:t>Festspiele</a:t>
            </a:r>
            <a:r>
              <a:rPr lang="cs-CZ" dirty="0" smtClean="0"/>
              <a:t> (</a:t>
            </a:r>
            <a:r>
              <a:rPr lang="cs-CZ" dirty="0" err="1" smtClean="0"/>
              <a:t>Juli</a:t>
            </a:r>
            <a:r>
              <a:rPr lang="cs-CZ" dirty="0" smtClean="0"/>
              <a:t> – August)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51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Seebühne</a:t>
            </a:r>
            <a:r>
              <a:rPr lang="cs-CZ" dirty="0" smtClean="0"/>
              <a:t> in </a:t>
            </a:r>
            <a:r>
              <a:rPr lang="cs-CZ" dirty="0" err="1" smtClean="0"/>
              <a:t>Bregenz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9373"/>
            <a:ext cx="7127130" cy="45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6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Informationsquellen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dirty="0"/>
              <a:t>HOMOLKOVÁ, Božena. </a:t>
            </a:r>
            <a:r>
              <a:rPr lang="cs-CZ" sz="7200" i="1" dirty="0"/>
              <a:t>Reálie německy mluvících zemí</a:t>
            </a:r>
            <a:r>
              <a:rPr lang="cs-CZ" sz="7200" dirty="0"/>
              <a:t>. Plzeň: Fraus, 1997, ISBN 80-7238-038-9</a:t>
            </a:r>
            <a:r>
              <a:rPr lang="cs-CZ" sz="7200" dirty="0" smtClean="0"/>
              <a:t>.</a:t>
            </a:r>
          </a:p>
          <a:p>
            <a:r>
              <a:rPr lang="cs-CZ" sz="7200" dirty="0" smtClean="0">
                <a:hlinkClick r:id="rId2"/>
              </a:rPr>
              <a:t>www.wikipedia.de</a:t>
            </a:r>
            <a:endParaRPr lang="cs-CZ" sz="7200" dirty="0" smtClean="0"/>
          </a:p>
          <a:p>
            <a:r>
              <a:rPr lang="cs-CZ" sz="7200" dirty="0" smtClean="0"/>
              <a:t>Obr. 1 - </a:t>
            </a:r>
            <a:r>
              <a:rPr lang="cs-CZ" sz="7200" dirty="0"/>
              <a:t>AUTOR NEUVEDEN.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17.8.2013].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3"/>
              </a:rPr>
              <a:t>http://</a:t>
            </a:r>
            <a:r>
              <a:rPr lang="cs-CZ" sz="7200" dirty="0" smtClean="0">
                <a:hlinkClick r:id="rId3"/>
              </a:rPr>
              <a:t>commons.wikimedia.org/wiki/File:Austria-map-cia-wfb.png</a:t>
            </a:r>
            <a:endParaRPr lang="cs-CZ" sz="7200" dirty="0" smtClean="0"/>
          </a:p>
          <a:p>
            <a:r>
              <a:rPr lang="cs-CZ" sz="7200" dirty="0" smtClean="0"/>
              <a:t>Obr. 2 - </a:t>
            </a:r>
            <a:r>
              <a:rPr lang="cs-CZ" sz="7200" dirty="0"/>
              <a:t>BOSSI, Andrew.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17.8.2013].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4"/>
              </a:rPr>
              <a:t>http://commons.wikimedia.org/wiki/File:IMG_0476_-_Graz_-_</a:t>
            </a:r>
            <a:r>
              <a:rPr lang="cs-CZ" sz="7200" dirty="0" smtClean="0">
                <a:hlinkClick r:id="rId4"/>
              </a:rPr>
              <a:t>Uhrturm.JPG?uselang=de</a:t>
            </a:r>
            <a:endParaRPr lang="cs-CZ" sz="7200" dirty="0" smtClean="0"/>
          </a:p>
          <a:p>
            <a:r>
              <a:rPr lang="cs-CZ" sz="7200" dirty="0" smtClean="0"/>
              <a:t>Obr. 3 - </a:t>
            </a:r>
            <a:r>
              <a:rPr lang="cs-CZ" sz="7200" dirty="0"/>
              <a:t>GREYMOUSER.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17.8.2013].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5"/>
              </a:rPr>
              <a:t>http://</a:t>
            </a:r>
            <a:r>
              <a:rPr lang="cs-CZ" sz="7200" dirty="0" smtClean="0">
                <a:hlinkClick r:id="rId5"/>
              </a:rPr>
              <a:t>commons.wikimedia.org/wiki/File:Festung_Hohensalzburg_2.jpg</a:t>
            </a:r>
            <a:endParaRPr lang="cs-CZ" sz="7200" dirty="0" smtClean="0"/>
          </a:p>
          <a:p>
            <a:r>
              <a:rPr lang="cs-CZ" sz="7200" dirty="0" smtClean="0"/>
              <a:t>Obr. 4 - </a:t>
            </a:r>
            <a:r>
              <a:rPr lang="cs-CZ" sz="7200" dirty="0"/>
              <a:t>AUTOR NEUVEDEN.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17.8.2013].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6"/>
              </a:rPr>
              <a:t>http://</a:t>
            </a:r>
            <a:r>
              <a:rPr lang="cs-CZ" sz="7200" dirty="0" smtClean="0">
                <a:hlinkClick r:id="rId6"/>
              </a:rPr>
              <a:t>commons.wikimedia.org/wiki/File:Goldenes_Dachl_3950109736_571225b427_b.jpg</a:t>
            </a:r>
            <a:endParaRPr lang="cs-CZ" sz="7200" dirty="0" smtClean="0"/>
          </a:p>
          <a:p>
            <a:r>
              <a:rPr lang="cs-CZ" sz="7200" dirty="0" smtClean="0"/>
              <a:t>Obr. 5 - </a:t>
            </a:r>
            <a:r>
              <a:rPr lang="cs-CZ" sz="7200" dirty="0"/>
              <a:t>SAILKO.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17.8.2013].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7"/>
              </a:rPr>
              <a:t>http://</a:t>
            </a:r>
            <a:r>
              <a:rPr lang="cs-CZ" sz="7200" dirty="0" smtClean="0">
                <a:hlinkClick r:id="rId7"/>
              </a:rPr>
              <a:t>commons.wikimedia.org/wiki/File:Lindwurmbrunnen_02.JPG</a:t>
            </a:r>
            <a:endParaRPr lang="cs-CZ" sz="7200" dirty="0" smtClean="0"/>
          </a:p>
          <a:p>
            <a:r>
              <a:rPr lang="cs-CZ" sz="7200" dirty="0" smtClean="0"/>
              <a:t>Obr. 6 - </a:t>
            </a:r>
            <a:r>
              <a:rPr lang="cs-CZ" sz="7200" dirty="0"/>
              <a:t>BÖHRINGER, Friedrich.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17.8.2013].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8"/>
              </a:rPr>
              <a:t>http://</a:t>
            </a:r>
            <a:r>
              <a:rPr lang="cs-CZ" sz="7200" dirty="0" smtClean="0">
                <a:hlinkClick r:id="rId8"/>
              </a:rPr>
              <a:t>commons.wikimedia.org/wiki/File:Andrea_Ch%C3%A9nier_Seeb%C3%BChne_Bregenz_3.JPG</a:t>
            </a:r>
            <a:endParaRPr lang="cs-CZ" sz="7200" dirty="0" smtClean="0"/>
          </a:p>
          <a:p>
            <a:pPr marL="0" indent="0">
              <a:buNone/>
            </a:pPr>
            <a:endParaRPr lang="cs-CZ" sz="5100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89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Städte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err="1"/>
              <a:t>Buchstabensalat</a:t>
            </a:r>
            <a:r>
              <a:rPr lang="cs-CZ" i="1" dirty="0"/>
              <a:t>: </a:t>
            </a:r>
            <a:r>
              <a:rPr lang="cs-CZ" i="1" dirty="0" err="1"/>
              <a:t>Wie</a:t>
            </a:r>
            <a:r>
              <a:rPr lang="cs-CZ" i="1" dirty="0"/>
              <a:t> </a:t>
            </a:r>
            <a:r>
              <a:rPr lang="cs-CZ" i="1" dirty="0" err="1"/>
              <a:t>heißen</a:t>
            </a:r>
            <a:r>
              <a:rPr lang="cs-CZ" i="1" dirty="0"/>
              <a:t> </a:t>
            </a:r>
            <a:r>
              <a:rPr lang="cs-CZ" i="1" dirty="0" err="1"/>
              <a:t>diese</a:t>
            </a:r>
            <a:r>
              <a:rPr lang="cs-CZ" i="1" dirty="0"/>
              <a:t> </a:t>
            </a:r>
            <a:r>
              <a:rPr lang="cs-CZ" i="1" dirty="0" err="1"/>
              <a:t>Städte</a:t>
            </a:r>
            <a:r>
              <a:rPr lang="cs-CZ" i="1" dirty="0"/>
              <a:t> </a:t>
            </a:r>
            <a:r>
              <a:rPr lang="cs-CZ" i="1" dirty="0" err="1" smtClean="0"/>
              <a:t>richtig</a:t>
            </a:r>
            <a:r>
              <a:rPr lang="cs-CZ" i="1" dirty="0" smtClean="0"/>
              <a:t>?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dirty="0" smtClean="0"/>
              <a:t>LAZBRUGS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ZAGR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dirty="0"/>
              <a:t>GERBENZ</a:t>
            </a:r>
          </a:p>
          <a:p>
            <a:pPr marL="514350" indent="-514350">
              <a:buAutoNum type="arabicParenR"/>
            </a:pPr>
            <a:r>
              <a:rPr lang="cs-CZ" dirty="0" smtClean="0"/>
              <a:t>FLANEGKURT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 smtClean="0"/>
              <a:t>SINBRUNCK</a:t>
            </a: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Was</a:t>
            </a:r>
            <a:r>
              <a:rPr lang="cs-CZ" i="1" dirty="0" smtClean="0"/>
              <a:t> </a:t>
            </a:r>
            <a:r>
              <a:rPr lang="cs-CZ" i="1" dirty="0" err="1"/>
              <a:t>wissen</a:t>
            </a:r>
            <a:r>
              <a:rPr lang="cs-CZ" i="1" dirty="0"/>
              <a:t> </a:t>
            </a:r>
            <a:r>
              <a:rPr lang="cs-CZ" i="1" dirty="0" err="1"/>
              <a:t>Sie</a:t>
            </a:r>
            <a:r>
              <a:rPr lang="cs-CZ" i="1" dirty="0"/>
              <a:t> </a:t>
            </a:r>
            <a:r>
              <a:rPr lang="cs-CZ" i="1" dirty="0" err="1"/>
              <a:t>über</a:t>
            </a:r>
            <a:r>
              <a:rPr lang="cs-CZ" i="1" dirty="0"/>
              <a:t> </a:t>
            </a:r>
            <a:r>
              <a:rPr lang="cs-CZ" i="1" dirty="0" err="1"/>
              <a:t>diese</a:t>
            </a:r>
            <a:r>
              <a:rPr lang="cs-CZ" i="1" dirty="0"/>
              <a:t> </a:t>
            </a:r>
            <a:r>
              <a:rPr lang="cs-CZ" i="1" dirty="0" err="1"/>
              <a:t>Städte</a:t>
            </a:r>
            <a:r>
              <a:rPr lang="cs-CZ" i="1" dirty="0"/>
              <a:t>?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299241" cy="348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Fünf</a:t>
            </a:r>
            <a:r>
              <a:rPr lang="cs-CZ" dirty="0"/>
              <a:t> </a:t>
            </a:r>
            <a:r>
              <a:rPr lang="cs-CZ" dirty="0" err="1"/>
              <a:t>Städte</a:t>
            </a:r>
            <a:r>
              <a:rPr lang="cs-CZ" dirty="0"/>
              <a:t> - </a:t>
            </a:r>
            <a:r>
              <a:rPr lang="cs-CZ" dirty="0" err="1"/>
              <a:t>Lage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dirty="0" err="1"/>
              <a:t>Richtige</a:t>
            </a:r>
            <a:r>
              <a:rPr lang="cs-CZ" sz="3200" dirty="0"/>
              <a:t> </a:t>
            </a:r>
            <a:r>
              <a:rPr lang="cs-CZ" sz="3200" dirty="0" err="1"/>
              <a:t>Lösung</a:t>
            </a:r>
            <a:r>
              <a:rPr lang="cs-CZ" sz="3200" dirty="0"/>
              <a:t> (</a:t>
            </a:r>
            <a:r>
              <a:rPr lang="cs-CZ" sz="3200" dirty="0" err="1"/>
              <a:t>Slide</a:t>
            </a:r>
            <a:r>
              <a:rPr lang="cs-CZ" sz="3200" dirty="0"/>
              <a:t> 2):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514350" indent="-514350">
              <a:buAutoNum type="arabicParenR"/>
            </a:pPr>
            <a:r>
              <a:rPr lang="cs-CZ" sz="3200" dirty="0" smtClean="0"/>
              <a:t>SALZBURG</a:t>
            </a:r>
            <a:endParaRPr lang="cs-CZ" sz="3200" dirty="0"/>
          </a:p>
          <a:p>
            <a:pPr marL="514350" indent="-514350">
              <a:buAutoNum type="arabicParenR"/>
            </a:pPr>
            <a:r>
              <a:rPr lang="cs-CZ" sz="3200" dirty="0"/>
              <a:t>GRAZ</a:t>
            </a:r>
            <a:r>
              <a:rPr lang="cs-CZ" sz="3200" dirty="0" smtClean="0"/>
              <a:t>                       </a:t>
            </a:r>
            <a:endParaRPr lang="cs-CZ" sz="3200" dirty="0"/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dirty="0"/>
              <a:t>BREGENZ</a:t>
            </a:r>
          </a:p>
          <a:p>
            <a:pPr marL="514350" indent="-514350">
              <a:buAutoNum type="arabicParenR"/>
            </a:pPr>
            <a:r>
              <a:rPr lang="cs-CZ" sz="3200" dirty="0" smtClean="0"/>
              <a:t>KLAGENFURT</a:t>
            </a:r>
          </a:p>
          <a:p>
            <a:pPr marL="514350" indent="-514350">
              <a:buAutoNum type="arabicParenR"/>
            </a:pPr>
            <a:r>
              <a:rPr lang="cs-CZ" sz="3200" dirty="0" smtClean="0"/>
              <a:t>INNSBRUCK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637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i="1" dirty="0" err="1"/>
              <a:t>Ordnen</a:t>
            </a:r>
            <a:r>
              <a:rPr lang="cs-CZ" sz="3200" i="1" dirty="0"/>
              <a:t> </a:t>
            </a:r>
            <a:r>
              <a:rPr lang="cs-CZ" sz="3200" i="1" dirty="0" err="1"/>
              <a:t>Sie</a:t>
            </a:r>
            <a:r>
              <a:rPr lang="cs-CZ" sz="3200" i="1" dirty="0"/>
              <a:t> </a:t>
            </a:r>
            <a:r>
              <a:rPr lang="cs-CZ" sz="3200" i="1" dirty="0" err="1"/>
              <a:t>die</a:t>
            </a:r>
            <a:r>
              <a:rPr lang="cs-CZ" sz="3200" i="1" dirty="0"/>
              <a:t> </a:t>
            </a:r>
            <a:r>
              <a:rPr lang="cs-CZ" sz="3200" i="1" dirty="0" err="1"/>
              <a:t>links</a:t>
            </a:r>
            <a:r>
              <a:rPr lang="cs-CZ" sz="3200" i="1" dirty="0"/>
              <a:t> </a:t>
            </a:r>
            <a:r>
              <a:rPr lang="cs-CZ" sz="3200" i="1" dirty="0" err="1"/>
              <a:t>erwähnten</a:t>
            </a:r>
            <a:r>
              <a:rPr lang="cs-CZ" sz="3200" i="1" dirty="0"/>
              <a:t> </a:t>
            </a:r>
            <a:r>
              <a:rPr lang="cs-CZ" sz="3200" i="1" dirty="0" err="1"/>
              <a:t>Städte</a:t>
            </a:r>
            <a:r>
              <a:rPr lang="cs-CZ" sz="3200" i="1" dirty="0"/>
              <a:t> den </a:t>
            </a:r>
            <a:r>
              <a:rPr lang="cs-CZ" sz="3200" i="1" dirty="0" err="1"/>
              <a:t>Bundesländern</a:t>
            </a:r>
            <a:r>
              <a:rPr lang="cs-CZ" sz="3200" i="1" dirty="0"/>
              <a:t> </a:t>
            </a:r>
            <a:r>
              <a:rPr lang="cs-CZ" sz="3200" i="1" dirty="0" err="1"/>
              <a:t>zu</a:t>
            </a:r>
            <a:r>
              <a:rPr lang="cs-CZ" sz="3200" i="1" dirty="0" smtClean="0"/>
              <a:t>!</a:t>
            </a:r>
            <a:endParaRPr lang="cs-CZ" sz="3200" i="1" dirty="0"/>
          </a:p>
          <a:p>
            <a:pPr marL="514350" indent="-514350">
              <a:buAutoNum type="alphaLcParenR"/>
            </a:pPr>
            <a:r>
              <a:rPr lang="cs-CZ" sz="3200" dirty="0" err="1"/>
              <a:t>Steiermark</a:t>
            </a:r>
            <a:endParaRPr lang="cs-CZ" sz="3200" dirty="0"/>
          </a:p>
          <a:p>
            <a:pPr marL="514350" indent="-514350">
              <a:buAutoNum type="alphaLcParenR"/>
            </a:pPr>
            <a:r>
              <a:rPr lang="cs-CZ" sz="3200" dirty="0" err="1"/>
              <a:t>Tirol</a:t>
            </a:r>
            <a:endParaRPr lang="cs-CZ" sz="3200" dirty="0"/>
          </a:p>
          <a:p>
            <a:pPr marL="514350" indent="-514350">
              <a:buAutoNum type="alphaLcParenR"/>
            </a:pPr>
            <a:r>
              <a:rPr lang="cs-CZ" sz="3200" dirty="0"/>
              <a:t>Salzburg</a:t>
            </a:r>
          </a:p>
          <a:p>
            <a:pPr marL="514350" indent="-514350">
              <a:buAutoNum type="alphaLcParenR"/>
            </a:pPr>
            <a:r>
              <a:rPr lang="cs-CZ" sz="3200" dirty="0" err="1"/>
              <a:t>Vorarlberg</a:t>
            </a:r>
            <a:endParaRPr lang="cs-CZ" sz="3200" dirty="0"/>
          </a:p>
          <a:p>
            <a:pPr marL="514350" indent="-514350">
              <a:buAutoNum type="alphaLcParenR"/>
            </a:pPr>
            <a:r>
              <a:rPr lang="cs-CZ" sz="3200" dirty="0" err="1"/>
              <a:t>Kärnten</a:t>
            </a:r>
            <a:endParaRPr lang="cs-CZ" sz="3200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267744" y="213285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3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SALZBURG</a:t>
            </a:r>
            <a:r>
              <a:rPr lang="cs-CZ" dirty="0"/>
              <a:t>	</a:t>
            </a:r>
            <a:r>
              <a:rPr lang="cs-CZ" dirty="0" smtClean="0"/>
              <a:t> 	-</a:t>
            </a:r>
            <a:r>
              <a:rPr lang="cs-CZ" dirty="0"/>
              <a:t>	c) </a:t>
            </a:r>
            <a:r>
              <a:rPr lang="cs-CZ" dirty="0" smtClean="0"/>
              <a:t>Salzburg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 smtClean="0"/>
              <a:t>GRAZ</a:t>
            </a:r>
            <a:r>
              <a:rPr lang="cs-CZ" dirty="0"/>
              <a:t>	</a:t>
            </a:r>
            <a:r>
              <a:rPr lang="cs-CZ" dirty="0" smtClean="0"/>
              <a:t>	 	-</a:t>
            </a:r>
            <a:r>
              <a:rPr lang="cs-CZ" dirty="0"/>
              <a:t>	</a:t>
            </a:r>
            <a:r>
              <a:rPr lang="cs-CZ" dirty="0" smtClean="0"/>
              <a:t>a) </a:t>
            </a:r>
            <a:r>
              <a:rPr lang="cs-CZ" dirty="0" err="1" smtClean="0"/>
              <a:t>Steiermark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 smtClean="0"/>
              <a:t>BREGENZ</a:t>
            </a:r>
            <a:r>
              <a:rPr lang="cs-CZ" dirty="0"/>
              <a:t>	</a:t>
            </a:r>
            <a:r>
              <a:rPr lang="cs-CZ" dirty="0" smtClean="0"/>
              <a:t> 	-</a:t>
            </a:r>
            <a:r>
              <a:rPr lang="cs-CZ" dirty="0"/>
              <a:t>	</a:t>
            </a:r>
            <a:r>
              <a:rPr lang="cs-CZ" dirty="0" smtClean="0"/>
              <a:t>d) </a:t>
            </a:r>
            <a:r>
              <a:rPr lang="cs-CZ" dirty="0" err="1" smtClean="0"/>
              <a:t>Vorarlberg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 smtClean="0"/>
              <a:t>KLAGENFURT</a:t>
            </a:r>
            <a:r>
              <a:rPr lang="cs-CZ" dirty="0"/>
              <a:t>	</a:t>
            </a:r>
            <a:r>
              <a:rPr lang="cs-CZ" dirty="0" smtClean="0"/>
              <a:t> 	-</a:t>
            </a:r>
            <a:r>
              <a:rPr lang="cs-CZ" dirty="0"/>
              <a:t>	e</a:t>
            </a:r>
            <a:r>
              <a:rPr lang="cs-CZ" dirty="0" smtClean="0"/>
              <a:t>) </a:t>
            </a:r>
            <a:r>
              <a:rPr lang="cs-CZ" dirty="0" err="1" smtClean="0"/>
              <a:t>Kärnten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 smtClean="0"/>
              <a:t>INNSBRUCK</a:t>
            </a:r>
            <a:r>
              <a:rPr lang="cs-CZ" dirty="0"/>
              <a:t>	</a:t>
            </a:r>
            <a:r>
              <a:rPr lang="cs-CZ" dirty="0" smtClean="0"/>
              <a:t> 	-</a:t>
            </a:r>
            <a:r>
              <a:rPr lang="cs-CZ" dirty="0"/>
              <a:t>	b) </a:t>
            </a:r>
            <a:r>
              <a:rPr lang="cs-CZ" dirty="0" err="1" smtClean="0"/>
              <a:t>Tirol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Ordnen</a:t>
            </a:r>
            <a:r>
              <a:rPr lang="cs-CZ" i="1" dirty="0"/>
              <a:t> </a:t>
            </a:r>
            <a:r>
              <a:rPr lang="cs-CZ" i="1" dirty="0" err="1"/>
              <a:t>Sie</a:t>
            </a:r>
            <a:r>
              <a:rPr lang="cs-CZ" i="1" dirty="0"/>
              <a:t> </a:t>
            </a:r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i="1" dirty="0" err="1"/>
              <a:t>Städte</a:t>
            </a:r>
            <a:r>
              <a:rPr lang="cs-CZ" i="1" dirty="0"/>
              <a:t> je nach </a:t>
            </a:r>
            <a:r>
              <a:rPr lang="cs-CZ" i="1" dirty="0" err="1"/>
              <a:t>Einwohnerzahl</a:t>
            </a:r>
            <a:r>
              <a:rPr lang="cs-CZ" i="1" dirty="0"/>
              <a:t>! </a:t>
            </a:r>
            <a:r>
              <a:rPr lang="cs-CZ" i="1" dirty="0" err="1"/>
              <a:t>Welche</a:t>
            </a:r>
            <a:r>
              <a:rPr lang="cs-CZ" i="1" dirty="0"/>
              <a:t> von </a:t>
            </a:r>
            <a:r>
              <a:rPr lang="cs-CZ" i="1" dirty="0" err="1"/>
              <a:t>diesen</a:t>
            </a:r>
            <a:r>
              <a:rPr lang="cs-CZ" i="1" dirty="0"/>
              <a:t> </a:t>
            </a:r>
            <a:r>
              <a:rPr lang="cs-CZ" i="1" dirty="0" err="1"/>
              <a:t>Städten</a:t>
            </a:r>
            <a:r>
              <a:rPr lang="cs-CZ" i="1" dirty="0"/>
              <a:t> </a:t>
            </a:r>
            <a:r>
              <a:rPr lang="cs-CZ" i="1" dirty="0" err="1"/>
              <a:t>sind</a:t>
            </a:r>
            <a:r>
              <a:rPr lang="cs-CZ" i="1" dirty="0"/>
              <a:t> </a:t>
            </a:r>
            <a:r>
              <a:rPr lang="cs-CZ" i="1" dirty="0" err="1"/>
              <a:t>zugleich</a:t>
            </a:r>
            <a:r>
              <a:rPr lang="cs-CZ" i="1" dirty="0"/>
              <a:t> </a:t>
            </a:r>
            <a:r>
              <a:rPr lang="cs-CZ" i="1" dirty="0" err="1"/>
              <a:t>Landeshauptstädte</a:t>
            </a:r>
            <a:r>
              <a:rPr lang="cs-CZ" i="1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9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Fünf</a:t>
            </a:r>
            <a:r>
              <a:rPr lang="cs-CZ" dirty="0" smtClean="0"/>
              <a:t> </a:t>
            </a:r>
            <a:r>
              <a:rPr lang="cs-CZ" dirty="0" err="1" smtClean="0"/>
              <a:t>Städte</a:t>
            </a:r>
            <a:r>
              <a:rPr lang="cs-CZ" dirty="0" smtClean="0"/>
              <a:t> - </a:t>
            </a:r>
            <a:r>
              <a:rPr lang="cs-CZ" dirty="0" err="1" smtClean="0"/>
              <a:t>Einwohnerzahl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r>
              <a:rPr lang="cs-CZ" dirty="0" smtClean="0"/>
              <a:t> (</a:t>
            </a:r>
            <a:r>
              <a:rPr lang="cs-CZ" dirty="0" err="1" smtClean="0"/>
              <a:t>Slide</a:t>
            </a:r>
            <a:r>
              <a:rPr lang="cs-CZ" dirty="0" smtClean="0"/>
              <a:t> 4):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GRAZ (265 000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514350" indent="-514350">
              <a:buAutoNum type="arabicParenR"/>
            </a:pPr>
            <a:r>
              <a:rPr lang="cs-CZ" dirty="0" smtClean="0"/>
              <a:t>SALZBURG (145 000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514350" indent="-514350">
              <a:buAutoNum type="arabicParenR"/>
            </a:pPr>
            <a:r>
              <a:rPr lang="cs-CZ" dirty="0" smtClean="0"/>
              <a:t>INNSBRUCK (122 000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514350" indent="-514350">
              <a:buAutoNum type="arabicParenR"/>
            </a:pPr>
            <a:r>
              <a:rPr lang="cs-CZ" dirty="0" smtClean="0"/>
              <a:t>KLAGENFURT (95 000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514350" indent="-514350">
              <a:buAutoNum type="arabicParenR"/>
            </a:pPr>
            <a:r>
              <a:rPr lang="cs-CZ" dirty="0" smtClean="0"/>
              <a:t>BREGENZ (28 000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err="1" smtClean="0"/>
              <a:t>Alle</a:t>
            </a:r>
            <a:r>
              <a:rPr lang="cs-CZ" dirty="0" smtClean="0"/>
              <a:t> </a:t>
            </a:r>
            <a:r>
              <a:rPr lang="cs-CZ" dirty="0" err="1" smtClean="0"/>
              <a:t>diese</a:t>
            </a:r>
            <a:r>
              <a:rPr lang="cs-CZ" dirty="0" smtClean="0"/>
              <a:t> </a:t>
            </a:r>
            <a:r>
              <a:rPr lang="cs-CZ" dirty="0" err="1" smtClean="0"/>
              <a:t>Städte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/>
              <a:t> </a:t>
            </a:r>
            <a:r>
              <a:rPr lang="cs-CZ" dirty="0" err="1" smtClean="0"/>
              <a:t>Landeshauptstädte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82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Graz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r>
              <a:rPr lang="cs-CZ" dirty="0" smtClean="0"/>
              <a:t> der </a:t>
            </a:r>
            <a:r>
              <a:rPr lang="cs-CZ" dirty="0" err="1" smtClean="0"/>
              <a:t>Steiermark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zweitgrößte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iegt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der Mur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Grazer</a:t>
            </a:r>
            <a:r>
              <a:rPr lang="cs-CZ" dirty="0" smtClean="0"/>
              <a:t> </a:t>
            </a:r>
            <a:r>
              <a:rPr lang="cs-CZ" dirty="0" err="1" smtClean="0"/>
              <a:t>Becken</a:t>
            </a:r>
            <a:endParaRPr lang="cs-CZ" dirty="0" smtClean="0"/>
          </a:p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Altstadt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Schloss</a:t>
            </a:r>
            <a:r>
              <a:rPr lang="cs-CZ" dirty="0" smtClean="0"/>
              <a:t> </a:t>
            </a:r>
            <a:r>
              <a:rPr lang="cs-CZ" dirty="0" err="1" smtClean="0"/>
              <a:t>Eggenberg</a:t>
            </a:r>
            <a:r>
              <a:rPr lang="cs-CZ" dirty="0" smtClean="0"/>
              <a:t> </a:t>
            </a:r>
            <a:r>
              <a:rPr lang="cs-CZ" dirty="0" err="1" smtClean="0"/>
              <a:t>gehören</a:t>
            </a:r>
            <a:r>
              <a:rPr lang="cs-CZ" dirty="0" smtClean="0"/>
              <a:t> </a:t>
            </a:r>
            <a:r>
              <a:rPr lang="cs-CZ" dirty="0" err="1" smtClean="0"/>
              <a:t>zum</a:t>
            </a:r>
            <a:r>
              <a:rPr lang="cs-CZ" dirty="0" smtClean="0"/>
              <a:t> UNESCO-</a:t>
            </a:r>
            <a:r>
              <a:rPr lang="cs-CZ" dirty="0" err="1" smtClean="0"/>
              <a:t>Weltkulturerbe</a:t>
            </a:r>
            <a:endParaRPr lang="cs-CZ" dirty="0" smtClean="0"/>
          </a:p>
          <a:p>
            <a:r>
              <a:rPr lang="cs-CZ" dirty="0" err="1" smtClean="0"/>
              <a:t>Wahrzeichen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– der </a:t>
            </a:r>
            <a:r>
              <a:rPr lang="cs-CZ" dirty="0" err="1" smtClean="0"/>
              <a:t>Uhrturm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Schlossberg</a:t>
            </a:r>
            <a:r>
              <a:rPr lang="cs-CZ" dirty="0" smtClean="0"/>
              <a:t> (</a:t>
            </a:r>
            <a:r>
              <a:rPr lang="cs-CZ" dirty="0" err="1" smtClean="0"/>
              <a:t>aus</a:t>
            </a:r>
            <a:r>
              <a:rPr lang="cs-CZ" dirty="0" smtClean="0"/>
              <a:t> dem </a:t>
            </a:r>
            <a:r>
              <a:rPr lang="cs-CZ" dirty="0" err="1" smtClean="0"/>
              <a:t>Jahr</a:t>
            </a:r>
            <a:r>
              <a:rPr lang="cs-CZ" dirty="0" smtClean="0"/>
              <a:t> 1561,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Zifferblätter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5,5 m </a:t>
            </a:r>
            <a:r>
              <a:rPr lang="cs-CZ" dirty="0" err="1" smtClean="0"/>
              <a:t>groß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er „</a:t>
            </a:r>
            <a:r>
              <a:rPr lang="cs-CZ" dirty="0" err="1" smtClean="0"/>
              <a:t>Steirische</a:t>
            </a:r>
            <a:r>
              <a:rPr lang="cs-CZ" dirty="0" smtClean="0"/>
              <a:t> </a:t>
            </a:r>
            <a:r>
              <a:rPr lang="cs-CZ" dirty="0" err="1" smtClean="0"/>
              <a:t>Herbst</a:t>
            </a:r>
            <a:r>
              <a:rPr lang="cs-CZ" dirty="0" smtClean="0"/>
              <a:t>“ -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Avantgardefestival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16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Grazer</a:t>
            </a:r>
            <a:r>
              <a:rPr lang="cs-CZ" dirty="0" smtClean="0"/>
              <a:t> </a:t>
            </a:r>
            <a:r>
              <a:rPr lang="cs-CZ" dirty="0" err="1" smtClean="0"/>
              <a:t>Uhrturm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Schlossberg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41" y="1628800"/>
            <a:ext cx="6127104" cy="45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4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Salzburg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r>
              <a:rPr lang="cs-CZ" dirty="0"/>
              <a:t> </a:t>
            </a:r>
            <a:r>
              <a:rPr lang="cs-CZ" dirty="0" smtClean="0"/>
              <a:t>von Salzburg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viertgrößte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iegt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der </a:t>
            </a:r>
            <a:r>
              <a:rPr lang="cs-CZ" dirty="0" err="1" smtClean="0"/>
              <a:t>Salzach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Salzburger</a:t>
            </a:r>
            <a:r>
              <a:rPr lang="cs-CZ" dirty="0" smtClean="0"/>
              <a:t> </a:t>
            </a:r>
            <a:r>
              <a:rPr lang="cs-CZ" dirty="0" err="1" smtClean="0"/>
              <a:t>Becken</a:t>
            </a:r>
            <a:endParaRPr lang="cs-CZ" dirty="0" smtClean="0"/>
          </a:p>
          <a:p>
            <a:r>
              <a:rPr lang="cs-CZ" dirty="0" err="1"/>
              <a:t>d</a:t>
            </a:r>
            <a:r>
              <a:rPr lang="cs-CZ" dirty="0" err="1" smtClean="0"/>
              <a:t>as</a:t>
            </a:r>
            <a:r>
              <a:rPr lang="cs-CZ" dirty="0" smtClean="0"/>
              <a:t> </a:t>
            </a:r>
            <a:r>
              <a:rPr lang="cs-CZ" dirty="0" err="1" smtClean="0"/>
              <a:t>historische</a:t>
            </a:r>
            <a:r>
              <a:rPr lang="cs-CZ" dirty="0" smtClean="0"/>
              <a:t> </a:t>
            </a:r>
            <a:r>
              <a:rPr lang="cs-CZ" dirty="0" err="1" smtClean="0"/>
              <a:t>Zentrum</a:t>
            </a:r>
            <a:r>
              <a:rPr lang="cs-CZ" dirty="0" smtClean="0"/>
              <a:t> </a:t>
            </a:r>
            <a:r>
              <a:rPr lang="cs-CZ" dirty="0" err="1" smtClean="0"/>
              <a:t>steht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der Liste des </a:t>
            </a:r>
            <a:r>
              <a:rPr lang="cs-CZ" dirty="0" err="1" smtClean="0"/>
              <a:t>Weltkulturerbes</a:t>
            </a:r>
            <a:r>
              <a:rPr lang="cs-CZ" dirty="0" smtClean="0"/>
              <a:t> der UNESCO</a:t>
            </a:r>
          </a:p>
          <a:p>
            <a:r>
              <a:rPr lang="cs-CZ" dirty="0" err="1" smtClean="0"/>
              <a:t>Wahrzeichen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–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Festung</a:t>
            </a:r>
            <a:r>
              <a:rPr lang="cs-CZ" dirty="0" smtClean="0"/>
              <a:t> </a:t>
            </a:r>
            <a:r>
              <a:rPr lang="cs-CZ" dirty="0" err="1" smtClean="0"/>
              <a:t>Hohensalzburg</a:t>
            </a:r>
            <a:r>
              <a:rPr lang="cs-CZ" dirty="0" smtClean="0"/>
              <a:t> (</a:t>
            </a:r>
            <a:r>
              <a:rPr lang="cs-CZ" dirty="0" err="1" smtClean="0"/>
              <a:t>aus</a:t>
            </a:r>
            <a:r>
              <a:rPr lang="cs-CZ" dirty="0" smtClean="0"/>
              <a:t> dem 11. </a:t>
            </a:r>
            <a:r>
              <a:rPr lang="cs-CZ" dirty="0" err="1" smtClean="0"/>
              <a:t>Jahrhundert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Mozarts</a:t>
            </a:r>
            <a:r>
              <a:rPr lang="cs-CZ" dirty="0" smtClean="0"/>
              <a:t> </a:t>
            </a:r>
            <a:r>
              <a:rPr lang="cs-CZ" dirty="0" err="1"/>
              <a:t>G</a:t>
            </a:r>
            <a:r>
              <a:rPr lang="cs-CZ" dirty="0" err="1" smtClean="0"/>
              <a:t>eburtshaus</a:t>
            </a:r>
            <a:r>
              <a:rPr lang="cs-CZ" dirty="0" smtClean="0"/>
              <a:t> in der </a:t>
            </a:r>
            <a:r>
              <a:rPr lang="cs-CZ" dirty="0" err="1" smtClean="0"/>
              <a:t>Getreidegasse</a:t>
            </a:r>
            <a:r>
              <a:rPr lang="cs-CZ" dirty="0" smtClean="0"/>
              <a:t>, </a:t>
            </a:r>
            <a:r>
              <a:rPr lang="cs-CZ" dirty="0" err="1" smtClean="0"/>
              <a:t>Salzburger</a:t>
            </a:r>
            <a:r>
              <a:rPr lang="cs-CZ" dirty="0" smtClean="0"/>
              <a:t> </a:t>
            </a:r>
            <a:r>
              <a:rPr lang="cs-CZ" dirty="0" err="1" smtClean="0"/>
              <a:t>Festspiele</a:t>
            </a:r>
            <a:r>
              <a:rPr lang="cs-CZ" dirty="0" smtClean="0"/>
              <a:t> (</a:t>
            </a:r>
            <a:r>
              <a:rPr lang="cs-CZ" dirty="0" err="1" smtClean="0"/>
              <a:t>Konzerte</a:t>
            </a:r>
            <a:r>
              <a:rPr lang="cs-CZ" dirty="0" smtClean="0"/>
              <a:t>, </a:t>
            </a:r>
            <a:r>
              <a:rPr lang="cs-CZ" dirty="0" err="1" smtClean="0"/>
              <a:t>Opern</a:t>
            </a:r>
            <a:r>
              <a:rPr lang="cs-CZ" dirty="0" smtClean="0"/>
              <a:t> </a:t>
            </a:r>
            <a:r>
              <a:rPr lang="cs-CZ" dirty="0" err="1" smtClean="0"/>
              <a:t>usw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00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Festung</a:t>
            </a:r>
            <a:r>
              <a:rPr lang="cs-CZ" dirty="0" smtClean="0"/>
              <a:t> </a:t>
            </a:r>
            <a:r>
              <a:rPr lang="cs-CZ" dirty="0" err="1" smtClean="0"/>
              <a:t>Hohensalzburg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06344" cy="47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184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444</Words>
  <Application>Microsoft Office PowerPoint</Application>
  <PresentationFormat>Předvádění na obrazovce (4:3)</PresentationFormat>
  <Paragraphs>164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Städte Österreichs</vt:lpstr>
      <vt:lpstr>Städte Österreichs</vt:lpstr>
      <vt:lpstr>Fünf Städte - Lage</vt:lpstr>
      <vt:lpstr>Richtige Lösung</vt:lpstr>
      <vt:lpstr>Fünf Städte - Einwohnerzahl</vt:lpstr>
      <vt:lpstr>Graz</vt:lpstr>
      <vt:lpstr>Grazer Uhrturm am Schlossberg</vt:lpstr>
      <vt:lpstr>Salzburg</vt:lpstr>
      <vt:lpstr>Festung Hohensalzburg</vt:lpstr>
      <vt:lpstr>Innsbruck</vt:lpstr>
      <vt:lpstr>Goldenes Dachl in Innsbruck</vt:lpstr>
      <vt:lpstr>Klagenfurt</vt:lpstr>
      <vt:lpstr>Lindwurmbrunnen in Klagenfurt</vt:lpstr>
      <vt:lpstr>Bregenz</vt:lpstr>
      <vt:lpstr>Seebühne in Bregenz</vt:lpstr>
      <vt:lpstr>Informationsquellen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oem</cp:lastModifiedBy>
  <cp:revision>64</cp:revision>
  <dcterms:created xsi:type="dcterms:W3CDTF">2012-06-18T15:15:37Z</dcterms:created>
  <dcterms:modified xsi:type="dcterms:W3CDTF">2014-01-26T18:38:55Z</dcterms:modified>
</cp:coreProperties>
</file>