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9" r:id="rId3"/>
    <p:sldId id="279" r:id="rId4"/>
    <p:sldId id="280" r:id="rId5"/>
    <p:sldId id="292" r:id="rId6"/>
    <p:sldId id="291" r:id="rId7"/>
    <p:sldId id="281" r:id="rId8"/>
    <p:sldId id="290" r:id="rId9"/>
    <p:sldId id="278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BF37-9633-474D-9546-D4EE724DEF98}" type="datetimeFigureOut">
              <a:rPr lang="cs-CZ" smtClean="0"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1F4B2-BC42-4CC9-9779-3CBB2E7EB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4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C1F8CEA0-89D7-41F6-A101-5D1ADF1A85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63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9C8DE62-337A-4C11-84A8-87930206E24C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D713BEB-7D7A-4603-98B9-5B9F50CF9DC0}" type="slidenum">
              <a:rPr lang="cs-CZ" smtClean="0">
                <a:solidFill>
                  <a:srgbClr val="000000"/>
                </a:solidFill>
                <a:latin typeface="Times New Roman" pitchFamily="16" charset="0"/>
                <a:cs typeface="Tahoma" charset="0"/>
              </a:rPr>
              <a:pPr eaLnBrk="1"/>
              <a:t>9</a:t>
            </a:fld>
            <a:endParaRPr lang="cs-CZ" smtClean="0">
              <a:solidFill>
                <a:srgbClr val="000000"/>
              </a:solidFill>
              <a:latin typeface="Times New Roman" pitchFamily="16" charset="0"/>
              <a:cs typeface="Tahoma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E27-6E29-489C-9FB3-32A6AE5D28BA}" type="slidenum">
              <a:rPr lang="cs-CZ"/>
              <a:pPr>
                <a:defRPr/>
              </a:pPr>
              <a:t>‹#›</a:t>
            </a:fld>
            <a:fld id="{D054FF35-AFFD-4657-B5AA-DC46ABD06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BDED-D4F7-4BC8-815F-F3008B14A278}" type="slidenum">
              <a:rPr lang="cs-CZ"/>
              <a:pPr>
                <a:defRPr/>
              </a:pPr>
              <a:t>‹#›</a:t>
            </a:fld>
            <a:fld id="{27FC637C-C292-440C-9210-4DCC0C40A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EAD-AC16-418B-A892-61E6532D4B2C}" type="slidenum">
              <a:rPr lang="cs-CZ"/>
              <a:pPr>
                <a:defRPr/>
              </a:pPr>
              <a:t>‹#›</a:t>
            </a:fld>
            <a:fld id="{4BF2D181-8C8C-47D6-AEB4-7E408450D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42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852988"/>
            <a:ext cx="8453438" cy="12176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016A-F961-41DB-BDCE-8484235E14C0}" type="slidenum">
              <a:rPr lang="cs-CZ"/>
              <a:pPr>
                <a:defRPr/>
              </a:pPr>
              <a:t>‹#›</a:t>
            </a:fld>
            <a:fld id="{6FED267B-6296-490C-B592-2ABC5E1C3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8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BA0B-57FA-49AF-9D10-79D91E8D5B18}" type="slidenum">
              <a:rPr lang="cs-CZ"/>
              <a:pPr>
                <a:defRPr/>
              </a:pPr>
              <a:t>‹#›</a:t>
            </a:fld>
            <a:fld id="{9FFDC53C-FF3A-4D20-A8F2-7A3065ED0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00F3-C162-44F4-A1B7-197779ED5C26}" type="slidenum">
              <a:rPr lang="cs-CZ"/>
              <a:pPr>
                <a:defRPr/>
              </a:pPr>
              <a:t>‹#›</a:t>
            </a:fld>
            <a:fld id="{0ECDAD99-0BB8-4541-9565-E994E587D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63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9508-A188-49E8-A9F1-70878A3C2DF6}" type="slidenum">
              <a:rPr lang="cs-CZ"/>
              <a:pPr>
                <a:defRPr/>
              </a:pPr>
              <a:t>‹#›</a:t>
            </a:fld>
            <a:fld id="{44B8062A-3DD1-4438-9295-F806A079C9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B104E-F12C-4209-9774-18FE0C63D8CD}" type="slidenum">
              <a:rPr lang="cs-CZ"/>
              <a:pPr>
                <a:defRPr/>
              </a:pPr>
              <a:t>‹#›</a:t>
            </a:fld>
            <a:fld id="{35C50474-EE23-4C47-9ADD-0729D8D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8C89-2D53-4C56-80DC-0572112F95A6}" type="slidenum">
              <a:rPr lang="cs-CZ"/>
              <a:pPr>
                <a:defRPr/>
              </a:pPr>
              <a:t>‹#›</a:t>
            </a:fld>
            <a:fld id="{6AC6F133-C017-4ABB-8CC9-DA708AB9F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76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E03-1200-436D-A977-55DC2B2C3E33}" type="slidenum">
              <a:rPr lang="cs-CZ"/>
              <a:pPr>
                <a:defRPr/>
              </a:pPr>
              <a:t>‹#›</a:t>
            </a:fld>
            <a:fld id="{96104EF5-2D44-4EA8-BE5C-5308C38F9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94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7627-8049-4CE5-88E9-485AB4E5856D}" type="slidenum">
              <a:rPr lang="cs-CZ"/>
              <a:pPr>
                <a:defRPr/>
              </a:pPr>
              <a:t>‹#›</a:t>
            </a:fld>
            <a:fld id="{7D62C6E5-1B90-4825-BE23-7FDFA07B32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537A-9F41-4164-896F-2DE9216933B1}" type="slidenum">
              <a:rPr lang="cs-CZ"/>
              <a:pPr>
                <a:defRPr/>
              </a:pPr>
              <a:t>‹#›</a:t>
            </a:fld>
            <a:fld id="{6EBF9A21-6A2A-481D-8A7A-55C48E5ED6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r>
              <a:rPr lang="cs-CZ"/>
              <a:t>26.10.2012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Lucida Sans Unicode" charset="0"/>
              </a:defRPr>
            </a:lvl1pPr>
          </a:lstStyle>
          <a:p>
            <a:pPr>
              <a:defRPr/>
            </a:pPr>
            <a:fld id="{E24772B1-D0E3-4F03-ABBB-3AB36999E6E5}" type="slidenum">
              <a:rPr lang="cs-CZ"/>
              <a:pPr>
                <a:defRPr/>
              </a:pPr>
              <a:t>‹#›</a:t>
            </a:fld>
            <a:fld id="{450786DD-2476-412F-BEB1-8EA139F73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6/6e/William_the_Conqueror_by_an_unknown_artist_circa_162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b/bb/Bayeux_Tapestry_scene57_Harold_death.jpg?uselang=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Tower_of_London_White_Towe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e/e7/Battle_of_Hastings_map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William_the_Conqueror_by_an_unknown_artist_circa_162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Tower_of_London_White_Tower.jpg" TargetMode="External"/><Relationship Id="rId5" Type="http://schemas.openxmlformats.org/officeDocument/2006/relationships/hyperlink" Target="http://upload.wikimedia.org/wikipedia/commons/b/bb/Bayeux_Tapestry_scene57_Harold_death.jpg?uselang=cs" TargetMode="External"/><Relationship Id="rId4" Type="http://schemas.openxmlformats.org/officeDocument/2006/relationships/hyperlink" Target="http://upload.wikimedia.org/wikipedia/commons/e/e7/Battle_of_Hastings_map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William I</a:t>
            </a:r>
          </a:p>
        </p:txBody>
      </p:sp>
      <p:sp>
        <p:nvSpPr>
          <p:cNvPr id="2051" name="Zástupný symbol pro datum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851828"/>
              </p:ext>
            </p:extLst>
          </p:nvPr>
        </p:nvGraphicFramePr>
        <p:xfrm>
          <a:off x="728663" y="2492375"/>
          <a:ext cx="7667625" cy="378293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Angličtina: Významné osobnosti britské a americké historie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29.6.2013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3. - 4., septima – oktáva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Základní  informace o králi Vilému I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Snímky prezentují základní informace o králi Vilému I jako jedné z významných osobností britské historie. Součástí jsou kontrolní otázky a závěrečné shrnutí obsahu.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Marie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Gajzlerová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VY_32_INOVACE_02_AGAJ01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2081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It is a man</a:t>
            </a:r>
          </a:p>
          <a:p>
            <a:r>
              <a:rPr lang="en-GB" sz="3600" dirty="0" smtClean="0"/>
              <a:t>He was the King of England</a:t>
            </a:r>
          </a:p>
          <a:p>
            <a:r>
              <a:rPr lang="en-GB" sz="3600" dirty="0" smtClean="0"/>
              <a:t>He was the Duke of Normandy</a:t>
            </a:r>
          </a:p>
          <a:p>
            <a:r>
              <a:rPr lang="en-GB" sz="3600" dirty="0" smtClean="0"/>
              <a:t>He defeated King Harold II at the Battle of Hastings in 1066</a:t>
            </a:r>
          </a:p>
          <a:p>
            <a:r>
              <a:rPr lang="en-GB" sz="3600" dirty="0" smtClean="0"/>
              <a:t>He was called the Conqueror</a:t>
            </a:r>
          </a:p>
          <a:p>
            <a:endParaRPr lang="en-GB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William I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Maruska\Desktop\William_the_Conqueror_by_an_unknown_artist_circa_1620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93" y="1412776"/>
            <a:ext cx="339948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William I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Conqueror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sz="1800" dirty="0" smtClean="0"/>
              <a:t>(1027-1087)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cs-CZ" sz="2000" dirty="0" smtClean="0"/>
          </a:p>
          <a:p>
            <a:pPr algn="just">
              <a:defRPr/>
            </a:pPr>
            <a:r>
              <a:rPr lang="cs-CZ" sz="2800" dirty="0"/>
              <a:t>t</a:t>
            </a:r>
            <a:r>
              <a:rPr lang="en-GB" sz="2800" dirty="0" smtClean="0"/>
              <a:t>he king of England from 1066 to 1087</a:t>
            </a:r>
          </a:p>
          <a:p>
            <a:pPr algn="just">
              <a:defRPr/>
            </a:pPr>
            <a:r>
              <a:rPr lang="cs-CZ" sz="2800" dirty="0"/>
              <a:t>h</a:t>
            </a:r>
            <a:r>
              <a:rPr lang="en-GB" sz="2800" dirty="0" smtClean="0"/>
              <a:t>e was the Duke of Normandy</a:t>
            </a:r>
            <a:r>
              <a:rPr lang="cs-CZ" sz="2800" dirty="0" smtClean="0"/>
              <a:t>, i</a:t>
            </a:r>
            <a:r>
              <a:rPr lang="en-GB" sz="2800" dirty="0" smtClean="0"/>
              <a:t>n northern France</a:t>
            </a:r>
          </a:p>
          <a:p>
            <a:pPr algn="just">
              <a:defRPr/>
            </a:pPr>
            <a:r>
              <a:rPr lang="cs-CZ" sz="2800" dirty="0"/>
              <a:t>i</a:t>
            </a:r>
            <a:r>
              <a:rPr lang="en-GB" sz="2800" dirty="0" err="1" smtClean="0"/>
              <a:t>nvaded</a:t>
            </a:r>
            <a:r>
              <a:rPr lang="cs-CZ" sz="2800" dirty="0"/>
              <a:t> </a:t>
            </a:r>
            <a:r>
              <a:rPr lang="en-GB" sz="2800" dirty="0" smtClean="0"/>
              <a:t>England and </a:t>
            </a:r>
            <a:endParaRPr lang="cs-CZ" sz="2800" dirty="0" smtClean="0"/>
          </a:p>
          <a:p>
            <a:pPr marL="0" indent="0" algn="just"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defeated King Harold II</a:t>
            </a:r>
            <a:r>
              <a:rPr lang="cs-CZ" sz="2800" dirty="0" smtClean="0"/>
              <a:t> </a:t>
            </a:r>
          </a:p>
          <a:p>
            <a:pPr marL="0" indent="0" algn="just"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en-GB" sz="2800" dirty="0" smtClean="0"/>
              <a:t>Battle of Hastings </a:t>
            </a:r>
            <a:endParaRPr lang="cs-CZ" sz="2800" dirty="0" smtClean="0"/>
          </a:p>
          <a:p>
            <a:pPr marL="0" indent="0" algn="just">
              <a:buNone/>
              <a:defRPr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en-GB" sz="2800" dirty="0" smtClean="0"/>
              <a:t>in 1066</a:t>
            </a:r>
          </a:p>
          <a:p>
            <a:pPr algn="just">
              <a:defRPr/>
            </a:pPr>
            <a:r>
              <a:rPr lang="en-GB" sz="2800" dirty="0" smtClean="0"/>
              <a:t>The Norman Conquest</a:t>
            </a:r>
          </a:p>
          <a:p>
            <a:pPr marL="0" indent="0" algn="just">
              <a:buNone/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/>
          </a:p>
          <a:p>
            <a:pPr algn="just">
              <a:defRPr/>
            </a:pPr>
            <a:endParaRPr lang="cs-CZ" sz="2000" dirty="0" smtClean="0"/>
          </a:p>
          <a:p>
            <a:pPr algn="just">
              <a:defRPr/>
            </a:pPr>
            <a:endParaRPr lang="cs-CZ" sz="2000" dirty="0" smtClean="0"/>
          </a:p>
          <a:p>
            <a:pPr marL="0" indent="0" algn="just">
              <a:buNone/>
              <a:defRPr/>
            </a:pPr>
            <a:r>
              <a:rPr lang="cs-CZ" sz="2000" dirty="0" smtClean="0"/>
              <a:t>		         </a:t>
            </a:r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fld id="{6C5A0B0F-6669-454F-96F9-D247B02D2872}" type="datetime1">
              <a:rPr lang="cs-CZ" smtClean="0"/>
              <a:t>9.12.2013</a:t>
            </a:fld>
            <a:endParaRPr lang="cs-CZ" dirty="0"/>
          </a:p>
        </p:txBody>
      </p:sp>
      <p:pic>
        <p:nvPicPr>
          <p:cNvPr id="3074" name="Picture 2" descr="C:\Users\Maruska\Desktop\Bayeux_Tapestry_scene57_Harold_death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677703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>
              <a:defRPr/>
            </a:pPr>
            <a:r>
              <a:rPr lang="cs-CZ" dirty="0"/>
              <a:t>g</a:t>
            </a:r>
            <a:r>
              <a:rPr lang="en-GB" dirty="0" err="1"/>
              <a:t>ave</a:t>
            </a:r>
            <a:r>
              <a:rPr lang="en-GB" dirty="0"/>
              <a:t> power and land in England to other Normans</a:t>
            </a:r>
          </a:p>
          <a:p>
            <a:pPr algn="just">
              <a:defRPr/>
            </a:pPr>
            <a:r>
              <a:rPr lang="cs-CZ" dirty="0"/>
              <a:t>b</a:t>
            </a:r>
            <a:r>
              <a:rPr lang="en-GB" dirty="0" err="1"/>
              <a:t>uilt</a:t>
            </a:r>
            <a:r>
              <a:rPr lang="en-GB" dirty="0"/>
              <a:t> many castles to control the English </a:t>
            </a:r>
            <a:r>
              <a:rPr lang="en-GB" dirty="0" smtClean="0"/>
              <a:t>people,</a:t>
            </a:r>
            <a:r>
              <a:rPr lang="cs-CZ" dirty="0" smtClean="0"/>
              <a:t> </a:t>
            </a:r>
            <a:r>
              <a:rPr lang="en-GB" dirty="0" smtClean="0"/>
              <a:t>e.g</a:t>
            </a:r>
            <a:r>
              <a:rPr lang="en-GB" dirty="0"/>
              <a:t>. The White </a:t>
            </a:r>
            <a:r>
              <a:rPr lang="en-GB" dirty="0" smtClean="0"/>
              <a:t>Tower</a:t>
            </a:r>
            <a:r>
              <a:rPr lang="cs-CZ" dirty="0" smtClean="0"/>
              <a:t>, </a:t>
            </a:r>
            <a:r>
              <a:rPr lang="en-GB" dirty="0" smtClean="0"/>
              <a:t>a </a:t>
            </a:r>
            <a:r>
              <a:rPr lang="en-GB" dirty="0"/>
              <a:t>central tower </a:t>
            </a:r>
            <a:endParaRPr lang="cs-CZ" dirty="0" smtClean="0"/>
          </a:p>
          <a:p>
            <a:pPr marL="0" indent="0" algn="just">
              <a:buNone/>
              <a:defRPr/>
            </a:pPr>
            <a:r>
              <a:rPr lang="cs-CZ" dirty="0" smtClean="0"/>
              <a:t>    </a:t>
            </a:r>
            <a:r>
              <a:rPr lang="en-GB" dirty="0" smtClean="0"/>
              <a:t>at </a:t>
            </a:r>
            <a:r>
              <a:rPr lang="en-GB" dirty="0"/>
              <a:t>the Tower of </a:t>
            </a:r>
            <a:endParaRPr lang="cs-CZ" dirty="0" smtClean="0"/>
          </a:p>
          <a:p>
            <a:pPr marL="0" indent="0" algn="just"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en-GB" dirty="0" smtClean="0"/>
              <a:t>London</a:t>
            </a:r>
            <a:endParaRPr lang="en-GB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2</a:t>
            </a:r>
            <a:r>
              <a:rPr lang="cs-CZ" dirty="0" smtClean="0"/>
              <a:t>9.6.2013</a:t>
            </a:r>
            <a:endParaRPr lang="cs-CZ" dirty="0"/>
          </a:p>
        </p:txBody>
      </p:sp>
      <p:pic>
        <p:nvPicPr>
          <p:cNvPr id="4098" name="Picture 2" descr="C:\Users\Maruska\Desktop\Tower_of_London_White_Tower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32" y="3068960"/>
            <a:ext cx="4175669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Hastings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dirty="0"/>
              <a:t>a</a:t>
            </a:r>
            <a:r>
              <a:rPr lang="en-GB" dirty="0" smtClean="0"/>
              <a:t> famous battle in English history</a:t>
            </a:r>
          </a:p>
          <a:p>
            <a:pPr algn="just">
              <a:defRPr/>
            </a:pPr>
            <a:r>
              <a:rPr lang="en-GB" dirty="0" smtClean="0"/>
              <a:t>1066</a:t>
            </a:r>
          </a:p>
          <a:p>
            <a:pPr algn="just">
              <a:defRPr/>
            </a:pPr>
            <a:r>
              <a:rPr lang="en-GB" dirty="0" smtClean="0"/>
              <a:t>William the Conqueror defeated king Harold II and became King of England</a:t>
            </a:r>
          </a:p>
          <a:p>
            <a:pPr algn="just">
              <a:defRPr/>
            </a:pPr>
            <a:r>
              <a:rPr lang="cs-CZ" dirty="0"/>
              <a:t>f</a:t>
            </a:r>
            <a:r>
              <a:rPr lang="en-GB" dirty="0" smtClean="0"/>
              <a:t>ought near Hastings on the south coast of England</a:t>
            </a:r>
          </a:p>
          <a:p>
            <a:pPr algn="just">
              <a:defRPr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pic>
        <p:nvPicPr>
          <p:cNvPr id="2050" name="Picture 2" descr="C:\Users\Maruska\Desktop\Battle_of_Hastings_map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3738"/>
            <a:ext cx="3159853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cs-CZ" sz="2400" b="1" dirty="0" smtClean="0"/>
              <a:t>TASK 1: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en-GB" sz="2400" b="1" dirty="0" smtClean="0"/>
              <a:t>Answer the following questions about William the Conqueror: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6635750" cy="4464496"/>
          </a:xfrm>
        </p:spPr>
        <p:txBody>
          <a:bodyPr/>
          <a:lstStyle/>
          <a:p>
            <a:r>
              <a:rPr lang="en-GB" sz="2800" dirty="0" smtClean="0"/>
              <a:t>Who was William the Conqueror?</a:t>
            </a:r>
          </a:p>
          <a:p>
            <a:r>
              <a:rPr lang="en-GB" sz="2800" dirty="0" smtClean="0"/>
              <a:t>What do you know about </a:t>
            </a:r>
            <a:r>
              <a:rPr lang="cs-CZ" sz="2800" dirty="0" err="1" smtClean="0"/>
              <a:t>th</a:t>
            </a:r>
            <a:r>
              <a:rPr lang="en-GB" sz="2800" dirty="0" smtClean="0"/>
              <a:t>e Battle of Hastings?</a:t>
            </a:r>
          </a:p>
          <a:p>
            <a:r>
              <a:rPr lang="en-GB" sz="2800" dirty="0" smtClean="0"/>
              <a:t>Who did William defeat at that battle?</a:t>
            </a:r>
          </a:p>
          <a:p>
            <a:r>
              <a:rPr lang="en-GB" sz="2800" dirty="0" smtClean="0"/>
              <a:t>Where is Hastings?</a:t>
            </a:r>
          </a:p>
          <a:p>
            <a:r>
              <a:rPr lang="en-GB" sz="2800" dirty="0" smtClean="0"/>
              <a:t>What do we call the event of 1066 when the Normans defeated the English and took control of England?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en-GB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354162"/>
          </a:xfrm>
        </p:spPr>
        <p:txBody>
          <a:bodyPr/>
          <a:lstStyle/>
          <a:p>
            <a:pPr algn="l"/>
            <a:r>
              <a:rPr lang="cs-CZ" sz="2400" b="1" dirty="0" smtClean="0"/>
              <a:t>TASK 2:</a:t>
            </a:r>
            <a:br>
              <a:rPr lang="cs-CZ" sz="2400" b="1" dirty="0" smtClean="0"/>
            </a:br>
            <a:r>
              <a:rPr lang="en-GB" sz="2400" b="1" dirty="0" smtClean="0"/>
              <a:t>Work in pairs and </a:t>
            </a:r>
            <a:r>
              <a:rPr lang="cs-CZ" sz="2400" b="1" dirty="0" smtClean="0"/>
              <a:t>talk </a:t>
            </a:r>
            <a:r>
              <a:rPr lang="en-GB" sz="2400" b="1" dirty="0" smtClean="0"/>
              <a:t>about </a:t>
            </a:r>
            <a:r>
              <a:rPr lang="cs-CZ" sz="2400" b="1" dirty="0" smtClean="0"/>
              <a:t>William I</a:t>
            </a:r>
            <a:r>
              <a:rPr lang="en-GB" sz="2400" b="1" dirty="0" smtClean="0"/>
              <a:t>. The following words can help you.</a:t>
            </a:r>
            <a:endParaRPr lang="en-GB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492896"/>
            <a:ext cx="4038600" cy="3041179"/>
          </a:xfrm>
        </p:spPr>
        <p:txBody>
          <a:bodyPr/>
          <a:lstStyle/>
          <a:p>
            <a:r>
              <a:rPr lang="en-GB" dirty="0" smtClean="0"/>
              <a:t>king</a:t>
            </a:r>
          </a:p>
          <a:p>
            <a:r>
              <a:rPr lang="en-GB" dirty="0" smtClean="0"/>
              <a:t>duke</a:t>
            </a:r>
          </a:p>
          <a:p>
            <a:r>
              <a:rPr lang="en-GB" dirty="0" smtClean="0"/>
              <a:t>battle</a:t>
            </a:r>
          </a:p>
          <a:p>
            <a:r>
              <a:rPr lang="en-GB" dirty="0" smtClean="0"/>
              <a:t>defeat</a:t>
            </a:r>
          </a:p>
          <a:p>
            <a:endParaRPr lang="en-GB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9992" y="2564904"/>
            <a:ext cx="4038600" cy="2232248"/>
          </a:xfrm>
        </p:spPr>
        <p:txBody>
          <a:bodyPr/>
          <a:lstStyle/>
          <a:p>
            <a:r>
              <a:rPr lang="en-GB" dirty="0" smtClean="0"/>
              <a:t>castle</a:t>
            </a:r>
          </a:p>
          <a:p>
            <a:r>
              <a:rPr lang="en-GB" dirty="0" smtClean="0"/>
              <a:t>power</a:t>
            </a:r>
          </a:p>
          <a:p>
            <a:r>
              <a:rPr lang="en-GB" dirty="0" smtClean="0"/>
              <a:t>invade</a:t>
            </a:r>
          </a:p>
          <a:p>
            <a:r>
              <a:rPr lang="en-GB" dirty="0" smtClean="0"/>
              <a:t>conquest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GB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9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 tIns="7668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dirty="0" smtClean="0">
                <a:solidFill>
                  <a:srgbClr val="4E3B30"/>
                </a:solidFill>
                <a:latin typeface="Franklin Gothic Medium" charset="0"/>
              </a:rPr>
              <a:t>Zdroje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29.6.2013</a:t>
            </a:r>
            <a:endParaRPr lang="cs-CZ" dirty="0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57200" y="1582924"/>
            <a:ext cx="8686800" cy="46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2000" i="1" dirty="0" smtClean="0">
                <a:solidFill>
                  <a:schemeClr val="tx1"/>
                </a:solidFill>
                <a:latin typeface="Franklin Gothic Book" charset="0"/>
              </a:rPr>
              <a:t>Oxford Guide to British and America Culture</a:t>
            </a:r>
            <a:r>
              <a:rPr lang="en-GB" sz="2000" dirty="0" smtClean="0">
                <a:solidFill>
                  <a:schemeClr val="tx1"/>
                </a:solidFill>
                <a:latin typeface="Franklin Gothic Book" charset="0"/>
              </a:rPr>
              <a:t>. Oxford University Press, 1999.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2000" dirty="0">
                <a:solidFill>
                  <a:schemeClr val="tx1"/>
                </a:solidFill>
                <a:latin typeface="Franklin Gothic Book" charset="0"/>
                <a:hlinkClick r:id="rId3"/>
              </a:rPr>
              <a:t>http://</a:t>
            </a:r>
            <a:r>
              <a:rPr lang="en-GB" sz="2000" dirty="0" smtClean="0">
                <a:solidFill>
                  <a:schemeClr val="tx1"/>
                </a:solidFill>
                <a:latin typeface="Franklin Gothic Book" charset="0"/>
                <a:hlinkClick r:id="rId3"/>
              </a:rPr>
              <a:t>upload.wikimedia.org/wikipedia/commons/6/6e/William_the_Conqueror_by_an_unknown_artist_circa_1620.jpg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2000" dirty="0">
                <a:solidFill>
                  <a:schemeClr val="tx1"/>
                </a:solidFill>
                <a:latin typeface="Franklin Gothic Book" charset="0"/>
                <a:hlinkClick r:id="rId4"/>
              </a:rPr>
              <a:t>http://</a:t>
            </a:r>
            <a:r>
              <a:rPr lang="en-GB" sz="2000" dirty="0" smtClean="0">
                <a:solidFill>
                  <a:schemeClr val="tx1"/>
                </a:solidFill>
                <a:latin typeface="Franklin Gothic Book" charset="0"/>
                <a:hlinkClick r:id="rId4"/>
              </a:rPr>
              <a:t>upload.wikimedia.org/wikipedia/commons/e/e7/Battle_of_Hastings_map.jpg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2000" dirty="0">
                <a:solidFill>
                  <a:schemeClr val="tx1"/>
                </a:solidFill>
                <a:latin typeface="Franklin Gothic Book" charset="0"/>
                <a:hlinkClick r:id="rId5"/>
              </a:rPr>
              <a:t>http://</a:t>
            </a:r>
            <a:r>
              <a:rPr lang="en-GB" sz="2000" dirty="0" smtClean="0">
                <a:solidFill>
                  <a:schemeClr val="tx1"/>
                </a:solidFill>
                <a:latin typeface="Franklin Gothic Book" charset="0"/>
                <a:hlinkClick r:id="rId5"/>
              </a:rPr>
              <a:t>upload.wikimedia.org/wikipedia/commons/b/bb/Bayeux_Tapestry_scene57_Harold_death.jpg?uselang=cs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en-GB" sz="2000" dirty="0">
                <a:solidFill>
                  <a:schemeClr val="tx1"/>
                </a:solidFill>
                <a:latin typeface="Franklin Gothic Book" charset="0"/>
                <a:hlinkClick r:id="rId6"/>
              </a:rPr>
              <a:t>http://</a:t>
            </a:r>
            <a:r>
              <a:rPr lang="en-GB" sz="2000" dirty="0" smtClean="0">
                <a:solidFill>
                  <a:schemeClr val="tx1"/>
                </a:solidFill>
                <a:latin typeface="Franklin Gothic Book" charset="0"/>
                <a:hlinkClick r:id="rId6"/>
              </a:rPr>
              <a:t>commons.wikimedia.org/wiki/File:Tower_of_London_White_Tower.jpg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. 29.6.2013</a:t>
            </a:r>
            <a:endParaRPr lang="en-GB" sz="2000" dirty="0" smtClean="0">
              <a:solidFill>
                <a:schemeClr val="tx1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Obrázky </a:t>
            </a:r>
            <a:r>
              <a:rPr lang="cs-CZ" sz="2000" dirty="0">
                <a:solidFill>
                  <a:schemeClr val="tx1"/>
                </a:solidFill>
                <a:latin typeface="Franklin Gothic Book" charset="0"/>
              </a:rPr>
              <a:t>fungují jako hypertextové odkazy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>
                <a:solidFill>
                  <a:schemeClr val="tx1"/>
                </a:solidFill>
                <a:latin typeface="Franklin Gothic Book" charset="0"/>
              </a:rPr>
              <a:t>Pokud ne, zdrojem je Microsoft </a:t>
            </a:r>
            <a:r>
              <a:rPr lang="cs-CZ" sz="2000" dirty="0" err="1">
                <a:solidFill>
                  <a:schemeClr val="tx1"/>
                </a:solidFill>
                <a:latin typeface="Franklin Gothic Book" charset="0"/>
              </a:rPr>
              <a:t>Powerpoint</a:t>
            </a:r>
            <a:r>
              <a:rPr lang="cs-CZ" sz="2000" dirty="0">
                <a:solidFill>
                  <a:schemeClr val="tx1"/>
                </a:solidFill>
                <a:latin typeface="Franklin Gothic Book" charset="0"/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latin typeface="Franklin Gothic Book" charset="0"/>
              </a:rPr>
              <a:t>Klipart</a:t>
            </a: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r>
              <a:rPr lang="cs-CZ" sz="2000" dirty="0"/>
              <a:t>QUINION, Michael (1996). “</a:t>
            </a:r>
            <a:r>
              <a:rPr lang="en-GB" sz="2000" dirty="0"/>
              <a:t>Inkhorn terms: Invented words that didn't make it.” </a:t>
            </a:r>
            <a:r>
              <a:rPr lang="en-GB" sz="2000" i="1" dirty="0"/>
              <a:t>World Wide Words. </a:t>
            </a:r>
            <a:r>
              <a:rPr lang="en-GB" sz="2000" dirty="0"/>
              <a:t>&lt;</a:t>
            </a:r>
            <a:r>
              <a:rPr lang="en-GB" sz="2000" u="sng" dirty="0"/>
              <a:t>http://</a:t>
            </a:r>
            <a:r>
              <a:rPr lang="en-GB" sz="2000" u="sng" dirty="0" smtClean="0"/>
              <a:t>www.worldwidewords.org/articles/</a:t>
            </a:r>
            <a:r>
              <a:rPr lang="en-GB" sz="2000" dirty="0" smtClean="0"/>
              <a:t>1.3.2009</a:t>
            </a:r>
            <a:r>
              <a:rPr lang="en-GB" sz="2000" dirty="0"/>
              <a:t>. </a:t>
            </a:r>
            <a:endParaRPr lang="cs-CZ" sz="2000" dirty="0"/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  <a:p>
            <a:pPr marL="0" indent="0" eaLnBrk="1" hangingPunct="1"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</a:pPr>
            <a:endParaRPr lang="cs-CZ" sz="2000" dirty="0">
              <a:solidFill>
                <a:srgbClr val="CCCCFF"/>
              </a:solidFill>
              <a:latin typeface="Franklin Gothic Boo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35381</TotalTime>
  <Words>382</Words>
  <Application>Microsoft Office PowerPoint</Application>
  <PresentationFormat>Předvádění na obrazovce (4:3)</PresentationFormat>
  <Paragraphs>101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Angličtina: William I</vt:lpstr>
      <vt:lpstr>Who is it?</vt:lpstr>
      <vt:lpstr>William I </vt:lpstr>
      <vt:lpstr>William I (the Conqueror) (1027-1087)</vt:lpstr>
      <vt:lpstr>Prezentace aplikace PowerPoint</vt:lpstr>
      <vt:lpstr>The Battle of Hastings</vt:lpstr>
      <vt:lpstr>TASK 1: Answer the following questions about William the Conqueror:</vt:lpstr>
      <vt:lpstr>TASK 2: Work in pairs and talk about William I. The following words can help you.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Angličtina: The UK: Geography</dc:title>
  <dc:creator>ucitel</dc:creator>
  <cp:lastModifiedBy>Maruska</cp:lastModifiedBy>
  <cp:revision>99</cp:revision>
  <cp:lastPrinted>1601-01-01T00:00:00Z</cp:lastPrinted>
  <dcterms:created xsi:type="dcterms:W3CDTF">1601-01-01T00:00:00Z</dcterms:created>
  <dcterms:modified xsi:type="dcterms:W3CDTF">2013-12-09T18:44:05Z</dcterms:modified>
</cp:coreProperties>
</file>