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9" r:id="rId3"/>
    <p:sldId id="279" r:id="rId4"/>
    <p:sldId id="280" r:id="rId5"/>
    <p:sldId id="291" r:id="rId6"/>
    <p:sldId id="292" r:id="rId7"/>
    <p:sldId id="293" r:id="rId8"/>
    <p:sldId id="281" r:id="rId9"/>
    <p:sldId id="290" r:id="rId10"/>
    <p:sldId id="278" r:id="rId11"/>
  </p:sldIdLst>
  <p:sldSz cx="9144000" cy="6858000" type="screen4x3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93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7BF37-9633-474D-9546-D4EE724DEF98}" type="datetimeFigureOut">
              <a:rPr lang="cs-CZ" smtClean="0"/>
              <a:t>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1F4B2-BC42-4CC9-9779-3CBB2E7EB3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240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331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6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cs-CZ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Tahoma" charset="0"/>
              </a:defRPr>
            </a:lvl1pPr>
          </a:lstStyle>
          <a:p>
            <a:pPr>
              <a:defRPr/>
            </a:pPr>
            <a:fld id="{C1F8CEA0-89D7-41F6-A101-5D1ADF1A85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631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C9C8DE62-337A-4C11-84A8-87930206E24C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D713BEB-7D7A-4603-98B9-5B9F50CF9DC0}" type="slidenum">
              <a:rPr lang="cs-CZ" smtClean="0">
                <a:solidFill>
                  <a:srgbClr val="000000"/>
                </a:solidFill>
                <a:latin typeface="Times New Roman" pitchFamily="16" charset="0"/>
                <a:cs typeface="Tahoma" charset="0"/>
              </a:rPr>
              <a:pPr eaLnBrk="1"/>
              <a:t>10</a:t>
            </a:fld>
            <a:endParaRPr lang="cs-CZ" smtClean="0">
              <a:solidFill>
                <a:srgbClr val="000000"/>
              </a:solidFill>
              <a:latin typeface="Times New Roman" pitchFamily="16" charset="0"/>
              <a:cs typeface="Tahoma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5200" cy="48085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71E27-6E29-489C-9FB3-32A6AE5D28BA}" type="slidenum">
              <a:rPr lang="cs-CZ"/>
              <a:pPr>
                <a:defRPr/>
              </a:pPr>
              <a:t>‹#›</a:t>
            </a:fld>
            <a:fld id="{D054FF35-AFFD-4657-B5AA-DC46ABD067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6BDED-D4F7-4BC8-815F-F3008B14A278}" type="slidenum">
              <a:rPr lang="cs-CZ"/>
              <a:pPr>
                <a:defRPr/>
              </a:pPr>
              <a:t>‹#›</a:t>
            </a:fld>
            <a:fld id="{27FC637C-C292-440C-9210-4DCC0C40A1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2EAD-AC16-418B-A892-61E6532D4B2C}" type="slidenum">
              <a:rPr lang="cs-CZ"/>
              <a:pPr>
                <a:defRPr/>
              </a:pPr>
              <a:t>‹#›</a:t>
            </a:fld>
            <a:fld id="{4BF2D181-8C8C-47D6-AEB4-7E408450D7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42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4852988"/>
            <a:ext cx="8453438" cy="1217612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016A-F961-41DB-BDCE-8484235E14C0}" type="slidenum">
              <a:rPr lang="cs-CZ"/>
              <a:pPr>
                <a:defRPr/>
              </a:pPr>
              <a:t>‹#›</a:t>
            </a:fld>
            <a:fld id="{6FED267B-6296-490C-B592-2ABC5E1C39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688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5BA0B-57FA-49AF-9D10-79D91E8D5B18}" type="slidenum">
              <a:rPr lang="cs-CZ"/>
              <a:pPr>
                <a:defRPr/>
              </a:pPr>
              <a:t>‹#›</a:t>
            </a:fld>
            <a:fld id="{9FFDC53C-FF3A-4D20-A8F2-7A3065ED01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47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700F3-C162-44F4-A1B7-197779ED5C26}" type="slidenum">
              <a:rPr lang="cs-CZ"/>
              <a:pPr>
                <a:defRPr/>
              </a:pPr>
              <a:t>‹#›</a:t>
            </a:fld>
            <a:fld id="{0ECDAD99-0BB8-4541-9565-E994E587D3D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63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9508-A188-49E8-A9F1-70878A3C2DF6}" type="slidenum">
              <a:rPr lang="cs-CZ"/>
              <a:pPr>
                <a:defRPr/>
              </a:pPr>
              <a:t>‹#›</a:t>
            </a:fld>
            <a:fld id="{44B8062A-3DD1-4438-9295-F806A079C9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596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B104E-F12C-4209-9774-18FE0C63D8CD}" type="slidenum">
              <a:rPr lang="cs-CZ"/>
              <a:pPr>
                <a:defRPr/>
              </a:pPr>
              <a:t>‹#›</a:t>
            </a:fld>
            <a:fld id="{35C50474-EE23-4C47-9ADD-0729D8D41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68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B8C89-2D53-4C56-80DC-0572112F95A6}" type="slidenum">
              <a:rPr lang="cs-CZ"/>
              <a:pPr>
                <a:defRPr/>
              </a:pPr>
              <a:t>‹#›</a:t>
            </a:fld>
            <a:fld id="{6AC6F133-C017-4ABB-8CC9-DA708AB9FD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676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9E03-1200-436D-A977-55DC2B2C3E33}" type="slidenum">
              <a:rPr lang="cs-CZ"/>
              <a:pPr>
                <a:defRPr/>
              </a:pPr>
              <a:t>‹#›</a:t>
            </a:fld>
            <a:fld id="{96104EF5-2D44-4EA8-BE5C-5308C38F95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94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A7627-8049-4CE5-88E9-485AB4E5856D}" type="slidenum">
              <a:rPr lang="cs-CZ"/>
              <a:pPr>
                <a:defRPr/>
              </a:pPr>
              <a:t>‹#›</a:t>
            </a:fld>
            <a:fld id="{7D62C6E5-1B90-4825-BE23-7FDFA07B32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35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537A-9F41-4164-896F-2DE9216933B1}" type="slidenum">
              <a:rPr lang="cs-CZ"/>
              <a:pPr>
                <a:defRPr/>
              </a:pPr>
              <a:t>‹#›</a:t>
            </a:fld>
            <a:fld id="{6EBF9A21-6A2A-481D-8A7A-55C48E5ED6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0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r>
              <a:rPr lang="cs-CZ"/>
              <a:t>26.10.2012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Lucida Sans Unicode" charset="0"/>
              </a:defRPr>
            </a:lvl1pPr>
          </a:lstStyle>
          <a:p>
            <a:pPr>
              <a:defRPr/>
            </a:pPr>
            <a:fld id="{E24772B1-D0E3-4F03-ABBB-3AB36999E6E5}" type="slidenum">
              <a:rPr lang="cs-CZ"/>
              <a:pPr>
                <a:defRPr/>
              </a:pPr>
              <a:t>‹#›</a:t>
            </a:fld>
            <a:fld id="{450786DD-2476-412F-BEB1-8EA139F734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upload.wikimedia.org/wikipedia/commons/4/49/Catherine_Parr_from_NPG.jpg" TargetMode="External"/><Relationship Id="rId3" Type="http://schemas.openxmlformats.org/officeDocument/2006/relationships/hyperlink" Target="http://upload.wikimedia.org/wikipedia/commons/0/0e/Anneboleyn2.jpg" TargetMode="External"/><Relationship Id="rId7" Type="http://schemas.openxmlformats.org/officeDocument/2006/relationships/hyperlink" Target="http://upload.wikimedia.org/wikipedia/commons/3/32/HowardCatherine02.jpe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upload.wikimedia.org/wikipedia/commons/5/54/AnneCleves.jpg" TargetMode="External"/><Relationship Id="rId5" Type="http://schemas.openxmlformats.org/officeDocument/2006/relationships/hyperlink" Target="http://upload.wikimedia.org/wikipedia/commons/6/68/Hans_Holbein_d._J._032b.jpg" TargetMode="External"/><Relationship Id="rId4" Type="http://schemas.openxmlformats.org/officeDocument/2006/relationships/hyperlink" Target="http://upload.wikimedia.org/wikipedia/commons/b/b0/Michel_Sittow_002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0/0e/Anneboleyn2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hyperlink" Target="http://upload.wikimedia.org/wikipedia/commons/b/b0/Michel_Sittow_002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upload.wikimedia.org/wikipedia/commons/6/68/Hans_Holbein_d._J._032b.jp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hyperlink" Target="http://upload.wikimedia.org/wikipedia/commons/5/54/AnneCleves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pload.wikimedia.org/wikipedia/commons/3/32/HowardCatherine02.jpeg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hyperlink" Target="http://upload.wikimedia.org/wikipedia/commons/4/49/Catherine_Parr_from_NPG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663700"/>
            <a:ext cx="7772400" cy="6492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3600" b="1" dirty="0" smtClean="0"/>
              <a:t>Angličtina: Henry VIII</a:t>
            </a:r>
          </a:p>
        </p:txBody>
      </p:sp>
      <p:sp>
        <p:nvSpPr>
          <p:cNvPr id="2051" name="Zástupný symbol pro datum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26.10.2012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0" y="60801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2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3533"/>
              </p:ext>
            </p:extLst>
          </p:nvPr>
        </p:nvGraphicFramePr>
        <p:xfrm>
          <a:off x="728663" y="2492375"/>
          <a:ext cx="7667625" cy="3782933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 Angličtina: Významné osobnosti britské a americké historie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23.6.2013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3. - 4., septima – oktáva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Základní  informace o Jindřichu VIII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Snímky prezentují základní informace o králi Jindřichu VIII jako jedné z významných osobností britské historie. Součástí jsou kontrolní otázky a závěrečné shrnutí obsahu.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Mgr. Marie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Gajzlerová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cs typeface="Tahoma" charset="0"/>
                      </a:endParaRP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31" marB="4573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Tahoma" charset="0"/>
                        </a:rPr>
                        <a:t>VY_32_INOVACE_02_AGAJ02</a:t>
                      </a:r>
                    </a:p>
                  </a:txBody>
                  <a:tcPr marL="90000" marR="90000" marT="46811" marB="46811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081" name="Picture 5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 tIns="76680"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600" smtClean="0">
                <a:solidFill>
                  <a:srgbClr val="4E3B30"/>
                </a:solidFill>
                <a:latin typeface="Franklin Gothic Medium" charset="0"/>
              </a:rPr>
              <a:t>Zdroje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251520" y="1628800"/>
            <a:ext cx="86868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73080" rIns="90000" bIns="45000"/>
          <a:lstStyle>
            <a:lvl1pPr marL="339725" indent="-339725"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en-GB" sz="1600" i="1" dirty="0">
                <a:solidFill>
                  <a:schemeClr val="tx1"/>
                </a:solidFill>
                <a:latin typeface="Franklin Gothic Book" charset="0"/>
              </a:rPr>
              <a:t>Oxford Guide to British and America Culture</a:t>
            </a:r>
            <a:r>
              <a:rPr lang="en-GB" sz="1600" dirty="0">
                <a:solidFill>
                  <a:schemeClr val="tx1"/>
                </a:solidFill>
                <a:latin typeface="Franklin Gothic Book" charset="0"/>
              </a:rPr>
              <a:t>. Oxford University Press, 1999</a:t>
            </a:r>
            <a:r>
              <a:rPr lang="en-GB" sz="1600" dirty="0" smtClean="0">
                <a:solidFill>
                  <a:schemeClr val="tx1"/>
                </a:solidFill>
                <a:latin typeface="Franklin Gothic Book" charset="0"/>
              </a:rPr>
              <a:t>.</a:t>
            </a:r>
            <a:endParaRPr lang="cs-CZ" sz="1600" dirty="0" smtClean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3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upload.wikimedia.org/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wikipedia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3"/>
              </a:rPr>
              <a:t>commons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3"/>
              </a:rPr>
              <a:t>/0/0e/Anneboleyn2.jpg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4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upload.wikimedia.org/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wikipedia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4"/>
              </a:rPr>
              <a:t>commons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4"/>
              </a:rPr>
              <a:t>/b/b0/Michel_Sittow_002.jpg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http</a:t>
            </a: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5"/>
              </a:rPr>
              <a:t>://upload.wikimedia.org/wikipedia/commons/6/68/Hans_Holbein_d._J._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5"/>
              </a:rPr>
              <a:t>032b.jpg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6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upload.wikimedia.org/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6"/>
              </a:rPr>
              <a:t>wikipedia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6"/>
              </a:rPr>
              <a:t>commons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6"/>
              </a:rPr>
              <a:t>/5/54/AnneCleves.jpg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7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upload.wikimedia.org/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7"/>
              </a:rPr>
              <a:t>wikipedia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7"/>
              </a:rPr>
              <a:t>commons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7"/>
              </a:rPr>
              <a:t>/3/32/HowardCatherine02.jpeg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  <a:hlinkClick r:id="rId8"/>
              </a:rPr>
              <a:t>http://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8"/>
              </a:rPr>
              <a:t>upload.wikimedia.org/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8"/>
              </a:rPr>
              <a:t>wikipedia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8"/>
              </a:rPr>
              <a:t>/</a:t>
            </a:r>
            <a:r>
              <a:rPr lang="cs-CZ" sz="1600" dirty="0" err="1" smtClean="0">
                <a:solidFill>
                  <a:schemeClr val="tx1"/>
                </a:solidFill>
                <a:latin typeface="Franklin Gothic Book" charset="0"/>
                <a:hlinkClick r:id="rId8"/>
              </a:rPr>
              <a:t>commons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  <a:hlinkClick r:id="rId8"/>
              </a:rPr>
              <a:t>/4/49/Catherine_Parr_from_NPG.jpg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. 23.6.2013</a:t>
            </a:r>
            <a:endParaRPr lang="cs-CZ" sz="1600" dirty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</a:rPr>
              <a:t>Obrázky fungují jako hypertextové odkazy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r>
              <a:rPr lang="cs-CZ" sz="1600" dirty="0">
                <a:solidFill>
                  <a:schemeClr val="tx1"/>
                </a:solidFill>
                <a:latin typeface="Franklin Gothic Book" charset="0"/>
              </a:rPr>
              <a:t>Pokud ne, zdrojem je Microsoft </a:t>
            </a:r>
            <a:r>
              <a:rPr lang="cs-CZ" sz="1600" dirty="0" err="1">
                <a:solidFill>
                  <a:schemeClr val="tx1"/>
                </a:solidFill>
                <a:latin typeface="Franklin Gothic Book" charset="0"/>
              </a:rPr>
              <a:t>Powerpoint</a:t>
            </a:r>
            <a:r>
              <a:rPr lang="cs-CZ" sz="1600" dirty="0">
                <a:solidFill>
                  <a:schemeClr val="tx1"/>
                </a:solidFill>
                <a:latin typeface="Franklin Gothic Book" charset="0"/>
              </a:rPr>
              <a:t> </a:t>
            </a:r>
            <a:r>
              <a:rPr lang="cs-CZ" sz="1600" dirty="0" smtClean="0">
                <a:solidFill>
                  <a:schemeClr val="tx1"/>
                </a:solidFill>
                <a:latin typeface="Franklin Gothic Book" charset="0"/>
              </a:rPr>
              <a:t>Klipart</a:t>
            </a: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chemeClr val="tx1"/>
              </a:solidFill>
              <a:latin typeface="Franklin Gothic Book" charset="0"/>
            </a:endParaRPr>
          </a:p>
          <a:p>
            <a:pPr marL="0" indent="0" eaLnBrk="1" hangingPunct="1">
              <a:spcBef>
                <a:spcPts val="638"/>
              </a:spcBef>
              <a:spcAft>
                <a:spcPts val="1425"/>
              </a:spcAft>
              <a:buClr>
                <a:srgbClr val="F0A22E"/>
              </a:buClr>
              <a:buSzPct val="70000"/>
            </a:pPr>
            <a:endParaRPr lang="cs-CZ" sz="2000" dirty="0">
              <a:solidFill>
                <a:srgbClr val="CCCCFF"/>
              </a:solidFill>
              <a:latin typeface="Franklin Gothic Book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is it?</a:t>
            </a:r>
            <a:endParaRPr lang="en-GB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a man</a:t>
            </a:r>
          </a:p>
          <a:p>
            <a:r>
              <a:rPr lang="en-GB" dirty="0" smtClean="0"/>
              <a:t>He was a king of England</a:t>
            </a:r>
          </a:p>
          <a:p>
            <a:r>
              <a:rPr lang="en-GB" dirty="0" smtClean="0"/>
              <a:t>He ruled in the 16th century</a:t>
            </a:r>
          </a:p>
          <a:p>
            <a:r>
              <a:rPr lang="en-GB" dirty="0" smtClean="0"/>
              <a:t>He was the second monarch of the Tudor dynasty</a:t>
            </a:r>
          </a:p>
          <a:p>
            <a:r>
              <a:rPr lang="en-GB" dirty="0" smtClean="0"/>
              <a:t>England became protestant during his reign</a:t>
            </a:r>
          </a:p>
          <a:p>
            <a:r>
              <a:rPr lang="en-GB" dirty="0" smtClean="0"/>
              <a:t>He had six wives and three children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1436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 dirty="0" smtClean="0"/>
              <a:t>HENRY VIII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3077" name="Picture 5" descr="C:\Users\Maruska\AppData\Local\Microsoft\Windows\Temporary Internet Files\Content.IE5\O05EX24Z\MC900430347[2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27784" y="1556792"/>
            <a:ext cx="3738985" cy="4536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Henry VIII</a:t>
            </a:r>
            <a:br>
              <a:rPr lang="cs-CZ" dirty="0" smtClean="0"/>
            </a:br>
            <a:r>
              <a:rPr lang="cs-CZ" sz="1800" dirty="0" smtClean="0"/>
              <a:t>(1491-1547)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77072"/>
          </a:xfrm>
        </p:spPr>
        <p:txBody>
          <a:bodyPr/>
          <a:lstStyle/>
          <a:p>
            <a:pPr algn="just">
              <a:defRPr/>
            </a:pPr>
            <a:r>
              <a:rPr lang="en-GB" dirty="0" smtClean="0"/>
              <a:t>one of the most famous of all English kings</a:t>
            </a:r>
          </a:p>
          <a:p>
            <a:pPr algn="just">
              <a:defRPr/>
            </a:pPr>
            <a:r>
              <a:rPr lang="en-GB" dirty="0" smtClean="0"/>
              <a:t>had six wives</a:t>
            </a:r>
          </a:p>
          <a:p>
            <a:pPr algn="just">
              <a:defRPr/>
            </a:pPr>
            <a:r>
              <a:rPr lang="en-GB" dirty="0" smtClean="0"/>
              <a:t>the Pope refused to give him permission for divorce</a:t>
            </a:r>
          </a:p>
          <a:p>
            <a:pPr algn="just">
              <a:defRPr/>
            </a:pPr>
            <a:r>
              <a:rPr lang="en-GB" dirty="0" smtClean="0"/>
              <a:t>made himself head of the Church of England</a:t>
            </a:r>
          </a:p>
          <a:p>
            <a:pPr algn="just">
              <a:defRPr/>
            </a:pPr>
            <a:r>
              <a:rPr lang="en-GB" dirty="0" smtClean="0"/>
              <a:t>the beginning of Protestantism in England</a:t>
            </a:r>
          </a:p>
          <a:p>
            <a:pPr algn="just">
              <a:defRPr/>
            </a:pPr>
            <a:endParaRPr lang="en-GB" dirty="0" smtClean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WIVES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Catherine of </a:t>
            </a:r>
            <a:r>
              <a:rPr lang="en-GB" dirty="0" smtClean="0"/>
              <a:t>Aragon</a:t>
            </a:r>
            <a:r>
              <a:rPr lang="cs-CZ" dirty="0" smtClean="0"/>
              <a:t> (</a:t>
            </a:r>
            <a:r>
              <a:rPr lang="cs-CZ" dirty="0" err="1" smtClean="0"/>
              <a:t>divorced</a:t>
            </a:r>
            <a:r>
              <a:rPr lang="cs-CZ" dirty="0" smtClean="0"/>
              <a:t>) </a:t>
            </a:r>
            <a:r>
              <a:rPr lang="cs-CZ" dirty="0" smtClean="0">
                <a:latin typeface="Calibri"/>
              </a:rPr>
              <a:t>→</a:t>
            </a:r>
            <a:r>
              <a:rPr lang="en-GB" dirty="0" smtClean="0"/>
              <a:t>Mary </a:t>
            </a:r>
            <a:r>
              <a:rPr lang="en-GB" dirty="0"/>
              <a:t>I. 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2. </a:t>
            </a:r>
            <a:r>
              <a:rPr lang="en-GB" dirty="0" smtClean="0"/>
              <a:t>Anne </a:t>
            </a:r>
            <a:r>
              <a:rPr lang="en-GB" dirty="0"/>
              <a:t>Boleyn</a:t>
            </a:r>
            <a:r>
              <a:rPr lang="cs-CZ" dirty="0"/>
              <a:t> (</a:t>
            </a:r>
            <a:r>
              <a:rPr lang="cs-CZ" dirty="0" err="1"/>
              <a:t>executed</a:t>
            </a:r>
            <a:r>
              <a:rPr lang="cs-CZ" dirty="0"/>
              <a:t>)→</a:t>
            </a:r>
            <a:r>
              <a:rPr lang="en-GB" dirty="0"/>
              <a:t>Elizabeth I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1026" name="Picture 2" descr="C:\Users\Maruska\Desktop\Anneboleyn2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690235"/>
            <a:ext cx="2713038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uska\Desktop\Michel_Sittow_002[1]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90235"/>
            <a:ext cx="2596104" cy="36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17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>
          <a:xfrm>
            <a:off x="497976" y="836712"/>
            <a:ext cx="4038600" cy="532859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3. </a:t>
            </a:r>
            <a:r>
              <a:rPr lang="en-GB" dirty="0" smtClean="0"/>
              <a:t>Jane </a:t>
            </a:r>
            <a:r>
              <a:rPr lang="en-GB" dirty="0"/>
              <a:t>Seymour</a:t>
            </a:r>
            <a:r>
              <a:rPr lang="cs-CZ" dirty="0"/>
              <a:t> (</a:t>
            </a:r>
            <a:r>
              <a:rPr lang="cs-CZ" dirty="0" err="1"/>
              <a:t>died</a:t>
            </a:r>
            <a:r>
              <a:rPr lang="cs-CZ" dirty="0"/>
              <a:t>)→ </a:t>
            </a:r>
            <a:r>
              <a:rPr lang="cs-CZ" dirty="0" smtClean="0"/>
              <a:t>    </a:t>
            </a:r>
            <a:r>
              <a:rPr lang="en-GB" dirty="0" smtClean="0"/>
              <a:t>Edward </a:t>
            </a:r>
            <a:r>
              <a:rPr lang="en-GB" dirty="0"/>
              <a:t>VI</a:t>
            </a:r>
            <a:endParaRPr lang="cs-CZ" dirty="0"/>
          </a:p>
          <a:p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60032" y="908720"/>
            <a:ext cx="4038600" cy="5184576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4. </a:t>
            </a:r>
            <a:r>
              <a:rPr lang="en-GB" dirty="0" smtClean="0"/>
              <a:t>Anne </a:t>
            </a:r>
            <a:r>
              <a:rPr lang="en-GB" dirty="0"/>
              <a:t>of Cleves</a:t>
            </a:r>
            <a:r>
              <a:rPr lang="cs-CZ" dirty="0"/>
              <a:t> (</a:t>
            </a:r>
            <a:r>
              <a:rPr lang="cs-CZ" dirty="0" err="1"/>
              <a:t>divorced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2050" name="Picture 2" descr="C:\Users\Maruska\Desktop\Hans_Holbein_d._J._032b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99182"/>
            <a:ext cx="2371273" cy="38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aruska\Desktop\AnneCleves[1]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953182"/>
            <a:ext cx="2779254" cy="37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67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4138" y="836712"/>
            <a:ext cx="4038600" cy="532859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5. </a:t>
            </a:r>
            <a:r>
              <a:rPr lang="en-GB" dirty="0" smtClean="0"/>
              <a:t>Catherine </a:t>
            </a:r>
            <a:r>
              <a:rPr lang="en-GB" dirty="0"/>
              <a:t>Howard</a:t>
            </a:r>
            <a:r>
              <a:rPr lang="cs-CZ" dirty="0"/>
              <a:t> (</a:t>
            </a:r>
            <a:r>
              <a:rPr lang="cs-CZ" dirty="0" err="1"/>
              <a:t>executed</a:t>
            </a:r>
            <a:r>
              <a:rPr lang="cs-CZ" dirty="0"/>
              <a:t>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4644008" y="908720"/>
            <a:ext cx="4038600" cy="496855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6. </a:t>
            </a:r>
            <a:r>
              <a:rPr lang="en-GB" dirty="0" smtClean="0"/>
              <a:t>Catherine </a:t>
            </a:r>
            <a:r>
              <a:rPr lang="en-GB" dirty="0"/>
              <a:t>Parr</a:t>
            </a:r>
            <a:r>
              <a:rPr lang="cs-CZ" dirty="0"/>
              <a:t> (</a:t>
            </a:r>
            <a:r>
              <a:rPr lang="cs-CZ" dirty="0" err="1"/>
              <a:t>survived</a:t>
            </a:r>
            <a:r>
              <a:rPr lang="cs-CZ" dirty="0"/>
              <a:t>)</a:t>
            </a:r>
            <a:endParaRPr lang="en-GB" dirty="0"/>
          </a:p>
          <a:p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  <p:pic>
        <p:nvPicPr>
          <p:cNvPr id="3074" name="Picture 2" descr="C:\Users\Maruska\Desktop\HowardCatherine02[1]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92896"/>
            <a:ext cx="2604702" cy="32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aruska\Desktop\Catherine_Parr_from_NPG[1]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1712" y="2526461"/>
            <a:ext cx="2527815" cy="32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26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l"/>
            <a:r>
              <a:rPr lang="en-GB" sz="2400" b="1" dirty="0" smtClean="0"/>
              <a:t>TASK 1:</a:t>
            </a:r>
            <a:br>
              <a:rPr lang="en-GB" sz="2400" b="1" dirty="0" smtClean="0"/>
            </a:br>
            <a:r>
              <a:rPr lang="cs-CZ" sz="2400" b="1" dirty="0" err="1" smtClean="0"/>
              <a:t>Answer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the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following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questions</a:t>
            </a:r>
            <a:r>
              <a:rPr lang="cs-CZ" sz="2400" b="1" dirty="0" smtClean="0"/>
              <a:t> </a:t>
            </a:r>
            <a:r>
              <a:rPr lang="en-GB" sz="2400" b="1" dirty="0" smtClean="0"/>
              <a:t>about Henry VIII: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556792"/>
            <a:ext cx="6635750" cy="4392488"/>
          </a:xfrm>
        </p:spPr>
        <p:txBody>
          <a:bodyPr/>
          <a:lstStyle/>
          <a:p>
            <a:r>
              <a:rPr lang="en-GB" sz="2000" dirty="0" smtClean="0"/>
              <a:t>How many wives did Henry VIII have?</a:t>
            </a:r>
          </a:p>
          <a:p>
            <a:r>
              <a:rPr lang="en-GB" sz="2000" dirty="0" smtClean="0"/>
              <a:t>Who was his first wife?</a:t>
            </a:r>
          </a:p>
          <a:p>
            <a:r>
              <a:rPr lang="en-GB" sz="2000" dirty="0" smtClean="0"/>
              <a:t>Who was their child?</a:t>
            </a:r>
          </a:p>
          <a:p>
            <a:r>
              <a:rPr lang="en-GB" sz="2000" dirty="0" smtClean="0"/>
              <a:t>Why did Henry want to divorce her?</a:t>
            </a:r>
          </a:p>
          <a:p>
            <a:r>
              <a:rPr lang="en-GB" sz="2000" dirty="0" smtClean="0"/>
              <a:t>Did the Pope give him permission?</a:t>
            </a:r>
          </a:p>
          <a:p>
            <a:r>
              <a:rPr lang="en-GB" sz="2000" dirty="0" smtClean="0"/>
              <a:t>What did Henry do after the Pope´s decision?</a:t>
            </a:r>
          </a:p>
          <a:p>
            <a:r>
              <a:rPr lang="en-GB" sz="2000" dirty="0" smtClean="0"/>
              <a:t>Who was his second wife?</a:t>
            </a:r>
          </a:p>
          <a:p>
            <a:r>
              <a:rPr lang="en-GB" sz="2000" dirty="0" smtClean="0"/>
              <a:t>Who was their child?</a:t>
            </a:r>
          </a:p>
          <a:p>
            <a:r>
              <a:rPr lang="en-GB" sz="2000" dirty="0" smtClean="0"/>
              <a:t>How did this wife die?</a:t>
            </a:r>
          </a:p>
          <a:p>
            <a:r>
              <a:rPr lang="en-GB" sz="2000" dirty="0" smtClean="0"/>
              <a:t>Who was his third wife?</a:t>
            </a:r>
          </a:p>
          <a:p>
            <a:r>
              <a:rPr lang="en-GB" sz="2000" dirty="0" smtClean="0"/>
              <a:t>Who was their child?</a:t>
            </a:r>
          </a:p>
          <a:p>
            <a:r>
              <a:rPr lang="en-GB" sz="2000" dirty="0" smtClean="0"/>
              <a:t>Who were his fourth, fifth and sixth wives?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/>
          <a:lstStyle/>
          <a:p>
            <a:pPr algn="l"/>
            <a:r>
              <a:rPr lang="en-GB" sz="2400" b="1" dirty="0" smtClean="0"/>
              <a:t>TASK 2:</a:t>
            </a:r>
            <a:br>
              <a:rPr lang="en-GB" sz="2400" b="1" dirty="0" smtClean="0"/>
            </a:br>
            <a:r>
              <a:rPr lang="en-GB" sz="2400" b="1" dirty="0" smtClean="0"/>
              <a:t>Work in pairs and </a:t>
            </a:r>
            <a:r>
              <a:rPr lang="cs-CZ" sz="2400" b="1" smtClean="0"/>
              <a:t>talk </a:t>
            </a:r>
            <a:r>
              <a:rPr lang="en-GB" sz="2400" b="1" smtClean="0"/>
              <a:t>about </a:t>
            </a:r>
            <a:r>
              <a:rPr lang="en-GB" sz="2400" b="1" dirty="0" smtClean="0"/>
              <a:t>Henry VIII. The following words can help you.</a:t>
            </a:r>
            <a:endParaRPr lang="en-GB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2332037"/>
            <a:ext cx="4038600" cy="3041179"/>
          </a:xfrm>
        </p:spPr>
        <p:txBody>
          <a:bodyPr/>
          <a:lstStyle/>
          <a:p>
            <a:r>
              <a:rPr lang="en-GB" dirty="0" smtClean="0"/>
              <a:t>king</a:t>
            </a:r>
          </a:p>
          <a:p>
            <a:r>
              <a:rPr lang="en-GB" dirty="0" smtClean="0"/>
              <a:t>wives</a:t>
            </a:r>
          </a:p>
          <a:p>
            <a:r>
              <a:rPr lang="en-GB" dirty="0" smtClean="0"/>
              <a:t>marry</a:t>
            </a:r>
          </a:p>
          <a:p>
            <a:r>
              <a:rPr lang="en-GB" dirty="0" smtClean="0"/>
              <a:t>divorce</a:t>
            </a:r>
          </a:p>
          <a:p>
            <a:r>
              <a:rPr lang="en-GB" dirty="0" smtClean="0"/>
              <a:t>Pope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499992" y="2420888"/>
            <a:ext cx="4038600" cy="2880320"/>
          </a:xfrm>
        </p:spPr>
        <p:txBody>
          <a:bodyPr/>
          <a:lstStyle/>
          <a:p>
            <a:r>
              <a:rPr lang="en-GB" dirty="0" smtClean="0"/>
              <a:t>permission</a:t>
            </a:r>
          </a:p>
          <a:p>
            <a:r>
              <a:rPr lang="en-GB" dirty="0" smtClean="0"/>
              <a:t>refuse</a:t>
            </a:r>
          </a:p>
          <a:p>
            <a:r>
              <a:rPr lang="cs-CZ" dirty="0" err="1"/>
              <a:t>P</a:t>
            </a:r>
            <a:r>
              <a:rPr lang="en-GB" dirty="0" err="1" smtClean="0"/>
              <a:t>rotestantism</a:t>
            </a:r>
            <a:endParaRPr lang="en-GB" dirty="0" smtClean="0"/>
          </a:p>
          <a:p>
            <a:r>
              <a:rPr lang="cs-CZ" dirty="0" smtClean="0"/>
              <a:t>dynasty</a:t>
            </a:r>
            <a:endParaRPr lang="en-GB" dirty="0" smtClean="0"/>
          </a:p>
          <a:p>
            <a:r>
              <a:rPr lang="en-GB" dirty="0" smtClean="0"/>
              <a:t>execute</a:t>
            </a:r>
          </a:p>
          <a:p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23.6.2013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290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34991</TotalTime>
  <Words>384</Words>
  <Application>Microsoft Office PowerPoint</Application>
  <PresentationFormat>Předvádění na obrazovce (4:3)</PresentationFormat>
  <Paragraphs>85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Angličtina: Henry VIII</vt:lpstr>
      <vt:lpstr>Who is it?</vt:lpstr>
      <vt:lpstr>HENRY VIII</vt:lpstr>
      <vt:lpstr>Henry VIII (1491-1547)</vt:lpstr>
      <vt:lpstr>WIVES</vt:lpstr>
      <vt:lpstr>Prezentace aplikace PowerPoint</vt:lpstr>
      <vt:lpstr>Prezentace aplikace PowerPoint</vt:lpstr>
      <vt:lpstr>TASK 1: Answer the following questions about Henry VIII:</vt:lpstr>
      <vt:lpstr>TASK 2: Work in pairs and talk about Henry VIII. The following words can help you.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Angličtina: The UK: Geography</dc:title>
  <dc:creator>ucitel</dc:creator>
  <cp:lastModifiedBy>Maruska</cp:lastModifiedBy>
  <cp:revision>71</cp:revision>
  <cp:lastPrinted>1601-01-01T00:00:00Z</cp:lastPrinted>
  <dcterms:created xsi:type="dcterms:W3CDTF">1601-01-01T00:00:00Z</dcterms:created>
  <dcterms:modified xsi:type="dcterms:W3CDTF">2013-12-09T18:31:56Z</dcterms:modified>
</cp:coreProperties>
</file>