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89" r:id="rId3"/>
    <p:sldId id="279" r:id="rId4"/>
    <p:sldId id="280" r:id="rId5"/>
    <p:sldId id="291" r:id="rId6"/>
    <p:sldId id="281" r:id="rId7"/>
    <p:sldId id="290" r:id="rId8"/>
    <p:sldId id="278" r:id="rId9"/>
  </p:sldIdLst>
  <p:sldSz cx="9144000" cy="6858000" type="screen4x3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-293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47BF37-9633-474D-9546-D4EE724DEF98}" type="datetimeFigureOut">
              <a:rPr lang="cs-CZ" smtClean="0"/>
              <a:t>9.12.2013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41F4B2-BC42-4CC9-9779-3CBB2E7EB3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82400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315" name="AutoShape 2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316" name="Rectangle 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0350" cy="400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6" name="Rectangle 4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3613" cy="480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cs-CZ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Tahoma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Tahoma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Tahoma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Tahoma" charset="0"/>
              </a:defRPr>
            </a:lvl1pPr>
          </a:lstStyle>
          <a:p>
            <a:pPr>
              <a:defRPr/>
            </a:pPr>
            <a:fld id="{C1F8CEA0-89D7-41F6-A101-5D1ADF1A85D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86317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fld id="{C9C8DE62-337A-4C11-84A8-87930206E24C}" type="slidenum">
              <a:rPr lang="cs-CZ" smtClean="0">
                <a:solidFill>
                  <a:srgbClr val="000000"/>
                </a:solidFill>
                <a:latin typeface="Times New Roman" pitchFamily="16" charset="0"/>
                <a:cs typeface="Tahoma" charset="0"/>
              </a:rPr>
              <a:pPr eaLnBrk="1"/>
              <a:t>1</a:t>
            </a:fld>
            <a:endParaRPr lang="cs-CZ" smtClean="0">
              <a:solidFill>
                <a:srgbClr val="000000"/>
              </a:solidFill>
              <a:latin typeface="Times New Roman" pitchFamily="16" charset="0"/>
              <a:cs typeface="Tahoma" charset="0"/>
            </a:endParaRPr>
          </a:p>
        </p:txBody>
      </p:sp>
      <p:sp>
        <p:nvSpPr>
          <p:cNvPr id="14339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45200" cy="4808537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fld id="{BD713BEB-7D7A-4603-98B9-5B9F50CF9DC0}" type="slidenum">
              <a:rPr lang="cs-CZ" smtClean="0">
                <a:solidFill>
                  <a:srgbClr val="000000"/>
                </a:solidFill>
                <a:latin typeface="Times New Roman" pitchFamily="16" charset="0"/>
                <a:cs typeface="Tahoma" charset="0"/>
              </a:rPr>
              <a:pPr eaLnBrk="1"/>
              <a:t>8</a:t>
            </a:fld>
            <a:endParaRPr lang="cs-CZ" smtClean="0">
              <a:solidFill>
                <a:srgbClr val="000000"/>
              </a:solidFill>
              <a:latin typeface="Times New Roman" pitchFamily="16" charset="0"/>
              <a:cs typeface="Tahoma" charset="0"/>
            </a:endParaRPr>
          </a:p>
        </p:txBody>
      </p:sp>
      <p:sp>
        <p:nvSpPr>
          <p:cNvPr id="15363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45200" cy="4808537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371E27-6E29-489C-9FB3-32A6AE5D28BA}" type="slidenum">
              <a:rPr lang="cs-CZ"/>
              <a:pPr>
                <a:defRPr/>
              </a:pPr>
              <a:t>‹#›</a:t>
            </a:fld>
            <a:fld id="{D054FF35-AFFD-4657-B5AA-DC46ABD067A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72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6BDED-D4F7-4BC8-815F-F3008B14A278}" type="slidenum">
              <a:rPr lang="cs-CZ"/>
              <a:pPr>
                <a:defRPr/>
              </a:pPr>
              <a:t>‹#›</a:t>
            </a:fld>
            <a:fld id="{27FC637C-C292-440C-9210-4DCC0C40A11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74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812EAD-AC16-418B-A892-61E6532D4B2C}" type="slidenum">
              <a:rPr lang="cs-CZ"/>
              <a:pPr>
                <a:defRPr/>
              </a:pPr>
              <a:t>‹#›</a:t>
            </a:fld>
            <a:fld id="{4BF2D181-8C8C-47D6-AEB4-7E408450D72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0420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4852988"/>
            <a:ext cx="8453438" cy="1217612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5016A-F961-41DB-BDCE-8484235E14C0}" type="slidenum">
              <a:rPr lang="cs-CZ"/>
              <a:pPr>
                <a:defRPr/>
              </a:pPr>
              <a:t>‹#›</a:t>
            </a:fld>
            <a:fld id="{6FED267B-6296-490C-B592-2ABC5E1C39D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6888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5BA0B-57FA-49AF-9D10-79D91E8D5B18}" type="slidenum">
              <a:rPr lang="cs-CZ"/>
              <a:pPr>
                <a:defRPr/>
              </a:pPr>
              <a:t>‹#›</a:t>
            </a:fld>
            <a:fld id="{9FFDC53C-FF3A-4D20-A8F2-7A3065ED01E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5474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700F3-C162-44F4-A1B7-197779ED5C26}" type="slidenum">
              <a:rPr lang="cs-CZ"/>
              <a:pPr>
                <a:defRPr/>
              </a:pPr>
              <a:t>‹#›</a:t>
            </a:fld>
            <a:fld id="{0ECDAD99-0BB8-4541-9565-E994E587D3D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0632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A9508-A188-49E8-A9F1-70878A3C2DF6}" type="slidenum">
              <a:rPr lang="cs-CZ"/>
              <a:pPr>
                <a:defRPr/>
              </a:pPr>
              <a:t>‹#›</a:t>
            </a:fld>
            <a:fld id="{44B8062A-3DD1-4438-9295-F806A079C9B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5596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B104E-F12C-4209-9774-18FE0C63D8CD}" type="slidenum">
              <a:rPr lang="cs-CZ"/>
              <a:pPr>
                <a:defRPr/>
              </a:pPr>
              <a:t>‹#›</a:t>
            </a:fld>
            <a:fld id="{35C50474-EE23-4C47-9ADD-0729D8D4117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687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B8C89-2D53-4C56-80DC-0572112F95A6}" type="slidenum">
              <a:rPr lang="cs-CZ"/>
              <a:pPr>
                <a:defRPr/>
              </a:pPr>
              <a:t>‹#›</a:t>
            </a:fld>
            <a:fld id="{6AC6F133-C017-4ABB-8CC9-DA708AB9FD4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6767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489E03-1200-436D-A977-55DC2B2C3E33}" type="slidenum">
              <a:rPr lang="cs-CZ"/>
              <a:pPr>
                <a:defRPr/>
              </a:pPr>
              <a:t>‹#›</a:t>
            </a:fld>
            <a:fld id="{96104EF5-2D44-4EA8-BE5C-5308C38F95A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0943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BA7627-8049-4CE5-88E9-485AB4E5856D}" type="slidenum">
              <a:rPr lang="cs-CZ"/>
              <a:pPr>
                <a:defRPr/>
              </a:pPr>
              <a:t>‹#›</a:t>
            </a:fld>
            <a:fld id="{7D62C6E5-1B90-4825-BE23-7FDFA07B32F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2351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48537A-9F41-4164-896F-2DE9216933B1}" type="slidenum">
              <a:rPr lang="cs-CZ"/>
              <a:pPr>
                <a:defRPr/>
              </a:pPr>
              <a:t>‹#›</a:t>
            </a:fld>
            <a:fld id="{6EBF9A21-6A2A-481D-8A7A-55C48E5ED6B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4028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a typeface="Lucida Sans Unicode" charset="0"/>
              </a:defRPr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a typeface="Lucida Sans Unicode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a typeface="Lucida Sans Unicode" charset="0"/>
              </a:defRPr>
            </a:lvl1pPr>
          </a:lstStyle>
          <a:p>
            <a:pPr>
              <a:defRPr/>
            </a:pPr>
            <a:fld id="{E24772B1-D0E3-4F03-ABBB-3AB36999E6E5}" type="slidenum">
              <a:rPr lang="cs-CZ"/>
              <a:pPr>
                <a:defRPr/>
              </a:pPr>
              <a:t>‹#›</a:t>
            </a:fld>
            <a:fld id="{450786DD-2476-412F-BEB1-8EA139F7349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</p:sldLayoutIdLst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commons.wikimedia.org/wiki/File:Eliza1.JP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5.jpeg"/><Relationship Id="rId2" Type="http://schemas.openxmlformats.org/officeDocument/2006/relationships/hyperlink" Target="http://commons.wikimedia.org/wiki/File:Anneboleyn2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ommons.wikimedia.org/wiki/File:Queen_Mary_I_from_NPG.jpg" TargetMode="External"/><Relationship Id="rId5" Type="http://schemas.openxmlformats.org/officeDocument/2006/relationships/image" Target="../media/image4.jpeg"/><Relationship Id="rId4" Type="http://schemas.openxmlformats.org/officeDocument/2006/relationships/hyperlink" Target="http://commons.wikimedia.org/wiki/File:Holbein_henry8_full_length.jpg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Eliza1.JP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ommons.wikimedia.org/wiki/File:Anneboleyn2.jpg" TargetMode="External"/><Relationship Id="rId5" Type="http://schemas.openxmlformats.org/officeDocument/2006/relationships/hyperlink" Target="http://commons.wikimedia.org/wiki/File:Queen_Mary_I_from_NPG.jpg" TargetMode="External"/><Relationship Id="rId4" Type="http://schemas.openxmlformats.org/officeDocument/2006/relationships/hyperlink" Target="http://commons.wikimedia.org/wiki/File:Holbein_henry8_full_length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1663700"/>
            <a:ext cx="7772400" cy="64928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lnSpc>
                <a:spcPct val="102000"/>
              </a:lnSpc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3600" b="1" dirty="0" smtClean="0"/>
              <a:t>Angličtina: </a:t>
            </a:r>
            <a:r>
              <a:rPr lang="cs-CZ" sz="3600" b="1" dirty="0" err="1" smtClean="0"/>
              <a:t>Queen</a:t>
            </a:r>
            <a:r>
              <a:rPr lang="cs-CZ" sz="3600" b="1" dirty="0" smtClean="0"/>
              <a:t> Elizabeth I</a:t>
            </a:r>
          </a:p>
        </p:txBody>
      </p:sp>
      <p:sp>
        <p:nvSpPr>
          <p:cNvPr id="2051" name="Zástupný symbol pro datum 2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r>
              <a:rPr lang="cs-CZ" smtClean="0">
                <a:solidFill>
                  <a:srgbClr val="000000"/>
                </a:solidFill>
              </a:rPr>
              <a:t>26.10.2012</a:t>
            </a:r>
          </a:p>
        </p:txBody>
      </p:sp>
      <p:sp>
        <p:nvSpPr>
          <p:cNvPr id="2052" name="Rectangle 2"/>
          <p:cNvSpPr>
            <a:spLocks noChangeArrowheads="1"/>
          </p:cNvSpPr>
          <p:nvPr/>
        </p:nvSpPr>
        <p:spPr bwMode="auto">
          <a:xfrm>
            <a:off x="0" y="6080125"/>
            <a:ext cx="9144000" cy="763588"/>
          </a:xfrm>
          <a:prstGeom prst="rect">
            <a:avLst/>
          </a:prstGeom>
          <a:solidFill>
            <a:srgbClr val="4F81BD"/>
          </a:solidFill>
          <a:ln w="25560">
            <a:solidFill>
              <a:srgbClr val="4F81B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3" name="Rectangle 3"/>
          <p:cNvSpPr>
            <a:spLocks noChangeArrowheads="1"/>
          </p:cNvSpPr>
          <p:nvPr/>
        </p:nvSpPr>
        <p:spPr bwMode="auto">
          <a:xfrm>
            <a:off x="360363" y="6207125"/>
            <a:ext cx="8424862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/>
          <a:p>
            <a:pPr hangingPunct="1">
              <a:lnSpc>
                <a:spcPct val="102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400">
                <a:solidFill>
                  <a:srgbClr val="FFFFFF"/>
                </a:solidFill>
                <a:latin typeface="Calibri" charset="0"/>
              </a:rPr>
              <a:t>Gymnázium a Jazyková škola s právem státní jazykové zkoušky Zlín</a:t>
            </a:r>
          </a:p>
        </p:txBody>
      </p:sp>
      <p:sp>
        <p:nvSpPr>
          <p:cNvPr id="2054" name="Line 4"/>
          <p:cNvSpPr>
            <a:spLocks noChangeShapeType="1"/>
          </p:cNvSpPr>
          <p:nvPr/>
        </p:nvSpPr>
        <p:spPr bwMode="auto">
          <a:xfrm>
            <a:off x="727075" y="2347913"/>
            <a:ext cx="7669213" cy="1587"/>
          </a:xfrm>
          <a:prstGeom prst="line">
            <a:avLst/>
          </a:prstGeom>
          <a:noFill/>
          <a:ln w="28440">
            <a:solidFill>
              <a:srgbClr val="4A7EB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graphicFrame>
        <p:nvGraphicFramePr>
          <p:cNvPr id="2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3580535"/>
              </p:ext>
            </p:extLst>
          </p:nvPr>
        </p:nvGraphicFramePr>
        <p:xfrm>
          <a:off x="728663" y="2492375"/>
          <a:ext cx="7667625" cy="3782933"/>
        </p:xfrm>
        <a:graphic>
          <a:graphicData uri="http://schemas.openxmlformats.org/drawingml/2006/table">
            <a:tbl>
              <a:tblPr/>
              <a:tblGrid>
                <a:gridCol w="2465387"/>
                <a:gridCol w="5202238"/>
              </a:tblGrid>
              <a:tr h="37623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Tematická oblast</a:t>
                      </a:r>
                    </a:p>
                  </a:txBody>
                  <a:tcPr marT="45731" marB="4573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Angličtina: Významné osobnosti britské a americké historie</a:t>
                      </a:r>
                    </a:p>
                  </a:txBody>
                  <a:tcPr marT="45731" marB="4573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Datum vytvoření</a:t>
                      </a:r>
                    </a:p>
                  </a:txBody>
                  <a:tcPr marT="45731" marB="4573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ahoma" charset="0"/>
                        </a:rPr>
                        <a:t>24.6.2013</a:t>
                      </a:r>
                    </a:p>
                  </a:txBody>
                  <a:tcPr marL="90000" marR="90000" marT="46811" marB="4681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Ročník </a:t>
                      </a:r>
                    </a:p>
                  </a:txBody>
                  <a:tcPr marT="45731" marB="4573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ahoma" charset="0"/>
                        </a:rPr>
                        <a:t>3. - 4., septima – oktáva</a:t>
                      </a:r>
                    </a:p>
                  </a:txBody>
                  <a:tcPr marL="90000" marR="90000" marT="46811" marB="4681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Stručný obsah</a:t>
                      </a:r>
                    </a:p>
                  </a:txBody>
                  <a:tcPr marT="45731" marB="4573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ahoma" charset="0"/>
                        </a:rPr>
                        <a:t>Základní  informace o královně Alžbětě I</a:t>
                      </a:r>
                    </a:p>
                  </a:txBody>
                  <a:tcPr marL="90000" marR="90000" marT="46811" marB="4681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Způsob využití</a:t>
                      </a:r>
                    </a:p>
                  </a:txBody>
                  <a:tcPr marT="45731" marB="4573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ahoma" charset="0"/>
                        </a:rPr>
                        <a:t>Snímky prezentují základní informace o královně Alžbětě jako jedné z významných osobností britské historie. Součástí jsou kontrolní otázky a závěrečné shrnutí obsahu.</a:t>
                      </a:r>
                    </a:p>
                  </a:txBody>
                  <a:tcPr marL="90000" marR="90000" marT="46811" marB="4681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Autor</a:t>
                      </a:r>
                    </a:p>
                  </a:txBody>
                  <a:tcPr marT="45731" marB="4573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ahoma" charset="0"/>
                        </a:rPr>
                        <a:t>Mgr. Marie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ahoma" charset="0"/>
                        </a:rPr>
                        <a:t>Gajzlerová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cs typeface="Tahoma" charset="0"/>
                      </a:endParaRPr>
                    </a:p>
                  </a:txBody>
                  <a:tcPr marL="90000" marR="90000" marT="46811" marB="4681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Kód</a:t>
                      </a:r>
                    </a:p>
                  </a:txBody>
                  <a:tcPr marT="45731" marB="4573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ahoma" charset="0"/>
                        </a:rPr>
                        <a:t>VY_32_INOVACE_02_AGAJ04</a:t>
                      </a:r>
                    </a:p>
                  </a:txBody>
                  <a:tcPr marL="90000" marR="90000" marT="46811" marB="4681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pic>
        <p:nvPicPr>
          <p:cNvPr id="2081" name="Picture 5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563" y="188913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Who is it?</a:t>
            </a:r>
            <a:endParaRPr lang="en-GB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It is a woman</a:t>
            </a:r>
          </a:p>
          <a:p>
            <a:r>
              <a:rPr lang="en-GB" sz="2800" dirty="0" smtClean="0"/>
              <a:t>She ruled in the 16th century</a:t>
            </a:r>
          </a:p>
          <a:p>
            <a:r>
              <a:rPr lang="en-GB" sz="2800" dirty="0" smtClean="0"/>
              <a:t>William Shakespeare lived at that time</a:t>
            </a:r>
          </a:p>
          <a:p>
            <a:r>
              <a:rPr lang="en-GB" sz="2800" dirty="0" smtClean="0"/>
              <a:t>She never got married</a:t>
            </a:r>
          </a:p>
          <a:p>
            <a:r>
              <a:rPr lang="en-GB" sz="2800" dirty="0" smtClean="0"/>
              <a:t>She is called the “Virgin Queen“</a:t>
            </a:r>
          </a:p>
          <a:p>
            <a:r>
              <a:rPr lang="en-GB" sz="2800" dirty="0" smtClean="0"/>
              <a:t>The country became firmly protestant during her reign</a:t>
            </a:r>
          </a:p>
          <a:p>
            <a:r>
              <a:rPr lang="en-GB" sz="2800" dirty="0" smtClean="0"/>
              <a:t>Her sister was Mary I</a:t>
            </a:r>
          </a:p>
          <a:p>
            <a:r>
              <a:rPr lang="en-GB" sz="2800" dirty="0" smtClean="0"/>
              <a:t>She is the daughter of Henry VIII and Anne Boleyn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24.6.2013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1436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800" dirty="0" smtClean="0"/>
              <a:t>ELIZABETH I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24.6.2013</a:t>
            </a:r>
            <a:endParaRPr lang="cs-CZ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5040560"/>
          </a:xfrm>
        </p:spPr>
        <p:txBody>
          <a:bodyPr/>
          <a:lstStyle/>
          <a:p>
            <a:pPr marL="0" indent="0">
              <a:buNone/>
            </a:pPr>
            <a:endParaRPr lang="cs-CZ" dirty="0"/>
          </a:p>
        </p:txBody>
      </p:sp>
      <p:pic>
        <p:nvPicPr>
          <p:cNvPr id="1027" name="Picture 3" descr="C:\Users\Maruska\Desktop\Eliza1[1]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7" y="1556792"/>
            <a:ext cx="3666191" cy="46080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Elizabeth I</a:t>
            </a:r>
            <a:br>
              <a:rPr lang="cs-CZ" dirty="0" smtClean="0"/>
            </a:br>
            <a:r>
              <a:rPr lang="cs-CZ" sz="1800" dirty="0" smtClean="0"/>
              <a:t>(1533-1603)</a:t>
            </a:r>
          </a:p>
        </p:txBody>
      </p:sp>
      <p:sp>
        <p:nvSpPr>
          <p:cNvPr id="4099" name="Zástupný symbol pro obsah 2"/>
          <p:cNvSpPr>
            <a:spLocks noGrp="1"/>
          </p:cNvSpPr>
          <p:nvPr>
            <p:ph idx="1"/>
          </p:nvPr>
        </p:nvSpPr>
        <p:spPr>
          <a:xfrm>
            <a:off x="395536" y="1556792"/>
            <a:ext cx="8352928" cy="4824536"/>
          </a:xfrm>
        </p:spPr>
        <p:txBody>
          <a:bodyPr/>
          <a:lstStyle/>
          <a:p>
            <a:pPr algn="just">
              <a:defRPr/>
            </a:pPr>
            <a:r>
              <a:rPr lang="en-GB" sz="2000" dirty="0" smtClean="0"/>
              <a:t>queen of England and Ireland</a:t>
            </a:r>
            <a:r>
              <a:rPr lang="cs-CZ" sz="2000" dirty="0" smtClean="0"/>
              <a:t> </a:t>
            </a:r>
            <a:r>
              <a:rPr lang="en-GB" sz="2000" dirty="0" smtClean="0"/>
              <a:t>after the death of her sister Mary I</a:t>
            </a:r>
            <a:endParaRPr lang="cs-CZ" sz="2000" dirty="0" smtClean="0"/>
          </a:p>
          <a:p>
            <a:pPr algn="just">
              <a:defRPr/>
            </a:pPr>
            <a:r>
              <a:rPr lang="en-GB" sz="2000" smtClean="0"/>
              <a:t>Tudor dynasty</a:t>
            </a:r>
            <a:endParaRPr lang="cs-CZ" sz="2000" dirty="0" smtClean="0"/>
          </a:p>
          <a:p>
            <a:pPr algn="just">
              <a:defRPr/>
            </a:pPr>
            <a:r>
              <a:rPr lang="en-GB" sz="2000" dirty="0" smtClean="0"/>
              <a:t>daughter of King Henry VIII and Anne Boleyn</a:t>
            </a:r>
            <a:endParaRPr lang="cs-CZ" sz="2000" dirty="0" smtClean="0"/>
          </a:p>
          <a:p>
            <a:pPr algn="just">
              <a:defRPr/>
            </a:pPr>
            <a:endParaRPr lang="cs-CZ" sz="2000" dirty="0"/>
          </a:p>
          <a:p>
            <a:pPr algn="just">
              <a:defRPr/>
            </a:pPr>
            <a:endParaRPr lang="cs-CZ" sz="2000" dirty="0" smtClean="0"/>
          </a:p>
          <a:p>
            <a:pPr algn="just">
              <a:defRPr/>
            </a:pPr>
            <a:endParaRPr lang="cs-CZ" sz="2000" dirty="0"/>
          </a:p>
          <a:p>
            <a:pPr algn="just">
              <a:defRPr/>
            </a:pPr>
            <a:endParaRPr lang="cs-CZ" sz="2000" dirty="0" smtClean="0"/>
          </a:p>
          <a:p>
            <a:pPr algn="just">
              <a:defRPr/>
            </a:pPr>
            <a:endParaRPr lang="cs-CZ" sz="2000" dirty="0"/>
          </a:p>
          <a:p>
            <a:pPr algn="just">
              <a:defRPr/>
            </a:pPr>
            <a:endParaRPr lang="cs-CZ" sz="2000" dirty="0" smtClean="0"/>
          </a:p>
          <a:p>
            <a:pPr algn="just">
              <a:defRPr/>
            </a:pPr>
            <a:endParaRPr lang="cs-CZ" sz="2000" dirty="0"/>
          </a:p>
          <a:p>
            <a:pPr algn="just">
              <a:defRPr/>
            </a:pPr>
            <a:endParaRPr lang="cs-CZ" sz="2000" dirty="0" smtClean="0"/>
          </a:p>
          <a:p>
            <a:pPr algn="just">
              <a:defRPr/>
            </a:pPr>
            <a:endParaRPr lang="cs-CZ" sz="2000" dirty="0" smtClean="0"/>
          </a:p>
          <a:p>
            <a:pPr marL="0" indent="0" algn="just">
              <a:buNone/>
              <a:defRPr/>
            </a:pPr>
            <a:r>
              <a:rPr lang="cs-CZ" sz="2000" dirty="0" smtClean="0"/>
              <a:t>	MARY I		         ANNE BOLEYN		HENRY VIII</a:t>
            </a:r>
            <a:endParaRPr lang="en-GB" sz="2000" dirty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24.6.2013</a:t>
            </a:r>
            <a:endParaRPr lang="cs-CZ" dirty="0"/>
          </a:p>
        </p:txBody>
      </p:sp>
      <p:pic>
        <p:nvPicPr>
          <p:cNvPr id="1026" name="Picture 2" descr="C:\Users\Maruska\Desktop\Anneboleyn2[1]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2960850"/>
            <a:ext cx="2056144" cy="27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Maruska\Desktop\Hans_Eworth_Henry_VIII_after_Holbein[1]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2276850"/>
            <a:ext cx="1935360" cy="345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Maruska\Desktop\Queen_Mary_I_from_NPG[1].jpg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70" y="2946327"/>
            <a:ext cx="2195896" cy="28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260648"/>
            <a:ext cx="8229600" cy="5760640"/>
          </a:xfrm>
        </p:spPr>
        <p:txBody>
          <a:bodyPr/>
          <a:lstStyle/>
          <a:p>
            <a:pPr algn="just">
              <a:defRPr/>
            </a:pPr>
            <a:endParaRPr lang="cs-CZ" dirty="0"/>
          </a:p>
          <a:p>
            <a:pPr algn="just">
              <a:defRPr/>
            </a:pPr>
            <a:r>
              <a:rPr lang="en-GB" dirty="0"/>
              <a:t>strong and clever woman</a:t>
            </a:r>
            <a:endParaRPr lang="cs-CZ" dirty="0"/>
          </a:p>
          <a:p>
            <a:pPr algn="just">
              <a:defRPr/>
            </a:pPr>
            <a:r>
              <a:rPr lang="en-GB" dirty="0"/>
              <a:t>controlled the difficult political and religious situation of the time with great skill</a:t>
            </a:r>
            <a:endParaRPr lang="cs-CZ" dirty="0"/>
          </a:p>
          <a:p>
            <a:pPr algn="just">
              <a:defRPr/>
            </a:pPr>
            <a:r>
              <a:rPr lang="en-GB" dirty="0"/>
              <a:t>the country´s economy grew very strong</a:t>
            </a:r>
            <a:endParaRPr lang="cs-CZ" dirty="0"/>
          </a:p>
          <a:p>
            <a:pPr algn="just">
              <a:defRPr/>
            </a:pPr>
            <a:r>
              <a:rPr lang="en-GB" dirty="0"/>
              <a:t>England became firmly Protestant </a:t>
            </a:r>
            <a:endParaRPr lang="cs-CZ" dirty="0"/>
          </a:p>
          <a:p>
            <a:pPr algn="just">
              <a:defRPr/>
            </a:pPr>
            <a:r>
              <a:rPr lang="en-GB" dirty="0"/>
              <a:t>known as the “Virgin Queen“</a:t>
            </a:r>
            <a:endParaRPr lang="cs-CZ" dirty="0"/>
          </a:p>
          <a:p>
            <a:pPr algn="just">
              <a:defRPr/>
            </a:pPr>
            <a:r>
              <a:rPr lang="en-GB" dirty="0"/>
              <a:t>Virginia</a:t>
            </a:r>
            <a:r>
              <a:rPr lang="cs-CZ" dirty="0"/>
              <a:t> </a:t>
            </a:r>
            <a:r>
              <a:rPr lang="en-GB" dirty="0"/>
              <a:t>named after </a:t>
            </a:r>
            <a:r>
              <a:rPr lang="en-GB" dirty="0" smtClean="0"/>
              <a:t>her</a:t>
            </a:r>
            <a:endParaRPr lang="cs-CZ" dirty="0" smtClean="0"/>
          </a:p>
          <a:p>
            <a:pPr algn="just">
              <a:defRPr/>
            </a:pPr>
            <a:r>
              <a:rPr lang="en-GB" dirty="0" smtClean="0"/>
              <a:t>William Shakespeare</a:t>
            </a:r>
            <a:endParaRPr lang="cs-CZ" dirty="0"/>
          </a:p>
          <a:p>
            <a:pPr algn="just">
              <a:defRPr/>
            </a:pPr>
            <a:endParaRPr lang="en-GB" dirty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24.6.2013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176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373616" cy="1143000"/>
          </a:xfrm>
        </p:spPr>
        <p:txBody>
          <a:bodyPr/>
          <a:lstStyle/>
          <a:p>
            <a:pPr algn="l"/>
            <a:r>
              <a:rPr lang="cs-CZ" sz="2400" b="1" dirty="0" smtClean="0"/>
              <a:t>TASK 1:</a:t>
            </a: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en-GB" sz="2400" b="1" dirty="0" smtClean="0"/>
              <a:t>Answer the following questions about Queen Elizabeth I: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7584" y="1772816"/>
            <a:ext cx="6635750" cy="4392488"/>
          </a:xfrm>
        </p:spPr>
        <p:txBody>
          <a:bodyPr/>
          <a:lstStyle/>
          <a:p>
            <a:r>
              <a:rPr lang="en-GB" sz="2400" dirty="0" smtClean="0"/>
              <a:t>Which century did Elizabeth I rule?</a:t>
            </a:r>
          </a:p>
          <a:p>
            <a:r>
              <a:rPr lang="en-GB" sz="2400" dirty="0" smtClean="0"/>
              <a:t>Who were her parents?</a:t>
            </a:r>
          </a:p>
          <a:p>
            <a:r>
              <a:rPr lang="en-GB" sz="2400" dirty="0" smtClean="0"/>
              <a:t>Who was her sister?</a:t>
            </a:r>
          </a:p>
          <a:p>
            <a:r>
              <a:rPr lang="en-GB" sz="2400" dirty="0" smtClean="0"/>
              <a:t>Was she successful queen?</a:t>
            </a:r>
          </a:p>
          <a:p>
            <a:r>
              <a:rPr lang="en-GB" sz="2400" dirty="0" smtClean="0"/>
              <a:t>Which dynasty does she belong to?</a:t>
            </a:r>
          </a:p>
          <a:p>
            <a:r>
              <a:rPr lang="en-GB" sz="2400" dirty="0" smtClean="0"/>
              <a:t>Which famous author live</a:t>
            </a:r>
            <a:r>
              <a:rPr lang="cs-CZ" sz="2400" dirty="0" smtClean="0"/>
              <a:t>d</a:t>
            </a:r>
            <a:r>
              <a:rPr lang="en-GB" sz="2400" dirty="0" smtClean="0"/>
              <a:t> at that time?</a:t>
            </a:r>
          </a:p>
          <a:p>
            <a:r>
              <a:rPr lang="en-GB" sz="2400" dirty="0" smtClean="0"/>
              <a:t>What was her nickname? </a:t>
            </a:r>
          </a:p>
          <a:p>
            <a:r>
              <a:rPr lang="en-GB" sz="2400" dirty="0" smtClean="0"/>
              <a:t>Why was she called like that?</a:t>
            </a:r>
          </a:p>
          <a:p>
            <a:r>
              <a:rPr lang="en-GB" sz="2400" dirty="0" smtClean="0"/>
              <a:t>Which state in the USA was named after her?</a:t>
            </a:r>
          </a:p>
          <a:p>
            <a:endParaRPr lang="cs-CZ" sz="2000" dirty="0" smtClean="0"/>
          </a:p>
          <a:p>
            <a:endParaRPr lang="cs-CZ" sz="2000" dirty="0" smtClean="0"/>
          </a:p>
          <a:p>
            <a:endParaRPr lang="cs-CZ" sz="2000" dirty="0" smtClean="0"/>
          </a:p>
          <a:p>
            <a:endParaRPr lang="en-GB" sz="2000" dirty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24.6.2013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354162"/>
          </a:xfrm>
        </p:spPr>
        <p:txBody>
          <a:bodyPr/>
          <a:lstStyle/>
          <a:p>
            <a:pPr algn="l"/>
            <a:r>
              <a:rPr lang="cs-CZ" sz="2400" b="1" dirty="0" smtClean="0"/>
              <a:t>TASK 2:</a:t>
            </a:r>
            <a:br>
              <a:rPr lang="cs-CZ" sz="2400" b="1" dirty="0" smtClean="0"/>
            </a:br>
            <a:r>
              <a:rPr lang="en-GB" sz="2400" b="1" dirty="0" smtClean="0"/>
              <a:t>Work in pairs </a:t>
            </a:r>
            <a:r>
              <a:rPr lang="en-GB" sz="2400" b="1" smtClean="0"/>
              <a:t>and </a:t>
            </a:r>
            <a:r>
              <a:rPr lang="cs-CZ" sz="2400" b="1" smtClean="0"/>
              <a:t>talk </a:t>
            </a:r>
            <a:r>
              <a:rPr lang="en-GB" sz="2400" b="1" dirty="0" smtClean="0"/>
              <a:t>about Queen </a:t>
            </a:r>
            <a:r>
              <a:rPr lang="cs-CZ" sz="2400" b="1" dirty="0" smtClean="0"/>
              <a:t>Elizabeth I</a:t>
            </a:r>
            <a:r>
              <a:rPr lang="en-GB" sz="2400" b="1" dirty="0" smtClean="0"/>
              <a:t>. The following words can help you.</a:t>
            </a:r>
            <a:endParaRPr lang="en-GB" sz="24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9552" y="2492896"/>
            <a:ext cx="4038600" cy="3041179"/>
          </a:xfrm>
        </p:spPr>
        <p:txBody>
          <a:bodyPr/>
          <a:lstStyle/>
          <a:p>
            <a:r>
              <a:rPr lang="en-GB" dirty="0" smtClean="0"/>
              <a:t>queen</a:t>
            </a:r>
          </a:p>
          <a:p>
            <a:r>
              <a:rPr lang="en-GB" dirty="0" smtClean="0"/>
              <a:t>sister</a:t>
            </a:r>
          </a:p>
          <a:p>
            <a:r>
              <a:rPr lang="en-GB" dirty="0" smtClean="0"/>
              <a:t>father</a:t>
            </a:r>
          </a:p>
          <a:p>
            <a:r>
              <a:rPr lang="en-GB" dirty="0" smtClean="0"/>
              <a:t>mother</a:t>
            </a:r>
          </a:p>
          <a:p>
            <a:r>
              <a:rPr lang="en-GB" dirty="0" smtClean="0"/>
              <a:t>successful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499992" y="2564904"/>
            <a:ext cx="4038600" cy="2880320"/>
          </a:xfrm>
        </p:spPr>
        <p:txBody>
          <a:bodyPr/>
          <a:lstStyle/>
          <a:p>
            <a:r>
              <a:rPr lang="en-GB" dirty="0" smtClean="0"/>
              <a:t>Shakespeare</a:t>
            </a:r>
          </a:p>
          <a:p>
            <a:r>
              <a:rPr lang="en-GB" dirty="0" smtClean="0"/>
              <a:t>virgin</a:t>
            </a:r>
          </a:p>
          <a:p>
            <a:r>
              <a:rPr lang="en-GB" dirty="0" smtClean="0"/>
              <a:t>Protestant</a:t>
            </a:r>
          </a:p>
          <a:p>
            <a:r>
              <a:rPr lang="en-GB" dirty="0" smtClean="0"/>
              <a:t>dynasty</a:t>
            </a:r>
          </a:p>
          <a:p>
            <a:r>
              <a:rPr lang="en-GB" dirty="0" smtClean="0"/>
              <a:t>century</a:t>
            </a:r>
          </a:p>
          <a:p>
            <a:endParaRPr lang="cs-CZ" dirty="0" smtClean="0"/>
          </a:p>
          <a:p>
            <a:endParaRPr lang="en-GB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24.6.2013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32902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686800" cy="838200"/>
          </a:xfrm>
        </p:spPr>
        <p:txBody>
          <a:bodyPr tIns="7668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3600" smtClean="0">
                <a:solidFill>
                  <a:srgbClr val="4E3B30"/>
                </a:solidFill>
                <a:latin typeface="Franklin Gothic Medium" charset="0"/>
              </a:rPr>
              <a:t>Zdroje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24.6.2013</a:t>
            </a:r>
            <a:endParaRPr lang="cs-CZ" dirty="0"/>
          </a:p>
        </p:txBody>
      </p:sp>
      <p:sp>
        <p:nvSpPr>
          <p:cNvPr id="12292" name="Text Box 2"/>
          <p:cNvSpPr txBox="1">
            <a:spLocks noChangeArrowheads="1"/>
          </p:cNvSpPr>
          <p:nvPr/>
        </p:nvSpPr>
        <p:spPr bwMode="auto">
          <a:xfrm>
            <a:off x="457200" y="1582924"/>
            <a:ext cx="86868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73080" rIns="90000" bIns="45000"/>
          <a:lstStyle>
            <a:lvl1pPr marL="339725" indent="-339725" eaLnBrk="0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marL="0" indent="0" eaLnBrk="1" hangingPunct="1">
              <a:spcBef>
                <a:spcPts val="638"/>
              </a:spcBef>
              <a:spcAft>
                <a:spcPts val="1425"/>
              </a:spcAft>
              <a:buClr>
                <a:srgbClr val="F0A22E"/>
              </a:buClr>
              <a:buSzPct val="70000"/>
            </a:pPr>
            <a:r>
              <a:rPr lang="en-GB" sz="2000" i="1" dirty="0" smtClean="0">
                <a:solidFill>
                  <a:schemeClr val="tx1"/>
                </a:solidFill>
                <a:latin typeface="Franklin Gothic Book" charset="0"/>
              </a:rPr>
              <a:t>Oxford Guide to British and America Culture</a:t>
            </a:r>
            <a:r>
              <a:rPr lang="en-GB" sz="2000" dirty="0" smtClean="0">
                <a:solidFill>
                  <a:schemeClr val="tx1"/>
                </a:solidFill>
                <a:latin typeface="Franklin Gothic Book" charset="0"/>
              </a:rPr>
              <a:t>. Oxford University Press, 1999.</a:t>
            </a:r>
          </a:p>
          <a:p>
            <a:pPr marL="0" indent="0" eaLnBrk="1" hangingPunct="1">
              <a:spcBef>
                <a:spcPts val="638"/>
              </a:spcBef>
              <a:spcAft>
                <a:spcPts val="1425"/>
              </a:spcAft>
              <a:buClr>
                <a:srgbClr val="F0A22E"/>
              </a:buClr>
              <a:buSzPct val="70000"/>
            </a:pPr>
            <a:r>
              <a:rPr lang="en-GB" sz="2000" dirty="0" smtClean="0">
                <a:solidFill>
                  <a:schemeClr val="tx1"/>
                </a:solidFill>
                <a:latin typeface="Franklin Gothic Book" charset="0"/>
                <a:hlinkClick r:id="rId3"/>
              </a:rPr>
              <a:t>http://commons.wikimedia.org/wiki/File:Eliza1.JPG</a:t>
            </a:r>
            <a:r>
              <a:rPr lang="en-GB" sz="2000" dirty="0" smtClean="0">
                <a:solidFill>
                  <a:schemeClr val="tx1"/>
                </a:solidFill>
                <a:latin typeface="Franklin Gothic Book" charset="0"/>
              </a:rPr>
              <a:t>. 23.6.2013.</a:t>
            </a:r>
            <a:endParaRPr lang="cs-CZ" sz="2000" dirty="0" smtClean="0">
              <a:solidFill>
                <a:schemeClr val="tx1"/>
              </a:solidFill>
              <a:latin typeface="Franklin Gothic Book" charset="0"/>
            </a:endParaRPr>
          </a:p>
          <a:p>
            <a:pPr marL="0" indent="0" eaLnBrk="1" hangingPunct="1">
              <a:spcBef>
                <a:spcPts val="638"/>
              </a:spcBef>
              <a:spcAft>
                <a:spcPts val="1425"/>
              </a:spcAft>
              <a:buClr>
                <a:srgbClr val="F0A22E"/>
              </a:buClr>
              <a:buSzPct val="70000"/>
            </a:pPr>
            <a:r>
              <a:rPr lang="en-GB" sz="2000" dirty="0">
                <a:solidFill>
                  <a:schemeClr val="tx1"/>
                </a:solidFill>
                <a:latin typeface="Franklin Gothic Book" charset="0"/>
                <a:hlinkClick r:id="rId4"/>
              </a:rPr>
              <a:t>http://</a:t>
            </a:r>
            <a:r>
              <a:rPr lang="en-GB" sz="2000" dirty="0" smtClean="0">
                <a:solidFill>
                  <a:schemeClr val="tx1"/>
                </a:solidFill>
                <a:latin typeface="Franklin Gothic Book" charset="0"/>
                <a:hlinkClick r:id="rId4"/>
              </a:rPr>
              <a:t>commons.wikimedia.org/wiki/File:Holbein_henry8_full_length.jpg</a:t>
            </a:r>
            <a:r>
              <a:rPr lang="cs-CZ" sz="2000" dirty="0" smtClean="0">
                <a:solidFill>
                  <a:schemeClr val="tx1"/>
                </a:solidFill>
                <a:latin typeface="Franklin Gothic Book" charset="0"/>
              </a:rPr>
              <a:t>. 23.6.2013</a:t>
            </a:r>
          </a:p>
          <a:p>
            <a:pPr marL="0" indent="0" eaLnBrk="1" hangingPunct="1">
              <a:spcBef>
                <a:spcPts val="638"/>
              </a:spcBef>
              <a:spcAft>
                <a:spcPts val="1425"/>
              </a:spcAft>
              <a:buClr>
                <a:srgbClr val="F0A22E"/>
              </a:buClr>
              <a:buSzPct val="70000"/>
            </a:pPr>
            <a:r>
              <a:rPr lang="en-GB" sz="2000" dirty="0">
                <a:solidFill>
                  <a:schemeClr val="tx1"/>
                </a:solidFill>
                <a:latin typeface="Franklin Gothic Book" charset="0"/>
                <a:hlinkClick r:id="rId5"/>
              </a:rPr>
              <a:t>http://</a:t>
            </a:r>
            <a:r>
              <a:rPr lang="en-GB" sz="2000" dirty="0" smtClean="0">
                <a:solidFill>
                  <a:schemeClr val="tx1"/>
                </a:solidFill>
                <a:latin typeface="Franklin Gothic Book" charset="0"/>
                <a:hlinkClick r:id="rId5"/>
              </a:rPr>
              <a:t>commons.wikimedia.org/wiki/File:Queen_Mary_I_from_NPG.jpg</a:t>
            </a:r>
            <a:r>
              <a:rPr lang="cs-CZ" sz="2000" dirty="0" smtClean="0">
                <a:solidFill>
                  <a:schemeClr val="tx1"/>
                </a:solidFill>
                <a:latin typeface="Franklin Gothic Book" charset="0"/>
              </a:rPr>
              <a:t>. 23.6.2013</a:t>
            </a:r>
          </a:p>
          <a:p>
            <a:pPr marL="0" indent="0" eaLnBrk="1" hangingPunct="1">
              <a:spcBef>
                <a:spcPts val="638"/>
              </a:spcBef>
              <a:spcAft>
                <a:spcPts val="1425"/>
              </a:spcAft>
              <a:buClr>
                <a:srgbClr val="F0A22E"/>
              </a:buClr>
              <a:buSzPct val="70000"/>
            </a:pPr>
            <a:r>
              <a:rPr lang="en-GB" sz="2000" dirty="0">
                <a:solidFill>
                  <a:schemeClr val="tx1"/>
                </a:solidFill>
                <a:latin typeface="Franklin Gothic Book" charset="0"/>
                <a:hlinkClick r:id="rId6"/>
              </a:rPr>
              <a:t>http://</a:t>
            </a:r>
            <a:r>
              <a:rPr lang="en-GB" sz="2000" dirty="0" smtClean="0">
                <a:solidFill>
                  <a:schemeClr val="tx1"/>
                </a:solidFill>
                <a:latin typeface="Franklin Gothic Book" charset="0"/>
                <a:hlinkClick r:id="rId6"/>
              </a:rPr>
              <a:t>commons.wikimedia.org/wiki/File:Anneboleyn2.jpg</a:t>
            </a:r>
            <a:r>
              <a:rPr lang="cs-CZ" sz="2000" dirty="0" smtClean="0">
                <a:solidFill>
                  <a:schemeClr val="tx1"/>
                </a:solidFill>
                <a:latin typeface="Franklin Gothic Book" charset="0"/>
              </a:rPr>
              <a:t>. 23.6.2013</a:t>
            </a:r>
            <a:endParaRPr lang="en-GB" sz="2000" dirty="0" smtClean="0">
              <a:solidFill>
                <a:schemeClr val="tx1"/>
              </a:solidFill>
              <a:latin typeface="Franklin Gothic Book" charset="0"/>
            </a:endParaRPr>
          </a:p>
          <a:p>
            <a:pPr marL="0" indent="0" eaLnBrk="1" hangingPunct="1">
              <a:spcBef>
                <a:spcPts val="638"/>
              </a:spcBef>
              <a:spcAft>
                <a:spcPts val="1425"/>
              </a:spcAft>
              <a:buClr>
                <a:srgbClr val="F0A22E"/>
              </a:buClr>
              <a:buSzPct val="70000"/>
            </a:pPr>
            <a:r>
              <a:rPr lang="cs-CZ" sz="2000" dirty="0" smtClean="0">
                <a:solidFill>
                  <a:schemeClr val="tx1"/>
                </a:solidFill>
                <a:latin typeface="Franklin Gothic Book" charset="0"/>
              </a:rPr>
              <a:t>Obrázky </a:t>
            </a:r>
            <a:r>
              <a:rPr lang="cs-CZ" sz="2000" dirty="0">
                <a:solidFill>
                  <a:schemeClr val="tx1"/>
                </a:solidFill>
                <a:latin typeface="Franklin Gothic Book" charset="0"/>
              </a:rPr>
              <a:t>fungují jako hypertextové odkazy</a:t>
            </a:r>
          </a:p>
          <a:p>
            <a:pPr marL="0" indent="0" eaLnBrk="1" hangingPunct="1">
              <a:spcBef>
                <a:spcPts val="638"/>
              </a:spcBef>
              <a:spcAft>
                <a:spcPts val="1425"/>
              </a:spcAft>
              <a:buClr>
                <a:srgbClr val="F0A22E"/>
              </a:buClr>
              <a:buSzPct val="70000"/>
            </a:pPr>
            <a:r>
              <a:rPr lang="cs-CZ" sz="2000" dirty="0">
                <a:solidFill>
                  <a:schemeClr val="tx1"/>
                </a:solidFill>
                <a:latin typeface="Franklin Gothic Book" charset="0"/>
              </a:rPr>
              <a:t>Pokud ne, zdrojem je Microsoft </a:t>
            </a:r>
            <a:r>
              <a:rPr lang="cs-CZ" sz="2000" dirty="0" err="1">
                <a:solidFill>
                  <a:schemeClr val="tx1"/>
                </a:solidFill>
                <a:latin typeface="Franklin Gothic Book" charset="0"/>
              </a:rPr>
              <a:t>Powerpoint</a:t>
            </a:r>
            <a:r>
              <a:rPr lang="cs-CZ" sz="2000" dirty="0">
                <a:solidFill>
                  <a:schemeClr val="tx1"/>
                </a:solidFill>
                <a:latin typeface="Franklin Gothic Book" charset="0"/>
              </a:rPr>
              <a:t> </a:t>
            </a:r>
            <a:r>
              <a:rPr lang="cs-CZ" sz="2000" dirty="0" smtClean="0">
                <a:solidFill>
                  <a:schemeClr val="tx1"/>
                </a:solidFill>
                <a:latin typeface="Franklin Gothic Book" charset="0"/>
              </a:rPr>
              <a:t>Klipart</a:t>
            </a:r>
          </a:p>
          <a:p>
            <a:pPr marL="0" indent="0" eaLnBrk="1" hangingPunct="1">
              <a:spcBef>
                <a:spcPts val="638"/>
              </a:spcBef>
              <a:spcAft>
                <a:spcPts val="1425"/>
              </a:spcAft>
              <a:buClr>
                <a:srgbClr val="F0A22E"/>
              </a:buClr>
              <a:buSzPct val="70000"/>
            </a:pPr>
            <a:r>
              <a:rPr lang="cs-CZ" sz="2000" dirty="0"/>
              <a:t>QUINION, Michael (1996). “</a:t>
            </a:r>
            <a:r>
              <a:rPr lang="en-GB" sz="2000" dirty="0"/>
              <a:t>Inkhorn terms: Invented words that didn't make it.” </a:t>
            </a:r>
            <a:r>
              <a:rPr lang="en-GB" sz="2000" i="1" dirty="0"/>
              <a:t>World Wide Words. </a:t>
            </a:r>
            <a:r>
              <a:rPr lang="en-GB" sz="2000" dirty="0"/>
              <a:t>&lt;</a:t>
            </a:r>
            <a:r>
              <a:rPr lang="en-GB" sz="2000" u="sng" dirty="0"/>
              <a:t>http://</a:t>
            </a:r>
            <a:r>
              <a:rPr lang="en-GB" sz="2000" u="sng" dirty="0" smtClean="0"/>
              <a:t>www.worldwidewords.org/articles/</a:t>
            </a:r>
            <a:r>
              <a:rPr lang="en-GB" sz="2000" dirty="0" smtClean="0"/>
              <a:t>1.3.2009</a:t>
            </a:r>
            <a:r>
              <a:rPr lang="en-GB" sz="2000" dirty="0"/>
              <a:t>. </a:t>
            </a:r>
            <a:endParaRPr lang="cs-CZ" sz="2000" dirty="0"/>
          </a:p>
          <a:p>
            <a:pPr marL="0" indent="0" eaLnBrk="1" hangingPunct="1">
              <a:spcBef>
                <a:spcPts val="638"/>
              </a:spcBef>
              <a:spcAft>
                <a:spcPts val="1425"/>
              </a:spcAft>
              <a:buClr>
                <a:srgbClr val="F0A22E"/>
              </a:buClr>
              <a:buSzPct val="70000"/>
            </a:pPr>
            <a:endParaRPr lang="cs-CZ" sz="2000" dirty="0">
              <a:solidFill>
                <a:srgbClr val="CCCCFF"/>
              </a:solidFill>
              <a:latin typeface="Franklin Gothic Book" charset="0"/>
            </a:endParaRPr>
          </a:p>
          <a:p>
            <a:pPr marL="0" indent="0" eaLnBrk="1" hangingPunct="1">
              <a:spcBef>
                <a:spcPts val="638"/>
              </a:spcBef>
              <a:spcAft>
                <a:spcPts val="1425"/>
              </a:spcAft>
              <a:buClr>
                <a:srgbClr val="F0A22E"/>
              </a:buClr>
              <a:buSzPct val="70000"/>
            </a:pPr>
            <a:endParaRPr lang="cs-CZ" sz="2000" dirty="0">
              <a:solidFill>
                <a:srgbClr val="CCCCFF"/>
              </a:solidFill>
              <a:latin typeface="Franklin Gothic Book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35251</TotalTime>
  <Words>361</Words>
  <Application>Microsoft Office PowerPoint</Application>
  <PresentationFormat>Předvádění na obrazovce (4:3)</PresentationFormat>
  <Paragraphs>100</Paragraphs>
  <Slides>8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Angličtina: Queen Elizabeth I</vt:lpstr>
      <vt:lpstr>Who is it?</vt:lpstr>
      <vt:lpstr>ELIZABETH I</vt:lpstr>
      <vt:lpstr>Elizabeth I (1533-1603)</vt:lpstr>
      <vt:lpstr>Prezentace aplikace PowerPoint</vt:lpstr>
      <vt:lpstr>TASK 1: Answer the following questions about Queen Elizabeth I:</vt:lpstr>
      <vt:lpstr>TASK 2: Work in pairs and talk about Queen Elizabeth I. The following words can help you.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Angličtina: The UK: Geography</dc:title>
  <dc:creator>ucitel</dc:creator>
  <cp:lastModifiedBy>Maruska</cp:lastModifiedBy>
  <cp:revision>92</cp:revision>
  <cp:lastPrinted>1601-01-01T00:00:00Z</cp:lastPrinted>
  <dcterms:created xsi:type="dcterms:W3CDTF">1601-01-01T00:00:00Z</dcterms:created>
  <dcterms:modified xsi:type="dcterms:W3CDTF">2013-12-09T18:30:09Z</dcterms:modified>
</cp:coreProperties>
</file>