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79" r:id="rId4"/>
    <p:sldId id="280" r:id="rId5"/>
    <p:sldId id="292" r:id="rId6"/>
    <p:sldId id="291" r:id="rId7"/>
    <p:sldId id="294" r:id="rId8"/>
    <p:sldId id="293" r:id="rId9"/>
    <p:sldId id="296" r:id="rId10"/>
    <p:sldId id="297" r:id="rId11"/>
    <p:sldId id="290" r:id="rId12"/>
    <p:sldId id="278" r:id="rId13"/>
    <p:sldId id="295" r:id="rId14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12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f/Benjamin_Franklin_by_Jean-Baptiste_Greuze.jpg" TargetMode="External"/><Relationship Id="rId7" Type="http://schemas.openxmlformats.org/officeDocument/2006/relationships/hyperlink" Target="http://upload.wikimedia.org/wikipedia/commons/1/1e/Glassarmonic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1/Poor_Richard_Almanack_1739.jpg" TargetMode="External"/><Relationship Id="rId5" Type="http://schemas.openxmlformats.org/officeDocument/2006/relationships/hyperlink" Target="http://upload.wikimedia.org/wikipedia/commons/a/a3/Benjamin_Franklin_1767.jpg" TargetMode="External"/><Relationship Id="rId4" Type="http://schemas.openxmlformats.org/officeDocument/2006/relationships/hyperlink" Target="http://upload.wikimedia.org/wikipedia/commons/c/cc/BenFranklinDuplessi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d/Franklin_lightning_engraving.jpg" TargetMode="External"/><Relationship Id="rId2" Type="http://schemas.openxmlformats.org/officeDocument/2006/relationships/hyperlink" Target="http://upload.wikimedia.org/wikipedia/commons/b/b3/Franklin_stov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b/b7/Bifocals_by_Benjamin_Franklin_-_Franklin_Institue_-_DSC06605.JPG" TargetMode="External"/><Relationship Id="rId4" Type="http://schemas.openxmlformats.org/officeDocument/2006/relationships/hyperlink" Target="http://upload.wikimedia.org/wikipedia/commons/6/6e/Light_Rod_(PSF)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2/2f/Benjamin_Franklin_by_Jean-Baptiste_Greuz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c/cc/BenFranklinDuplessi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a/a3/Benjamin_Franklin_1767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8/81/Poor_Richard_Almanack_1739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f/fd/Franklin_lightning_engravin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1/1e/Glassarmonica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b/b3/Franklin_stov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6/6e/Light_Rod_(PSF)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b/b7/Bifocals_by_Benjamin_Franklin_-_Franklin_Institue_-_DSC0660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Benjamin Franklin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62192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5.7.2013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Benjaminu Franklinovi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Benjaminu Franklinovi jako jedné z významných osobností americké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/>
              <a:t>TASK 1:</a:t>
            </a:r>
            <a:br>
              <a:rPr lang="en-US" sz="2400" b="1" dirty="0"/>
            </a:br>
            <a:r>
              <a:rPr lang="en-US" sz="2400" b="1" dirty="0"/>
              <a:t>Answer the following questions about </a:t>
            </a:r>
            <a:r>
              <a:rPr lang="cs-CZ" sz="2400" b="1" dirty="0" smtClean="0"/>
              <a:t>Benjamin Franklin</a:t>
            </a:r>
            <a:r>
              <a:rPr lang="en-US" sz="2400" b="1" dirty="0" smtClean="0"/>
              <a:t>:</a:t>
            </a:r>
            <a:endParaRPr lang="cs-CZ" sz="2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493095"/>
          </a:xfrm>
        </p:spPr>
        <p:txBody>
          <a:bodyPr/>
          <a:lstStyle/>
          <a:p>
            <a:r>
              <a:rPr lang="en-GB" dirty="0" smtClean="0"/>
              <a:t>Who was Benjamin Franklin?</a:t>
            </a:r>
          </a:p>
          <a:p>
            <a:r>
              <a:rPr lang="en-GB" dirty="0" smtClean="0"/>
              <a:t>Which two important documents of American history did he help to write?</a:t>
            </a:r>
          </a:p>
          <a:p>
            <a:r>
              <a:rPr lang="en-GB" dirty="0" smtClean="0"/>
              <a:t>What did he publish? What does it include?</a:t>
            </a:r>
          </a:p>
          <a:p>
            <a:r>
              <a:rPr lang="en-GB" dirty="0" smtClean="0"/>
              <a:t>What did he invent?</a:t>
            </a:r>
          </a:p>
          <a:p>
            <a:r>
              <a:rPr lang="en-GB" dirty="0" smtClean="0"/>
              <a:t>Do you think that these inventions are useful?</a:t>
            </a:r>
          </a:p>
          <a:p>
            <a:r>
              <a:rPr lang="en-GB" dirty="0" smtClean="0"/>
              <a:t>What did he do in France in 1776?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Benjamin Franklin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564904"/>
            <a:ext cx="4038600" cy="2520280"/>
          </a:xfrm>
        </p:spPr>
        <p:txBody>
          <a:bodyPr/>
          <a:lstStyle/>
          <a:p>
            <a:r>
              <a:rPr lang="en-GB" dirty="0" smtClean="0"/>
              <a:t>politician</a:t>
            </a:r>
          </a:p>
          <a:p>
            <a:r>
              <a:rPr lang="en-GB" dirty="0" smtClean="0"/>
              <a:t>scientist</a:t>
            </a:r>
          </a:p>
          <a:p>
            <a:r>
              <a:rPr lang="en-GB" dirty="0" smtClean="0"/>
              <a:t>writer</a:t>
            </a:r>
          </a:p>
          <a:p>
            <a:r>
              <a:rPr lang="en-GB" dirty="0" smtClean="0"/>
              <a:t>Founding Father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write</a:t>
            </a:r>
          </a:p>
          <a:p>
            <a:r>
              <a:rPr lang="en-GB" dirty="0" smtClean="0"/>
              <a:t>publish</a:t>
            </a:r>
          </a:p>
          <a:p>
            <a:r>
              <a:rPr lang="en-GB" dirty="0" smtClean="0"/>
              <a:t>persuade</a:t>
            </a:r>
          </a:p>
          <a:p>
            <a:r>
              <a:rPr lang="en-GB" dirty="0" smtClean="0"/>
              <a:t>invent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95536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5</a:t>
            </a:r>
            <a:r>
              <a:rPr lang="cs-CZ" dirty="0" smtClean="0"/>
              <a:t>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251520" y="1150772"/>
            <a:ext cx="8843749" cy="501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i="1" dirty="0" smtClean="0">
                <a:solidFill>
                  <a:schemeClr val="tx1"/>
                </a:solidFill>
                <a:latin typeface="Franklin Gothic Book" charset="0"/>
              </a:rPr>
              <a:t>Oxford </a:t>
            </a:r>
            <a:r>
              <a:rPr lang="en-GB" i="1" dirty="0">
                <a:solidFill>
                  <a:schemeClr val="tx1"/>
                </a:solidFill>
                <a:latin typeface="Franklin Gothic Book" charset="0"/>
              </a:rPr>
              <a:t>Guide to British and America Culture</a:t>
            </a:r>
            <a:r>
              <a:rPr lang="en-GB" dirty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Obrázky 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 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/2/2f/Benjamin_Franklin_by_Jean-Baptiste_Greuze.jpg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 5.7.2013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/c/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cc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/BenFranklinDuplessis.jpg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5.7.2013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/a/a3/Benjamin_Franklin_1767.jpg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5.7.2013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/8/81/Poor_Richard_Almanack_1739.jpg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5.7.2013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7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/1/1e/Glassarmonica.jpg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5.7.2013</a:t>
            </a:r>
            <a:endParaRPr lang="cs-CZ" dirty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dirty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 </a:t>
            </a:r>
            <a:endParaRPr lang="cs-CZ" dirty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dirty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3401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upload.wikimedia.org/</a:t>
            </a:r>
            <a:r>
              <a:rPr lang="cs-CZ" sz="1800" dirty="0" err="1" smtClean="0">
                <a:hlinkClick r:id="rId2"/>
              </a:rPr>
              <a:t>wikipedia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commons</a:t>
            </a:r>
            <a:r>
              <a:rPr lang="cs-CZ" sz="1800" dirty="0" smtClean="0">
                <a:hlinkClick r:id="rId2"/>
              </a:rPr>
              <a:t>/b/b3/Franklin_stove.jpg</a:t>
            </a:r>
            <a:r>
              <a:rPr lang="cs-CZ" sz="1800" dirty="0" smtClean="0"/>
              <a:t>. 5.7.2013</a:t>
            </a:r>
          </a:p>
          <a:p>
            <a:pPr marL="0" indent="0">
              <a:buNone/>
            </a:pP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upload.wikimedia.org/</a:t>
            </a:r>
            <a:r>
              <a:rPr lang="cs-CZ" sz="1800" dirty="0" err="1" smtClean="0">
                <a:hlinkClick r:id="rId3"/>
              </a:rPr>
              <a:t>wikipedia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err="1" smtClean="0">
                <a:hlinkClick r:id="rId3"/>
              </a:rPr>
              <a:t>commons</a:t>
            </a:r>
            <a:r>
              <a:rPr lang="cs-CZ" sz="1800" dirty="0" smtClean="0">
                <a:hlinkClick r:id="rId3"/>
              </a:rPr>
              <a:t>/f/</a:t>
            </a:r>
            <a:r>
              <a:rPr lang="cs-CZ" sz="1800" dirty="0" err="1" smtClean="0">
                <a:hlinkClick r:id="rId3"/>
              </a:rPr>
              <a:t>fd</a:t>
            </a:r>
            <a:r>
              <a:rPr lang="cs-CZ" sz="1800" dirty="0" smtClean="0">
                <a:hlinkClick r:id="rId3"/>
              </a:rPr>
              <a:t>/Franklin_lightning_engraving.jpg</a:t>
            </a:r>
            <a:r>
              <a:rPr lang="cs-CZ" sz="1800" dirty="0" smtClean="0"/>
              <a:t>. 5.7.2013</a:t>
            </a:r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http://upload.wikimedia.org/</a:t>
            </a:r>
            <a:r>
              <a:rPr lang="cs-CZ" sz="1800" dirty="0" err="1">
                <a:hlinkClick r:id="rId4"/>
              </a:rPr>
              <a:t>wikipedia</a:t>
            </a:r>
            <a:r>
              <a:rPr lang="cs-CZ" sz="1800" dirty="0">
                <a:hlinkClick r:id="rId4"/>
              </a:rPr>
              <a:t>/</a:t>
            </a:r>
            <a:r>
              <a:rPr lang="cs-CZ" sz="1800" dirty="0" err="1">
                <a:hlinkClick r:id="rId4"/>
              </a:rPr>
              <a:t>commons</a:t>
            </a:r>
            <a:r>
              <a:rPr lang="cs-CZ" sz="1800" dirty="0">
                <a:hlinkClick r:id="rId4"/>
              </a:rPr>
              <a:t>/6/6e/Light_Rod_%</a:t>
            </a:r>
            <a:r>
              <a:rPr lang="cs-CZ" sz="1800" dirty="0" smtClean="0">
                <a:hlinkClick r:id="rId4"/>
              </a:rPr>
              <a:t>28PSF%29.png</a:t>
            </a:r>
            <a:r>
              <a:rPr lang="cs-CZ" sz="1800" dirty="0" smtClean="0"/>
              <a:t>. 5.7.2013</a:t>
            </a:r>
          </a:p>
          <a:p>
            <a:pPr marL="0" indent="0">
              <a:buNone/>
            </a:pPr>
            <a:r>
              <a:rPr lang="cs-CZ" sz="1800" dirty="0">
                <a:hlinkClick r:id="rId5"/>
              </a:rPr>
              <a:t>http://upload.wikimedia.org/</a:t>
            </a:r>
            <a:r>
              <a:rPr lang="cs-CZ" sz="1800" dirty="0" err="1">
                <a:hlinkClick r:id="rId5"/>
              </a:rPr>
              <a:t>wikipedia</a:t>
            </a:r>
            <a:r>
              <a:rPr lang="cs-CZ" sz="1800" dirty="0">
                <a:hlinkClick r:id="rId5"/>
              </a:rPr>
              <a:t>/</a:t>
            </a:r>
            <a:r>
              <a:rPr lang="cs-CZ" sz="1800" dirty="0" err="1">
                <a:hlinkClick r:id="rId5"/>
              </a:rPr>
              <a:t>commons</a:t>
            </a:r>
            <a:r>
              <a:rPr lang="cs-CZ" sz="1800" dirty="0">
                <a:hlinkClick r:id="rId5"/>
              </a:rPr>
              <a:t>/b/b7/Bifocals_by_Benjamin_Franklin_-_Franklin_Institue_-_</a:t>
            </a:r>
            <a:r>
              <a:rPr lang="cs-CZ" sz="1800" dirty="0" smtClean="0">
                <a:hlinkClick r:id="rId5"/>
              </a:rPr>
              <a:t>DSC06605.JPG</a:t>
            </a:r>
            <a:r>
              <a:rPr lang="cs-CZ" sz="1800" dirty="0" smtClean="0"/>
              <a:t>. 5.7.2013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184576"/>
          </a:xfrm>
        </p:spPr>
        <p:txBody>
          <a:bodyPr/>
          <a:lstStyle/>
          <a:p>
            <a:r>
              <a:rPr lang="en-GB" sz="3600" dirty="0" smtClean="0"/>
              <a:t>It is a man</a:t>
            </a:r>
          </a:p>
          <a:p>
            <a:r>
              <a:rPr lang="en-GB" sz="3600" dirty="0" smtClean="0"/>
              <a:t>He was one of America´s most famous Founding Fathers</a:t>
            </a:r>
          </a:p>
          <a:p>
            <a:r>
              <a:rPr lang="en-GB" sz="3600" dirty="0" smtClean="0"/>
              <a:t>He was </a:t>
            </a:r>
            <a:r>
              <a:rPr lang="cs-CZ" sz="3600" dirty="0" smtClean="0"/>
              <a:t>a </a:t>
            </a:r>
            <a:r>
              <a:rPr lang="en-GB" sz="3600" dirty="0" smtClean="0"/>
              <a:t>wise and clever political leader, writer and printer, and a scientist who invented many things</a:t>
            </a:r>
          </a:p>
          <a:p>
            <a:r>
              <a:rPr lang="en-GB" sz="3600" dirty="0" smtClean="0"/>
              <a:t>He helped to write the Declaration of Independence and the American Constitution</a:t>
            </a:r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Benjamin Franklin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 descr="C:\Users\Maruska\Desktop\Benjamin_Franklin_by_Jean-Baptiste_Greuze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18" y="1484784"/>
            <a:ext cx="3738322" cy="460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Benjamin </a:t>
            </a:r>
            <a:r>
              <a:rPr lang="cs-CZ" dirty="0"/>
              <a:t>F</a:t>
            </a:r>
            <a:r>
              <a:rPr lang="cs-CZ" dirty="0" smtClean="0"/>
              <a:t>ranklin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(</a:t>
            </a:r>
            <a:r>
              <a:rPr lang="cs-CZ" sz="1800" dirty="0" smtClean="0"/>
              <a:t>1706-90</a:t>
            </a:r>
            <a:r>
              <a:rPr lang="en-GB" sz="1800" dirty="0" smtClean="0"/>
              <a:t>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144"/>
          </a:xfrm>
        </p:spPr>
        <p:txBody>
          <a:bodyPr/>
          <a:lstStyle/>
          <a:p>
            <a:pPr algn="just">
              <a:defRPr/>
            </a:pPr>
            <a:r>
              <a:rPr lang="en-GB" sz="2800" dirty="0" smtClean="0"/>
              <a:t>a political leader</a:t>
            </a:r>
          </a:p>
          <a:p>
            <a:pPr algn="just">
              <a:defRPr/>
            </a:pPr>
            <a:r>
              <a:rPr lang="en-GB" sz="2800" dirty="0" smtClean="0"/>
              <a:t>a writer</a:t>
            </a:r>
          </a:p>
          <a:p>
            <a:pPr algn="just">
              <a:defRPr/>
            </a:pPr>
            <a:r>
              <a:rPr lang="en-GB" sz="2800" dirty="0" smtClean="0">
                <a:latin typeface="Calibri"/>
              </a:rPr>
              <a:t>a printer</a:t>
            </a:r>
          </a:p>
          <a:p>
            <a:pPr algn="just">
              <a:defRPr/>
            </a:pPr>
            <a:r>
              <a:rPr lang="en-GB" sz="2800" dirty="0" smtClean="0">
                <a:latin typeface="Calibri"/>
              </a:rPr>
              <a:t>a scientist</a:t>
            </a:r>
          </a:p>
          <a:p>
            <a:pPr algn="just">
              <a:defRPr/>
            </a:pPr>
            <a:r>
              <a:rPr lang="en-GB" sz="2800" dirty="0" smtClean="0">
                <a:latin typeface="Calibri"/>
              </a:rPr>
              <a:t>the Founding Father</a:t>
            </a:r>
          </a:p>
          <a:p>
            <a:pPr algn="just">
              <a:defRPr/>
            </a:pPr>
            <a:r>
              <a:rPr lang="en-GB" sz="2800" dirty="0" smtClean="0">
                <a:latin typeface="Calibri"/>
              </a:rPr>
              <a:t>helped to write the    </a:t>
            </a:r>
          </a:p>
          <a:p>
            <a:pPr marL="0" indent="0" algn="just">
              <a:buNone/>
              <a:defRPr/>
            </a:pPr>
            <a:r>
              <a:rPr lang="en-GB" sz="2800" dirty="0" smtClean="0">
                <a:latin typeface="Calibri"/>
              </a:rPr>
              <a:t>Declaration of Independence</a:t>
            </a:r>
          </a:p>
          <a:p>
            <a:pPr marL="0" indent="0" algn="just">
              <a:buNone/>
              <a:defRPr/>
            </a:pPr>
            <a:r>
              <a:rPr lang="en-GB" sz="2800" dirty="0" smtClean="0">
                <a:latin typeface="Calibri"/>
              </a:rPr>
              <a:t>and the American Constitution</a:t>
            </a:r>
          </a:p>
          <a:p>
            <a:pPr marL="0" indent="0" algn="just">
              <a:buNone/>
              <a:defRPr/>
            </a:pPr>
            <a:endParaRPr lang="en-GB" sz="2800" dirty="0" smtClean="0">
              <a:latin typeface="Calibri"/>
            </a:endParaRPr>
          </a:p>
          <a:p>
            <a:pPr marL="0" indent="0" algn="just">
              <a:buNone/>
              <a:defRPr/>
            </a:pPr>
            <a:endParaRPr lang="cs-CZ" sz="2800" dirty="0" smtClean="0">
              <a:latin typeface="Calibri"/>
            </a:endParaRPr>
          </a:p>
          <a:p>
            <a:pPr marL="0" indent="0" algn="just">
              <a:buNone/>
              <a:defRPr/>
            </a:pPr>
            <a:r>
              <a:rPr lang="cs-CZ" sz="2800" dirty="0">
                <a:latin typeface="Calibri"/>
              </a:rPr>
              <a:t> </a:t>
            </a:r>
            <a:r>
              <a:rPr lang="cs-CZ" sz="2800" dirty="0" smtClean="0">
                <a:latin typeface="Calibri"/>
              </a:rPr>
              <a:t>   </a:t>
            </a: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pic>
        <p:nvPicPr>
          <p:cNvPr id="2051" name="Picture 3" descr="C:\Users\Maruska\Desktop\BenFranklinDuplessis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84779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402832" cy="4943127"/>
          </a:xfrm>
        </p:spPr>
        <p:txBody>
          <a:bodyPr/>
          <a:lstStyle/>
          <a:p>
            <a:r>
              <a:rPr lang="cs-CZ" dirty="0"/>
              <a:t>i</a:t>
            </a:r>
            <a:r>
              <a:rPr lang="en-GB" dirty="0" smtClean="0"/>
              <a:t>n 1776 went to France and persuaded the French to send money and military forces for the American Revolution</a:t>
            </a:r>
          </a:p>
          <a:p>
            <a:endParaRPr lang="en-GB" sz="1800" b="1" dirty="0" smtClean="0"/>
          </a:p>
          <a:p>
            <a:r>
              <a:rPr lang="en-GB" dirty="0" smtClean="0"/>
              <a:t>published Poor Richard´s </a:t>
            </a:r>
            <a:r>
              <a:rPr lang="en-GB" dirty="0" err="1" smtClean="0"/>
              <a:t>Almanach</a:t>
            </a:r>
            <a:endParaRPr lang="en-GB" dirty="0" smtClean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 smtClean="0"/>
              <a:t>                          </a:t>
            </a:r>
            <a:endParaRPr lang="en-GB" sz="1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250704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5</a:t>
            </a:r>
            <a:r>
              <a:rPr lang="cs-CZ" dirty="0" smtClean="0"/>
              <a:t>.7.2013</a:t>
            </a:r>
            <a:endParaRPr lang="cs-CZ" dirty="0"/>
          </a:p>
        </p:txBody>
      </p:sp>
      <p:pic>
        <p:nvPicPr>
          <p:cNvPr id="3075" name="Picture 3" descr="C:\Users\Maruska\Desktop\Benjamin_Franklin_1767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979848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err="1" smtClean="0"/>
              <a:t>Richard´s</a:t>
            </a:r>
            <a:r>
              <a:rPr lang="cs-CZ" dirty="0" smtClean="0"/>
              <a:t> Almanach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11256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w</a:t>
            </a:r>
            <a:r>
              <a:rPr lang="en-GB" dirty="0" err="1" smtClean="0"/>
              <a:t>ritten</a:t>
            </a:r>
            <a:r>
              <a:rPr lang="en-GB" dirty="0" smtClean="0"/>
              <a:t> under the name of Richard Saunders</a:t>
            </a:r>
          </a:p>
          <a:p>
            <a:pPr>
              <a:defRPr/>
            </a:pPr>
            <a:r>
              <a:rPr lang="en-GB" dirty="0" smtClean="0"/>
              <a:t>contained useful information on important</a:t>
            </a:r>
          </a:p>
          <a:p>
            <a:pPr marL="0" indent="0">
              <a:buNone/>
              <a:defRPr/>
            </a:pPr>
            <a:r>
              <a:rPr lang="en-GB" dirty="0" smtClean="0"/>
              <a:t>    dates, anniversaries etc., as well </a:t>
            </a:r>
          </a:p>
          <a:p>
            <a:pPr marL="0" indent="0">
              <a:buNone/>
              <a:defRPr/>
            </a:pPr>
            <a:r>
              <a:rPr lang="en-GB" dirty="0" smtClean="0"/>
              <a:t>     as wise advice in the form</a:t>
            </a:r>
          </a:p>
          <a:p>
            <a:pPr marL="0" indent="0">
              <a:buNone/>
              <a:defRPr/>
            </a:pPr>
            <a:r>
              <a:rPr lang="en-GB" dirty="0" smtClean="0"/>
              <a:t>    of sayings and verses, such as</a:t>
            </a:r>
          </a:p>
          <a:p>
            <a:pPr marL="0" indent="0">
              <a:buNone/>
              <a:defRPr/>
            </a:pPr>
            <a:r>
              <a:rPr lang="en-GB" dirty="0" smtClean="0"/>
              <a:t>“</a:t>
            </a:r>
            <a:r>
              <a:rPr lang="en-GB" i="1" dirty="0" smtClean="0"/>
              <a:t>Early to bed and early to rise </a:t>
            </a:r>
          </a:p>
          <a:p>
            <a:pPr marL="0" indent="0">
              <a:buNone/>
              <a:defRPr/>
            </a:pPr>
            <a:r>
              <a:rPr lang="en-GB" i="1" dirty="0" smtClean="0"/>
              <a:t>  makes a man healthy, wealthy and</a:t>
            </a:r>
          </a:p>
          <a:p>
            <a:pPr marL="0" indent="0">
              <a:buNone/>
              <a:defRPr/>
            </a:pPr>
            <a:r>
              <a:rPr lang="en-GB" i="1" dirty="0" smtClean="0"/>
              <a:t>  wise.</a:t>
            </a:r>
            <a:r>
              <a:rPr lang="en-GB" dirty="0" smtClean="0"/>
              <a:t>“</a:t>
            </a:r>
          </a:p>
          <a:p>
            <a:pPr marL="0" indent="0">
              <a:buNone/>
              <a:defRPr/>
            </a:pPr>
            <a:r>
              <a:rPr lang="en-GB" dirty="0" smtClean="0"/>
              <a:t>“</a:t>
            </a:r>
            <a:r>
              <a:rPr lang="en-GB" i="1" dirty="0" smtClean="0"/>
              <a:t>Fish and visitors stink in three days</a:t>
            </a:r>
            <a:r>
              <a:rPr lang="en-GB" dirty="0" smtClean="0"/>
              <a:t>."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pic>
        <p:nvPicPr>
          <p:cNvPr id="4099" name="Picture 3" descr="C:\Users\Maruska\Desktop\Poor_Richard_Almanack_1739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75" y="2348880"/>
            <a:ext cx="2368303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Franklin´s inventions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040560"/>
          </a:xfrm>
        </p:spPr>
        <p:txBody>
          <a:bodyPr/>
          <a:lstStyle/>
          <a:p>
            <a:r>
              <a:rPr lang="en-GB" sz="2800" dirty="0" smtClean="0"/>
              <a:t>as a scientist, he was a major figure in the American Enlightenment and the history of physics for his discoveries and theories regarding electricity</a:t>
            </a:r>
          </a:p>
          <a:p>
            <a:r>
              <a:rPr lang="en-GB" sz="2800" dirty="0" smtClean="0"/>
              <a:t>proved that lightning is electricity by </a:t>
            </a:r>
          </a:p>
          <a:p>
            <a:pPr marL="0" indent="0">
              <a:buNone/>
            </a:pPr>
            <a:r>
              <a:rPr lang="en-GB" sz="2800" dirty="0" smtClean="0"/>
              <a:t>    flying a kite in a storm</a:t>
            </a:r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                      </a:t>
            </a:r>
            <a:r>
              <a:rPr lang="en-GB" sz="1800" b="1" dirty="0" smtClean="0"/>
              <a:t>Benjamin Franklin's kite experiment </a:t>
            </a:r>
            <a:r>
              <a:rPr lang="en-GB" sz="1800" b="1" dirty="0" smtClean="0">
                <a:latin typeface="Calibri"/>
              </a:rPr>
              <a:t>→</a:t>
            </a:r>
            <a:endParaRPr lang="en-GB" sz="2800" dirty="0" smtClean="0"/>
          </a:p>
          <a:p>
            <a:r>
              <a:rPr lang="en-GB" sz="2800" dirty="0" smtClean="0"/>
              <a:t>his inventions included e.g.:</a:t>
            </a:r>
          </a:p>
          <a:p>
            <a:pPr marL="0" indent="0">
              <a:buNone/>
            </a:pPr>
            <a:r>
              <a:rPr lang="cs-CZ" sz="2800" dirty="0" smtClean="0"/>
              <a:t>    </a:t>
            </a:r>
            <a:r>
              <a:rPr lang="en-GB" sz="2800" dirty="0" smtClean="0"/>
              <a:t>the lightning rod, bifocals, </a:t>
            </a:r>
          </a:p>
          <a:p>
            <a:pPr marL="0" indent="0">
              <a:buNone/>
            </a:pPr>
            <a:r>
              <a:rPr lang="cs-CZ" sz="2800" dirty="0" smtClean="0"/>
              <a:t>    </a:t>
            </a:r>
            <a:r>
              <a:rPr lang="en-GB" sz="2800" dirty="0" smtClean="0"/>
              <a:t>glass </a:t>
            </a:r>
            <a:r>
              <a:rPr lang="en-GB" sz="2800" dirty="0" err="1" smtClean="0"/>
              <a:t>armonica</a:t>
            </a:r>
            <a:r>
              <a:rPr lang="en-GB" sz="2800" dirty="0" smtClean="0"/>
              <a:t>, Franklin stove, etc.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pic>
        <p:nvPicPr>
          <p:cNvPr id="5124" name="Picture 4" descr="C:\Users\Maruska\Desktop\Franklin_lightning_engraving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2383035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aruska\Desktop\Glassarmonica[1]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libri"/>
              </a:rPr>
              <a:t>←</a:t>
            </a:r>
            <a:r>
              <a:rPr lang="cs-CZ" dirty="0" smtClean="0">
                <a:latin typeface="Calibri"/>
              </a:rPr>
              <a:t> </a:t>
            </a:r>
            <a:r>
              <a:rPr lang="en-GB" dirty="0" smtClean="0"/>
              <a:t>Franklin's  glass harmonica, also known as the glass </a:t>
            </a:r>
            <a:r>
              <a:rPr lang="en-GB" dirty="0" err="1" smtClean="0"/>
              <a:t>armonica</a:t>
            </a:r>
            <a:r>
              <a:rPr lang="en-GB" dirty="0" smtClean="0"/>
              <a:t>- a type of musical instrument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Calibri"/>
              </a:rPr>
              <a:t>←</a:t>
            </a:r>
            <a:r>
              <a:rPr lang="cs-CZ" dirty="0" smtClean="0">
                <a:latin typeface="Calibri"/>
              </a:rPr>
              <a:t> </a:t>
            </a:r>
            <a:r>
              <a:rPr lang="en-GB" dirty="0" smtClean="0"/>
              <a:t>Franklin stove- a metal-lined fireplace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pic>
        <p:nvPicPr>
          <p:cNvPr id="6146" name="Picture 2" descr="C:\Users\Maruska\Desktop\Franklin_stove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0000"/>
            <a:ext cx="4009153" cy="30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95536" y="574576"/>
            <a:ext cx="4038600" cy="5505475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 smtClean="0"/>
              <a:t>Bifocals</a:t>
            </a:r>
            <a:r>
              <a:rPr lang="cs-CZ" dirty="0" smtClean="0"/>
              <a:t> </a:t>
            </a:r>
            <a:r>
              <a:rPr lang="cs-CZ" dirty="0"/>
              <a:t>by Benjamin </a:t>
            </a:r>
            <a:r>
              <a:rPr lang="cs-CZ" dirty="0" smtClean="0"/>
              <a:t>Franklin             </a:t>
            </a:r>
            <a:r>
              <a:rPr lang="cs-CZ" dirty="0" smtClean="0">
                <a:latin typeface="Calibri"/>
              </a:rPr>
              <a:t>→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alibri"/>
              </a:rPr>
              <a:t>←</a:t>
            </a:r>
            <a:r>
              <a:rPr lang="en-GB" dirty="0" smtClean="0"/>
              <a:t>Lightning rod diagram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pic>
        <p:nvPicPr>
          <p:cNvPr id="7170" name="Picture 2" descr="C:\Users\Maruska\Desktop\Light_Rod_(PSF)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4" y="548680"/>
            <a:ext cx="2608441" cy="34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uska\Desktop\Bifocals_by_Benjamin_Franklin_-_Franklin_Institue_-_DSC06605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35953</TotalTime>
  <Words>504</Words>
  <Application>Microsoft Office PowerPoint</Application>
  <PresentationFormat>Předvádění na obrazovce (4:3)</PresentationFormat>
  <Paragraphs>142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Angličtina: Benjamin Franklin</vt:lpstr>
      <vt:lpstr>Who is it?</vt:lpstr>
      <vt:lpstr>Benjamin Franklin</vt:lpstr>
      <vt:lpstr>Benjamin Franklin (1706-90)</vt:lpstr>
      <vt:lpstr>Prezentace aplikace PowerPoint</vt:lpstr>
      <vt:lpstr>Poor Richard´s Almanach</vt:lpstr>
      <vt:lpstr>Franklin´s inventions</vt:lpstr>
      <vt:lpstr>Prezentace aplikace PowerPoint</vt:lpstr>
      <vt:lpstr>Prezentace aplikace PowerPoint</vt:lpstr>
      <vt:lpstr>TASK 1: Answer the following questions about Benjamin Franklin:</vt:lpstr>
      <vt:lpstr>TASK 2: Work in pairs and talk about Benjamin Franklin. The following words can help you.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144</cp:revision>
  <cp:lastPrinted>1601-01-01T00:00:00Z</cp:lastPrinted>
  <dcterms:created xsi:type="dcterms:W3CDTF">1601-01-01T00:00:00Z</dcterms:created>
  <dcterms:modified xsi:type="dcterms:W3CDTF">2013-12-09T18:29:34Z</dcterms:modified>
</cp:coreProperties>
</file>