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2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9" r:id="rId3"/>
    <p:sldId id="279" r:id="rId4"/>
    <p:sldId id="280" r:id="rId5"/>
    <p:sldId id="292" r:id="rId6"/>
    <p:sldId id="291" r:id="rId7"/>
    <p:sldId id="281" r:id="rId8"/>
    <p:sldId id="290" r:id="rId9"/>
    <p:sldId id="278" r:id="rId10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3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7BF37-9633-474D-9546-D4EE724DEF98}" type="datetimeFigureOut">
              <a:rPr lang="cs-CZ" smtClean="0"/>
              <a:t>9.12.2013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1F4B2-BC42-4CC9-9779-3CBB2E7EB3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240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5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6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fld id="{C1F8CEA0-89D7-41F6-A101-5D1ADF1A85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8631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C9C8DE62-337A-4C11-84A8-87930206E24C}" type="slidenum">
              <a:rPr lang="cs-CZ" smtClean="0">
                <a:solidFill>
                  <a:srgbClr val="000000"/>
                </a:solidFill>
                <a:latin typeface="Times New Roman" pitchFamily="16" charset="0"/>
                <a:cs typeface="Tahoma" charset="0"/>
              </a:rPr>
              <a:pPr eaLnBrk="1"/>
              <a:t>1</a:t>
            </a:fld>
            <a:endParaRPr lang="cs-CZ" smtClean="0">
              <a:solidFill>
                <a:srgbClr val="000000"/>
              </a:solidFill>
              <a:latin typeface="Times New Roman" pitchFamily="16" charset="0"/>
              <a:cs typeface="Tahoma" charset="0"/>
            </a:endParaRPr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BD713BEB-7D7A-4603-98B9-5B9F50CF9DC0}" type="slidenum">
              <a:rPr lang="cs-CZ" smtClean="0">
                <a:solidFill>
                  <a:srgbClr val="000000"/>
                </a:solidFill>
                <a:latin typeface="Times New Roman" pitchFamily="16" charset="0"/>
                <a:cs typeface="Tahoma" charset="0"/>
              </a:rPr>
              <a:pPr eaLnBrk="1"/>
              <a:t>9</a:t>
            </a:fld>
            <a:endParaRPr lang="cs-CZ" smtClean="0">
              <a:solidFill>
                <a:srgbClr val="000000"/>
              </a:solidFill>
              <a:latin typeface="Times New Roman" pitchFamily="16" charset="0"/>
              <a:cs typeface="Tahoma" charset="0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71E27-6E29-489C-9FB3-32A6AE5D28BA}" type="slidenum">
              <a:rPr lang="cs-CZ"/>
              <a:pPr>
                <a:defRPr/>
              </a:pPr>
              <a:t>‹#›</a:t>
            </a:fld>
            <a:fld id="{D054FF35-AFFD-4657-B5AA-DC46ABD067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6BDED-D4F7-4BC8-815F-F3008B14A278}" type="slidenum">
              <a:rPr lang="cs-CZ"/>
              <a:pPr>
                <a:defRPr/>
              </a:pPr>
              <a:t>‹#›</a:t>
            </a:fld>
            <a:fld id="{27FC637C-C292-440C-9210-4DCC0C40A1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12EAD-AC16-418B-A892-61E6532D4B2C}" type="slidenum">
              <a:rPr lang="cs-CZ"/>
              <a:pPr>
                <a:defRPr/>
              </a:pPr>
              <a:t>‹#›</a:t>
            </a:fld>
            <a:fld id="{4BF2D181-8C8C-47D6-AEB4-7E408450D7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420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4852988"/>
            <a:ext cx="8453438" cy="121761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5016A-F961-41DB-BDCE-8484235E14C0}" type="slidenum">
              <a:rPr lang="cs-CZ"/>
              <a:pPr>
                <a:defRPr/>
              </a:pPr>
              <a:t>‹#›</a:t>
            </a:fld>
            <a:fld id="{6FED267B-6296-490C-B592-2ABC5E1C39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888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BA0B-57FA-49AF-9D10-79D91E8D5B18}" type="slidenum">
              <a:rPr lang="cs-CZ"/>
              <a:pPr>
                <a:defRPr/>
              </a:pPr>
              <a:t>‹#›</a:t>
            </a:fld>
            <a:fld id="{9FFDC53C-FF3A-4D20-A8F2-7A3065ED01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47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00F3-C162-44F4-A1B7-197779ED5C26}" type="slidenum">
              <a:rPr lang="cs-CZ"/>
              <a:pPr>
                <a:defRPr/>
              </a:pPr>
              <a:t>‹#›</a:t>
            </a:fld>
            <a:fld id="{0ECDAD99-0BB8-4541-9565-E994E587D3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063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9508-A188-49E8-A9F1-70878A3C2DF6}" type="slidenum">
              <a:rPr lang="cs-CZ"/>
              <a:pPr>
                <a:defRPr/>
              </a:pPr>
              <a:t>‹#›</a:t>
            </a:fld>
            <a:fld id="{44B8062A-3DD1-4438-9295-F806A079C9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59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B104E-F12C-4209-9774-18FE0C63D8CD}" type="slidenum">
              <a:rPr lang="cs-CZ"/>
              <a:pPr>
                <a:defRPr/>
              </a:pPr>
              <a:t>‹#›</a:t>
            </a:fld>
            <a:fld id="{35C50474-EE23-4C47-9ADD-0729D8D411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8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B8C89-2D53-4C56-80DC-0572112F95A6}" type="slidenum">
              <a:rPr lang="cs-CZ"/>
              <a:pPr>
                <a:defRPr/>
              </a:pPr>
              <a:t>‹#›</a:t>
            </a:fld>
            <a:fld id="{6AC6F133-C017-4ABB-8CC9-DA708AB9FD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676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89E03-1200-436D-A977-55DC2B2C3E33}" type="slidenum">
              <a:rPr lang="cs-CZ"/>
              <a:pPr>
                <a:defRPr/>
              </a:pPr>
              <a:t>‹#›</a:t>
            </a:fld>
            <a:fld id="{96104EF5-2D44-4EA8-BE5C-5308C38F95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94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A7627-8049-4CE5-88E9-485AB4E5856D}" type="slidenum">
              <a:rPr lang="cs-CZ"/>
              <a:pPr>
                <a:defRPr/>
              </a:pPr>
              <a:t>‹#›</a:t>
            </a:fld>
            <a:fld id="{7D62C6E5-1B90-4825-BE23-7FDFA07B32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35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8537A-9F41-4164-896F-2DE9216933B1}" type="slidenum">
              <a:rPr lang="cs-CZ"/>
              <a:pPr>
                <a:defRPr/>
              </a:pPr>
              <a:t>‹#›</a:t>
            </a:fld>
            <a:fld id="{6EBF9A21-6A2A-481D-8A7A-55C48E5ED6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02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Lucida Sans Unicode" charset="0"/>
              </a:defRPr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Lucida Sans Unicode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Lucida Sans Unicode" charset="0"/>
              </a:defRPr>
            </a:lvl1pPr>
          </a:lstStyle>
          <a:p>
            <a:pPr>
              <a:defRPr/>
            </a:pPr>
            <a:fld id="{E24772B1-D0E3-4F03-ABBB-3AB36999E6E5}" type="slidenum">
              <a:rPr lang="cs-CZ"/>
              <a:pPr>
                <a:defRPr/>
              </a:pPr>
              <a:t>‹#›</a:t>
            </a:fld>
            <a:fld id="{450786DD-2476-412F-BEB1-8EA139F734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4/44/Abraham_Lincoln_head_on_shoulders_photo_portrait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f/fe/Abraham_Lincoln_seated,_Feb_9,_1864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4/4d/Emancipation_proclamation_typeset_signed.jpg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commons/b/bc/Lincolnassassination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upload.wikimedia.org/wikipedia/commons/3/3b/John_Wilkes_Booth-portrait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4/Abraham_Lincoln_head_on_shoulders_photo_portrait.jpg" TargetMode="External"/><Relationship Id="rId7" Type="http://schemas.openxmlformats.org/officeDocument/2006/relationships/hyperlink" Target="http://upload.wikimedia.org/wikipedia/commons/3/3b/John_Wilkes_Booth-portrait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b/bc/Lincolnassassination.jpg" TargetMode="External"/><Relationship Id="rId5" Type="http://schemas.openxmlformats.org/officeDocument/2006/relationships/hyperlink" Target="http://upload.wikimedia.org/wikipedia/commons/4/4d/Emancipation_proclamation_typeset_signed.jpg" TargetMode="External"/><Relationship Id="rId4" Type="http://schemas.openxmlformats.org/officeDocument/2006/relationships/hyperlink" Target="http://upload.wikimedia.org/wikipedia/commons/f/fe/Abraham_Lincoln_seated,_Feb_9,_1864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663700"/>
            <a:ext cx="7772400" cy="6492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02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3600" b="1" dirty="0" smtClean="0"/>
              <a:t>Angličtina: Abraham Lincoln</a:t>
            </a:r>
          </a:p>
        </p:txBody>
      </p:sp>
      <p:sp>
        <p:nvSpPr>
          <p:cNvPr id="2051" name="Zástupný symbol pro datum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r>
              <a:rPr lang="cs-CZ" smtClean="0">
                <a:solidFill>
                  <a:srgbClr val="000000"/>
                </a:solidFill>
              </a:rPr>
              <a:t>26.10.2012</a:t>
            </a: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6080125"/>
            <a:ext cx="9144000" cy="763588"/>
          </a:xfrm>
          <a:prstGeom prst="rect">
            <a:avLst/>
          </a:prstGeom>
          <a:solidFill>
            <a:srgbClr val="4F81BD"/>
          </a:solidFill>
          <a:ln w="25560">
            <a:solidFill>
              <a:srgbClr val="4F81B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360363" y="6207125"/>
            <a:ext cx="84248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>
                <a:solidFill>
                  <a:srgbClr val="FFFFFF"/>
                </a:solidFill>
                <a:latin typeface="Calibri" charset="0"/>
              </a:rPr>
              <a:t>Gymnázium a Jazyková škola s právem státní jazykové zkoušky Zlín</a:t>
            </a:r>
          </a:p>
        </p:txBody>
      </p:sp>
      <p:sp>
        <p:nvSpPr>
          <p:cNvPr id="2054" name="Line 4"/>
          <p:cNvSpPr>
            <a:spLocks noChangeShapeType="1"/>
          </p:cNvSpPr>
          <p:nvPr/>
        </p:nvSpPr>
        <p:spPr bwMode="auto">
          <a:xfrm>
            <a:off x="727075" y="2347913"/>
            <a:ext cx="7669213" cy="1587"/>
          </a:xfrm>
          <a:prstGeom prst="line">
            <a:avLst/>
          </a:prstGeom>
          <a:noFill/>
          <a:ln w="28440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2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24791"/>
              </p:ext>
            </p:extLst>
          </p:nvPr>
        </p:nvGraphicFramePr>
        <p:xfrm>
          <a:off x="728663" y="2492375"/>
          <a:ext cx="7667625" cy="3782933"/>
        </p:xfrm>
        <a:graphic>
          <a:graphicData uri="http://schemas.openxmlformats.org/drawingml/2006/table">
            <a:tbl>
              <a:tblPr/>
              <a:tblGrid>
                <a:gridCol w="2465387"/>
                <a:gridCol w="5202238"/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Tematická oblast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Angličtina: Významné osobnosti britské a americké historie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Datum vytvoření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1.7.2013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Ročník 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3. - 4., septima – oktáva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Stručný obsah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Základní  informace o Abrahamu Lincolnovi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9493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Způsob využití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Snímky prezentují základní informace o Abrahamu Lincolnovi jako jedné z významných osobností americké historie. Součástí jsou kontrolní otázky a závěrečné shrnutí obsahu.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Autor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Mgr. Marie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Gajzlerová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Tahoma" charset="0"/>
                      </a:endParaRP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Kód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VY_32_INOVACE_02_AGAJ15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pic>
        <p:nvPicPr>
          <p:cNvPr id="2081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88913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is it?</a:t>
            </a:r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/>
          <a:lstStyle/>
          <a:p>
            <a:r>
              <a:rPr lang="en-GB" sz="3600" dirty="0" smtClean="0"/>
              <a:t>It is a man</a:t>
            </a:r>
          </a:p>
          <a:p>
            <a:r>
              <a:rPr lang="en-GB" sz="3600" dirty="0" smtClean="0"/>
              <a:t>He was the 16th US president </a:t>
            </a:r>
          </a:p>
          <a:p>
            <a:r>
              <a:rPr lang="en-GB" sz="3600" dirty="0" smtClean="0"/>
              <a:t>He is regarded as America´s greatest president</a:t>
            </a:r>
          </a:p>
          <a:p>
            <a:r>
              <a:rPr lang="en-GB" sz="3600" dirty="0" smtClean="0"/>
              <a:t>He served during the Civil War</a:t>
            </a:r>
          </a:p>
          <a:p>
            <a:r>
              <a:rPr lang="en-GB" sz="3600" dirty="0" smtClean="0"/>
              <a:t>He freed the slaves</a:t>
            </a:r>
          </a:p>
          <a:p>
            <a:pPr marL="0" indent="0">
              <a:buNone/>
            </a:pPr>
            <a:endParaRPr lang="en-GB" sz="3600" dirty="0" smtClean="0"/>
          </a:p>
          <a:p>
            <a:endParaRPr lang="en-GB" sz="28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1.7.2013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143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Abraham Lincoln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1.7.2013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040560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3" name="Picture 2" descr="C:\Users\Maruska\Desktop\Abraham_Lincoln_head_on_shoulders_photo_portrait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626" y="1628800"/>
            <a:ext cx="3482451" cy="457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Abraham Lincoln</a:t>
            </a:r>
            <a:br>
              <a:rPr lang="cs-CZ" dirty="0" smtClean="0"/>
            </a:br>
            <a:r>
              <a:rPr lang="cs-CZ" sz="1800" dirty="0" smtClean="0"/>
              <a:t>(1809-65)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GB" sz="2800" dirty="0" smtClean="0"/>
              <a:t>the 16th US president (1861-5)</a:t>
            </a:r>
          </a:p>
          <a:p>
            <a:pPr algn="just">
              <a:defRPr/>
            </a:pPr>
            <a:r>
              <a:rPr lang="en-GB" sz="2800" dirty="0" smtClean="0"/>
              <a:t>preserved the Union and abolished slavery</a:t>
            </a:r>
          </a:p>
          <a:p>
            <a:pPr algn="just">
              <a:defRPr/>
            </a:pPr>
            <a:r>
              <a:rPr lang="en-GB" sz="2800" dirty="0" smtClean="0"/>
              <a:t>in 1846 elected to the US </a:t>
            </a:r>
          </a:p>
          <a:p>
            <a:pPr marL="0" indent="0" algn="just">
              <a:buNone/>
              <a:defRPr/>
            </a:pPr>
            <a:r>
              <a:rPr lang="en-GB" sz="2800" dirty="0" smtClean="0"/>
              <a:t>    House of Representatives</a:t>
            </a:r>
          </a:p>
          <a:p>
            <a:pPr algn="just">
              <a:defRPr/>
            </a:pPr>
            <a:r>
              <a:rPr lang="cs-CZ" sz="2800" dirty="0"/>
              <a:t>i</a:t>
            </a:r>
            <a:r>
              <a:rPr lang="en-GB" sz="2800" dirty="0" smtClean="0"/>
              <a:t>n 1863 announced his </a:t>
            </a:r>
          </a:p>
          <a:p>
            <a:pPr marL="0" indent="0" algn="just">
              <a:buNone/>
              <a:defRPr/>
            </a:pPr>
            <a:r>
              <a:rPr lang="cs-CZ" sz="2800" dirty="0" smtClean="0"/>
              <a:t>    </a:t>
            </a:r>
            <a:r>
              <a:rPr lang="en-GB" sz="2800" dirty="0" smtClean="0"/>
              <a:t>Emancipation Proclamation</a:t>
            </a:r>
          </a:p>
          <a:p>
            <a:pPr algn="just">
              <a:defRPr/>
            </a:pPr>
            <a:r>
              <a:rPr lang="en-GB" sz="2800" dirty="0" smtClean="0"/>
              <a:t>shot and killed by the actor </a:t>
            </a:r>
          </a:p>
          <a:p>
            <a:pPr marL="0" indent="0" algn="just">
              <a:buNone/>
              <a:defRPr/>
            </a:pPr>
            <a:r>
              <a:rPr lang="en-GB" sz="2800" dirty="0" smtClean="0"/>
              <a:t>    John Wilkes Booth</a:t>
            </a:r>
          </a:p>
          <a:p>
            <a:pPr algn="just">
              <a:defRPr/>
            </a:pPr>
            <a:endParaRPr lang="cs-CZ" sz="2000" dirty="0"/>
          </a:p>
          <a:p>
            <a:pPr algn="just">
              <a:defRPr/>
            </a:pPr>
            <a:endParaRPr lang="cs-CZ" sz="2000" dirty="0" smtClean="0"/>
          </a:p>
          <a:p>
            <a:pPr algn="just">
              <a:defRPr/>
            </a:pPr>
            <a:endParaRPr lang="cs-CZ" sz="2000" dirty="0"/>
          </a:p>
          <a:p>
            <a:pPr algn="just">
              <a:defRPr/>
            </a:pPr>
            <a:endParaRPr lang="cs-CZ" sz="2000" dirty="0" smtClean="0"/>
          </a:p>
          <a:p>
            <a:pPr algn="just">
              <a:defRPr/>
            </a:pPr>
            <a:endParaRPr lang="cs-CZ" sz="2000" dirty="0" smtClean="0"/>
          </a:p>
          <a:p>
            <a:pPr marL="0" indent="0" algn="just">
              <a:buNone/>
              <a:defRPr/>
            </a:pPr>
            <a:r>
              <a:rPr lang="cs-CZ" sz="2000" dirty="0" smtClean="0"/>
              <a:t>		         </a:t>
            </a:r>
            <a:endParaRPr lang="en-GB" sz="2000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1.7.2013</a:t>
            </a:r>
            <a:endParaRPr lang="cs-CZ" dirty="0"/>
          </a:p>
        </p:txBody>
      </p:sp>
      <p:pic>
        <p:nvPicPr>
          <p:cNvPr id="2050" name="Picture 2" descr="C:\Users\Maruska\Desktop\Abraham_Lincoln_seated,_Feb_9,_1864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8"/>
            <a:ext cx="320775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Emancipation Proclamation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90864" cy="4525963"/>
          </a:xfrm>
        </p:spPr>
        <p:txBody>
          <a:bodyPr/>
          <a:lstStyle/>
          <a:p>
            <a:r>
              <a:rPr lang="en-GB" dirty="0" smtClean="0"/>
              <a:t>the statement made by Abraham Lincoln on 1 January 1863 that all slaves in the states were free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led in 1865 to the 13th Amendment to the American Constitution, which officially ended slavery </a:t>
            </a:r>
            <a:r>
              <a:rPr lang="cs-CZ" smtClean="0"/>
              <a:t>i</a:t>
            </a:r>
            <a:r>
              <a:rPr lang="en-GB" smtClean="0"/>
              <a:t>n </a:t>
            </a:r>
            <a:r>
              <a:rPr lang="en-GB" dirty="0" smtClean="0"/>
              <a:t>all parts of the US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5436096" y="1600200"/>
            <a:ext cx="3250704" cy="452596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1.7.2013</a:t>
            </a:r>
          </a:p>
        </p:txBody>
      </p:sp>
      <p:pic>
        <p:nvPicPr>
          <p:cNvPr id="3074" name="Picture 2" descr="C:\Users\Maruska\Desktop\Emancipation_proclamation_typeset_signed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306542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41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24136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GB" dirty="0" smtClean="0"/>
              <a:t>The assassination of Abraham Lincoln</a:t>
            </a: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GB" sz="2800" dirty="0" smtClean="0"/>
              <a:t>14 April 1865 (one week after the surrender of the South)</a:t>
            </a:r>
          </a:p>
          <a:p>
            <a:pPr algn="just">
              <a:defRPr/>
            </a:pPr>
            <a:r>
              <a:rPr lang="en-GB" sz="2800" dirty="0" smtClean="0"/>
              <a:t>Ford´s Theatre in Washington</a:t>
            </a:r>
          </a:p>
          <a:p>
            <a:pPr algn="just">
              <a:defRPr/>
            </a:pPr>
            <a:r>
              <a:rPr lang="en-GB" sz="2800" dirty="0" smtClean="0"/>
              <a:t>John Wilkes Booth – an actor</a:t>
            </a:r>
            <a:endParaRPr lang="en-GB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1.7.2013</a:t>
            </a:r>
          </a:p>
        </p:txBody>
      </p:sp>
      <p:pic>
        <p:nvPicPr>
          <p:cNvPr id="4098" name="Picture 2" descr="C:\Users\Maruska\Desktop\Lincolnassassination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4152"/>
            <a:ext cx="4178699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ruska\Desktop\John_Wilkes_Booth-portrait[1]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45024"/>
            <a:ext cx="1903413" cy="261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76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pPr algn="l"/>
            <a:r>
              <a:rPr lang="cs-CZ" sz="2400" b="1" dirty="0" smtClean="0"/>
              <a:t>TASK 1: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en-GB" sz="2400" b="1" dirty="0" smtClean="0"/>
              <a:t>Answer the following questions about </a:t>
            </a:r>
            <a:r>
              <a:rPr lang="cs-CZ" sz="2400" b="1" dirty="0" smtClean="0"/>
              <a:t>Abraham Lincoln</a:t>
            </a:r>
            <a:r>
              <a:rPr lang="en-GB" sz="2400" b="1" dirty="0" smtClean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700808"/>
            <a:ext cx="6635750" cy="4464496"/>
          </a:xfrm>
        </p:spPr>
        <p:txBody>
          <a:bodyPr/>
          <a:lstStyle/>
          <a:p>
            <a:r>
              <a:rPr lang="en-GB" dirty="0" smtClean="0"/>
              <a:t>Who was Abraham Lincoln?</a:t>
            </a:r>
          </a:p>
          <a:p>
            <a:r>
              <a:rPr lang="en-GB" dirty="0" smtClean="0"/>
              <a:t>When did he become the President?</a:t>
            </a:r>
          </a:p>
          <a:p>
            <a:r>
              <a:rPr lang="en-GB" dirty="0" smtClean="0"/>
              <a:t>What did he do during the Civil War?</a:t>
            </a:r>
          </a:p>
          <a:p>
            <a:r>
              <a:rPr lang="en-GB" dirty="0" smtClean="0"/>
              <a:t>What is the Emancipation Proclamation?</a:t>
            </a:r>
          </a:p>
          <a:p>
            <a:r>
              <a:rPr lang="en-GB" dirty="0" smtClean="0"/>
              <a:t>How was Abraham Lincoln killed?</a:t>
            </a:r>
          </a:p>
          <a:p>
            <a:r>
              <a:rPr lang="en-GB" dirty="0" smtClean="0"/>
              <a:t>Who killed him?</a:t>
            </a:r>
          </a:p>
          <a:p>
            <a:endParaRPr lang="en-GB" sz="28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en-GB" sz="2000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1.7.2013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4162"/>
          </a:xfrm>
        </p:spPr>
        <p:txBody>
          <a:bodyPr/>
          <a:lstStyle/>
          <a:p>
            <a:pPr algn="l"/>
            <a:r>
              <a:rPr lang="cs-CZ" sz="2400" b="1" dirty="0" smtClean="0"/>
              <a:t>TASK 2:</a:t>
            </a:r>
            <a:br>
              <a:rPr lang="cs-CZ" sz="2400" b="1" dirty="0" smtClean="0"/>
            </a:br>
            <a:r>
              <a:rPr lang="en-GB" sz="2400" b="1" dirty="0" smtClean="0"/>
              <a:t>Work in pairs and </a:t>
            </a:r>
            <a:r>
              <a:rPr lang="cs-CZ" sz="2400" b="1" dirty="0" smtClean="0"/>
              <a:t>talk </a:t>
            </a:r>
            <a:r>
              <a:rPr lang="en-GB" sz="2400" b="1" dirty="0" smtClean="0"/>
              <a:t>about </a:t>
            </a:r>
            <a:r>
              <a:rPr lang="cs-CZ" sz="2400" b="1" dirty="0" smtClean="0"/>
              <a:t>Abraham Lincoln</a:t>
            </a:r>
            <a:r>
              <a:rPr lang="en-GB" sz="2400" b="1" dirty="0" smtClean="0"/>
              <a:t>. The following words can help you.</a:t>
            </a:r>
            <a:endParaRPr lang="en-GB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9552" y="2492897"/>
            <a:ext cx="4038600" cy="2520280"/>
          </a:xfrm>
        </p:spPr>
        <p:txBody>
          <a:bodyPr/>
          <a:lstStyle/>
          <a:p>
            <a:r>
              <a:rPr lang="en-GB" dirty="0" smtClean="0"/>
              <a:t>President</a:t>
            </a:r>
          </a:p>
          <a:p>
            <a:r>
              <a:rPr lang="en-GB" dirty="0" smtClean="0"/>
              <a:t>elect</a:t>
            </a:r>
          </a:p>
          <a:p>
            <a:r>
              <a:rPr lang="en-GB" dirty="0" smtClean="0"/>
              <a:t>Civil war</a:t>
            </a:r>
          </a:p>
          <a:p>
            <a:r>
              <a:rPr lang="en-GB" dirty="0" smtClean="0"/>
              <a:t>slavery</a:t>
            </a:r>
          </a:p>
          <a:p>
            <a:endParaRPr lang="en-GB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99992" y="2564904"/>
            <a:ext cx="4038600" cy="2232248"/>
          </a:xfrm>
        </p:spPr>
        <p:txBody>
          <a:bodyPr/>
          <a:lstStyle/>
          <a:p>
            <a:r>
              <a:rPr lang="en-GB" dirty="0" smtClean="0"/>
              <a:t>abolish</a:t>
            </a:r>
          </a:p>
          <a:p>
            <a:r>
              <a:rPr lang="en-GB" dirty="0" smtClean="0"/>
              <a:t>proclamation</a:t>
            </a:r>
          </a:p>
          <a:p>
            <a:r>
              <a:rPr lang="en-GB" dirty="0" smtClean="0"/>
              <a:t>assassination</a:t>
            </a:r>
          </a:p>
          <a:p>
            <a:r>
              <a:rPr lang="en-GB" dirty="0" smtClean="0"/>
              <a:t>theatre</a:t>
            </a:r>
          </a:p>
          <a:p>
            <a:endParaRPr lang="cs-CZ" dirty="0" smtClean="0"/>
          </a:p>
          <a:p>
            <a:endParaRPr lang="en-GB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en-GB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1.7.2013</a:t>
            </a:r>
          </a:p>
        </p:txBody>
      </p:sp>
    </p:spTree>
    <p:extLst>
      <p:ext uri="{BB962C8B-B14F-4D97-AF65-F5344CB8AC3E}">
        <p14:creationId xmlns:p14="http://schemas.microsoft.com/office/powerpoint/2010/main" val="283290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 tIns="7668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dirty="0" smtClean="0">
                <a:solidFill>
                  <a:srgbClr val="4E3B30"/>
                </a:solidFill>
                <a:latin typeface="Franklin Gothic Medium" charset="0"/>
              </a:rPr>
              <a:t>Zdroje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1.7.2013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251520" y="1124744"/>
            <a:ext cx="8686800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3080" rIns="90000" bIns="45000"/>
          <a:lstStyle>
            <a:lvl1pPr marL="339725" indent="-339725"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en-GB" i="1" dirty="0" smtClean="0">
                <a:solidFill>
                  <a:schemeClr val="tx1"/>
                </a:solidFill>
                <a:latin typeface="Franklin Gothic Book" charset="0"/>
              </a:rPr>
              <a:t>Oxford Guide to British and America Culture</a:t>
            </a:r>
            <a:r>
              <a:rPr lang="en-GB" dirty="0" smtClean="0">
                <a:solidFill>
                  <a:schemeClr val="tx1"/>
                </a:solidFill>
                <a:latin typeface="Franklin Gothic Book" charset="0"/>
              </a:rPr>
              <a:t>. Oxford University Press, 1999.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 smtClean="0">
                <a:solidFill>
                  <a:schemeClr val="tx1"/>
                </a:solidFill>
                <a:latin typeface="Franklin Gothic Book" charset="0"/>
              </a:rPr>
              <a:t>Obrázky </a:t>
            </a:r>
            <a:r>
              <a:rPr lang="cs-CZ" dirty="0">
                <a:solidFill>
                  <a:schemeClr val="tx1"/>
                </a:solidFill>
                <a:latin typeface="Franklin Gothic Book" charset="0"/>
              </a:rPr>
              <a:t>fungují jako hypertextové odkazy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>
                <a:solidFill>
                  <a:schemeClr val="tx1"/>
                </a:solidFill>
                <a:latin typeface="Franklin Gothic Book" charset="0"/>
              </a:rPr>
              <a:t>Pokud ne, zdrojem je Microsoft </a:t>
            </a:r>
            <a:r>
              <a:rPr lang="cs-CZ" dirty="0" err="1">
                <a:solidFill>
                  <a:schemeClr val="tx1"/>
                </a:solidFill>
                <a:latin typeface="Franklin Gothic Book" charset="0"/>
              </a:rPr>
              <a:t>Powerpoint</a:t>
            </a:r>
            <a:r>
              <a:rPr lang="cs-CZ" dirty="0">
                <a:solidFill>
                  <a:schemeClr val="tx1"/>
                </a:solidFill>
                <a:latin typeface="Franklin Gothic Book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</a:rPr>
              <a:t>Klipart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3"/>
              </a:rPr>
              <a:t>http://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3"/>
              </a:rPr>
              <a:t>upload.wikimedia.org/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3"/>
              </a:rPr>
              <a:t>wikipedia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3"/>
              </a:rPr>
              <a:t>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3"/>
              </a:rPr>
              <a:t>commons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3"/>
              </a:rPr>
              <a:t>/4/44/Abraham_Lincoln_head_on_shoulders_photo_portrait.jpg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</a:rPr>
              <a:t>. 1.7.2013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4"/>
              </a:rPr>
              <a:t>http://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4"/>
              </a:rPr>
              <a:t>upload.wikimedia.org/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4"/>
              </a:rPr>
              <a:t>wikipedia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4"/>
              </a:rPr>
              <a:t>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4"/>
              </a:rPr>
              <a:t>commons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4"/>
              </a:rPr>
              <a:t>/f/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4"/>
              </a:rPr>
              <a:t>fe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4"/>
              </a:rPr>
              <a:t>/Abraham_Lincoln_seated%2C_Feb_9%2C_1864.jpg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</a:rPr>
              <a:t>. 1.7.2013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5"/>
              </a:rPr>
              <a:t>http://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5"/>
              </a:rPr>
              <a:t>upload.wikimedia.org/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5"/>
              </a:rPr>
              <a:t>wikipedia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5"/>
              </a:rPr>
              <a:t>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5"/>
              </a:rPr>
              <a:t>commons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5"/>
              </a:rPr>
              <a:t>/4/4d/Emancipation_proclamation_typeset_signed.jpg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</a:rPr>
              <a:t>. 17.2013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6"/>
              </a:rPr>
              <a:t>http://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6"/>
              </a:rPr>
              <a:t>upload.wikimedia.org/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6"/>
              </a:rPr>
              <a:t>wikipedia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6"/>
              </a:rPr>
              <a:t>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6"/>
              </a:rPr>
              <a:t>commons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6"/>
              </a:rPr>
              <a:t>/b/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6"/>
              </a:rPr>
              <a:t>bc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6"/>
              </a:rPr>
              <a:t>/Lincolnassassination.jpg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</a:rPr>
              <a:t>. </a:t>
            </a:r>
            <a:r>
              <a:rPr lang="cs-CZ" smtClean="0">
                <a:solidFill>
                  <a:schemeClr val="tx1"/>
                </a:solidFill>
                <a:latin typeface="Franklin Gothic Book" charset="0"/>
              </a:rPr>
              <a:t>1.7.2013</a:t>
            </a:r>
            <a:endParaRPr lang="cs-CZ" dirty="0" smtClean="0">
              <a:solidFill>
                <a:schemeClr val="tx1"/>
              </a:solidFill>
              <a:latin typeface="Franklin Gothic Book" charset="0"/>
            </a:endParaRP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7"/>
              </a:rPr>
              <a:t>http://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7"/>
              </a:rPr>
              <a:t>upload.wikimedia.org/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7"/>
              </a:rPr>
              <a:t>wikipedia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7"/>
              </a:rPr>
              <a:t>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7"/>
              </a:rPr>
              <a:t>commons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7"/>
              </a:rPr>
              <a:t>/3/3b/John_Wilkes_Booth-portrait.jpg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</a:rPr>
              <a:t>. 1.7.2013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sz="2000" dirty="0"/>
              <a:t>QUINION, Michael (1996). “</a:t>
            </a:r>
            <a:r>
              <a:rPr lang="en-GB" sz="2000" dirty="0"/>
              <a:t>Inkhorn terms: Invented words that didn't make </a:t>
            </a:r>
            <a:r>
              <a:rPr lang="en-GB" sz="2000" dirty="0" smtClean="0"/>
              <a:t> </a:t>
            </a:r>
            <a:endParaRPr lang="cs-CZ" sz="2000" dirty="0"/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endParaRPr lang="cs-CZ" sz="2000" dirty="0">
              <a:solidFill>
                <a:srgbClr val="CCCCFF"/>
              </a:solidFill>
              <a:latin typeface="Franklin Gothic Book" charset="0"/>
            </a:endParaRP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endParaRPr lang="cs-CZ" sz="2000" dirty="0">
              <a:solidFill>
                <a:srgbClr val="CCCCFF"/>
              </a:solidFill>
              <a:latin typeface="Franklin Gothic Book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35567</TotalTime>
  <Words>350</Words>
  <Application>Microsoft Office PowerPoint</Application>
  <PresentationFormat>Předvádění na obrazovce (4:3)</PresentationFormat>
  <Paragraphs>103</Paragraphs>
  <Slides>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Angličtina: Abraham Lincoln</vt:lpstr>
      <vt:lpstr>Who is it?</vt:lpstr>
      <vt:lpstr>Abraham Lincoln</vt:lpstr>
      <vt:lpstr>Abraham Lincoln (1809-65)</vt:lpstr>
      <vt:lpstr>The Emancipation Proclamation</vt:lpstr>
      <vt:lpstr> The assassination of Abraham Lincoln </vt:lpstr>
      <vt:lpstr>TASK 1: Answer the following questions about Abraham Lincoln:</vt:lpstr>
      <vt:lpstr>TASK 2: Work in pairs and talk about Abraham Lincoln. The following words can help you.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Angličtina: The UK: Geography</dc:title>
  <dc:creator>ucitel</dc:creator>
  <cp:lastModifiedBy>Maruska</cp:lastModifiedBy>
  <cp:revision>115</cp:revision>
  <cp:lastPrinted>1601-01-01T00:00:00Z</cp:lastPrinted>
  <dcterms:created xsi:type="dcterms:W3CDTF">1601-01-01T00:00:00Z</dcterms:created>
  <dcterms:modified xsi:type="dcterms:W3CDTF">2013-12-09T18:28:41Z</dcterms:modified>
</cp:coreProperties>
</file>