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A7EF5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7B4-36C2-4055-98F9-88AEFDC7963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4790-0EEA-4A40-B218-DA3B81FD8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7B4-36C2-4055-98F9-88AEFDC7963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4790-0EEA-4A40-B218-DA3B81FD8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7B4-36C2-4055-98F9-88AEFDC7963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4790-0EEA-4A40-B218-DA3B81FD8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7B4-36C2-4055-98F9-88AEFDC7963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4790-0EEA-4A40-B218-DA3B81FD8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7B4-36C2-4055-98F9-88AEFDC7963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4790-0EEA-4A40-B218-DA3B81FD8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7B4-36C2-4055-98F9-88AEFDC7963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4790-0EEA-4A40-B218-DA3B81FD8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7B4-36C2-4055-98F9-88AEFDC7963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4790-0EEA-4A40-B218-DA3B81FD8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7B4-36C2-4055-98F9-88AEFDC7963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4790-0EEA-4A40-B218-DA3B81FD8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7B4-36C2-4055-98F9-88AEFDC7963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4790-0EEA-4A40-B218-DA3B81FD8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7B4-36C2-4055-98F9-88AEFDC7963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4790-0EEA-4A40-B218-DA3B81FD8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7B4-36C2-4055-98F9-88AEFDC7963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4790-0EEA-4A40-B218-DA3B81FD8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F57B4-36C2-4055-98F9-88AEFDC7963D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E4790-0EEA-4A40-B218-DA3B81FD800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.wikipedia.org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663700"/>
            <a:ext cx="7772400" cy="6492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02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3600" b="1" dirty="0" smtClean="0"/>
              <a:t>Angličtina: </a:t>
            </a:r>
            <a:r>
              <a:rPr lang="cs-CZ" sz="3600" b="1" dirty="0" err="1" smtClean="0"/>
              <a:t>Australia</a:t>
            </a:r>
            <a:r>
              <a:rPr lang="cs-CZ" sz="3600" b="1" dirty="0" smtClean="0"/>
              <a:t> – </a:t>
            </a:r>
            <a:r>
              <a:rPr lang="cs-CZ" sz="3600" b="1" dirty="0" err="1" smtClean="0"/>
              <a:t>Political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System</a:t>
            </a:r>
            <a:endParaRPr lang="cs-CZ" sz="3600" b="1" dirty="0" smtClean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quarter" idx="10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mtClean="0">
                <a:solidFill>
                  <a:srgbClr val="000000"/>
                </a:solidFill>
              </a:rPr>
              <a:t>26.10.2012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6080125"/>
            <a:ext cx="9144000" cy="763588"/>
          </a:xfrm>
          <a:prstGeom prst="rect">
            <a:avLst/>
          </a:prstGeom>
          <a:solidFill>
            <a:srgbClr val="4F81BD"/>
          </a:solidFill>
          <a:ln w="25560">
            <a:solidFill>
              <a:srgbClr val="4F81B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60363" y="6207125"/>
            <a:ext cx="8424862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>
                <a:solidFill>
                  <a:srgbClr val="FFFFFF"/>
                </a:solidFill>
                <a:latin typeface="Calibri" charset="0"/>
              </a:rPr>
              <a:t>Gymnázium a Jazyková škola s právem státní jazykové zkoušky Zlín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727075" y="2347913"/>
            <a:ext cx="7669213" cy="1587"/>
          </a:xfrm>
          <a:prstGeom prst="line">
            <a:avLst/>
          </a:prstGeom>
          <a:noFill/>
          <a:ln w="28440">
            <a:solidFill>
              <a:srgbClr val="4A7EBB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graphicFrame>
        <p:nvGraphicFramePr>
          <p:cNvPr id="8" name="Group 5"/>
          <p:cNvGraphicFramePr>
            <a:graphicFrameLocks noGrp="1"/>
          </p:cNvGraphicFramePr>
          <p:nvPr/>
        </p:nvGraphicFramePr>
        <p:xfrm>
          <a:off x="728663" y="2492375"/>
          <a:ext cx="7667625" cy="3496463"/>
        </p:xfrm>
        <a:graphic>
          <a:graphicData uri="http://schemas.openxmlformats.org/drawingml/2006/table">
            <a:tbl>
              <a:tblPr/>
              <a:tblGrid>
                <a:gridCol w="2465387"/>
                <a:gridCol w="5202238"/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Lucida Sans Unicode" charset="0"/>
                        </a:rPr>
                        <a:t>Tematická oblast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Lucida Sans Unicode" charset="0"/>
                        </a:rPr>
                        <a:t> Angličtina: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Lucida Sans Unicode" charset="0"/>
                        </a:rPr>
                        <a:t>Australia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Lucida Sans Unicode" charset="0"/>
                        </a:rPr>
                        <a:t> 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Lucida Sans Unicode" charset="0"/>
                      </a:endParaRP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Lucida Sans Unicode" charset="0"/>
                        </a:rPr>
                        <a:t>Datum vytvoření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12.5. 2013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Lucida Sans Unicode" charset="0"/>
                        </a:rPr>
                        <a:t>Ročník 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2. - 4., sexta – oktáva, B1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Lucida Sans Unicode" charset="0"/>
                        </a:rPr>
                        <a:t>Stručný obsah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Informace  o politickém systému, včetně základních údajů o Britském společenství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9493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Lucida Sans Unicode" charset="0"/>
                        </a:rPr>
                        <a:t>Způsob využití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Seznámení s politickým systémem v Austrálii a 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a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 Britským společenstvím. Doplněno o ilustrace a fotografie. V průběhu kontrolní otázka a odpověď.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Lucida Sans Unicode" charset="0"/>
                        </a:rPr>
                        <a:t>Autor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Mgr. Jarmila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Pytelová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Tahoma" charset="0"/>
                      </a:endParaRP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Lucida Sans Unicode" charset="0"/>
                        </a:rPr>
                        <a:t>Kód</a:t>
                      </a:r>
                    </a:p>
                  </a:txBody>
                  <a:tcPr marT="45731" marB="4573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Tahoma" charset="0"/>
                        </a:rPr>
                        <a:t>VY_32_INOVACE_03_APYT02</a:t>
                      </a:r>
                    </a:p>
                  </a:txBody>
                  <a:tcPr marL="90000" marR="90000" marT="46811" marB="46811" horzOverflow="overflow">
                    <a:lnL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563" y="188913"/>
            <a:ext cx="7743825" cy="1438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cene3d>
            <a:camera prst="perspectiveHeroicExtremeLeftFacing"/>
            <a:lightRig rig="threePt" dir="t"/>
          </a:scene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800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</a:t>
            </a:r>
            <a:r>
              <a:rPr lang="cs-CZ" sz="80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800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solution</a:t>
            </a:r>
            <a:endParaRPr lang="cs-CZ" sz="80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1472" y="2071678"/>
            <a:ext cx="78581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Queen</a:t>
            </a:r>
            <a:r>
              <a:rPr lang="cs-CZ" b="1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a </a:t>
            </a:r>
            <a:r>
              <a:rPr lang="cs-CZ" b="1" dirty="0" err="1" smtClean="0">
                <a:solidFill>
                  <a:srgbClr val="FF0000"/>
                </a:solidFill>
              </a:rPr>
              <a:t>symbolic</a:t>
            </a:r>
            <a:r>
              <a:rPr lang="cs-CZ" b="1" dirty="0" smtClean="0"/>
              <a:t> </a:t>
            </a:r>
            <a:r>
              <a:rPr lang="cs-CZ" b="1" dirty="0" err="1" smtClean="0"/>
              <a:t>head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Australia</a:t>
            </a:r>
            <a:r>
              <a:rPr lang="cs-CZ" b="1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cs-CZ" b="1" dirty="0" smtClean="0"/>
          </a:p>
          <a:p>
            <a:pPr marL="342900" indent="-342900">
              <a:buFont typeface="+mj-lt"/>
              <a:buAutoNum type="arabicPeriod"/>
            </a:pPr>
            <a:endParaRPr lang="cs-CZ" b="1" dirty="0" smtClean="0"/>
          </a:p>
          <a:p>
            <a:pPr marL="342900" indent="-342900">
              <a:buFont typeface="+mj-lt"/>
              <a:buAutoNum type="arabicPeriod"/>
            </a:pPr>
            <a:r>
              <a:rPr lang="cs-CZ" b="1" dirty="0" smtClean="0"/>
              <a:t> 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Commonwealth</a:t>
            </a:r>
            <a:r>
              <a:rPr lang="cs-CZ" b="1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</a:t>
            </a:r>
            <a:r>
              <a:rPr lang="cs-CZ" b="1" dirty="0" err="1" smtClean="0"/>
              <a:t>formed</a:t>
            </a:r>
            <a:r>
              <a:rPr lang="cs-CZ" b="1" dirty="0" smtClean="0"/>
              <a:t> by </a:t>
            </a:r>
            <a:r>
              <a:rPr lang="cs-CZ" b="1" dirty="0" err="1" smtClean="0"/>
              <a:t>the</a:t>
            </a:r>
            <a:r>
              <a:rPr lang="cs-CZ" b="1" dirty="0" smtClean="0"/>
              <a:t> UK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its</a:t>
            </a:r>
            <a:r>
              <a:rPr lang="cs-CZ" b="1" dirty="0" smtClean="0"/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former</a:t>
            </a:r>
            <a:r>
              <a:rPr lang="cs-CZ" b="1" dirty="0" smtClean="0"/>
              <a:t> </a:t>
            </a:r>
            <a:r>
              <a:rPr lang="cs-CZ" b="1" dirty="0" err="1" smtClean="0"/>
              <a:t>colonies</a:t>
            </a:r>
            <a:r>
              <a:rPr lang="cs-CZ" b="1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cs-CZ" b="1" dirty="0" smtClean="0"/>
          </a:p>
          <a:p>
            <a:pPr marL="342900" indent="-342900">
              <a:buFont typeface="+mj-lt"/>
              <a:buAutoNum type="arabicPeriod"/>
            </a:pPr>
            <a:endParaRPr lang="cs-CZ" b="1" dirty="0" smtClean="0"/>
          </a:p>
          <a:p>
            <a:pPr marL="342900" indent="-342900">
              <a:buFont typeface="+mj-lt"/>
              <a:buAutoNum type="arabicPeriod"/>
            </a:pPr>
            <a:r>
              <a:rPr lang="cs-CZ" b="1" dirty="0" smtClean="0"/>
              <a:t>  </a:t>
            </a:r>
            <a:r>
              <a:rPr lang="cs-CZ" b="1" dirty="0" err="1" smtClean="0">
                <a:solidFill>
                  <a:srgbClr val="FF0000"/>
                </a:solidFill>
              </a:rPr>
              <a:t>The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Parliament</a:t>
            </a:r>
            <a:r>
              <a:rPr lang="cs-CZ" b="1" dirty="0" smtClean="0">
                <a:solidFill>
                  <a:srgbClr val="FF0000"/>
                </a:solidFill>
              </a:rPr>
              <a:t> House </a:t>
            </a:r>
            <a:r>
              <a:rPr lang="cs-CZ" b="1" dirty="0" err="1" smtClean="0"/>
              <a:t>is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seat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Federal</a:t>
            </a:r>
            <a:r>
              <a:rPr lang="cs-CZ" b="1" dirty="0" smtClean="0"/>
              <a:t> </a:t>
            </a:r>
            <a:r>
              <a:rPr lang="cs-CZ" b="1" dirty="0" err="1" smtClean="0"/>
              <a:t>Government</a:t>
            </a:r>
            <a:r>
              <a:rPr lang="cs-CZ" b="1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cs-CZ" b="1" dirty="0" smtClean="0"/>
          </a:p>
          <a:p>
            <a:pPr marL="342900" indent="-342900">
              <a:buFont typeface="+mj-lt"/>
              <a:buAutoNum type="arabicPeriod"/>
            </a:pPr>
            <a:endParaRPr lang="cs-CZ" b="1" dirty="0" smtClean="0"/>
          </a:p>
          <a:p>
            <a:pPr marL="342900" indent="-342900">
              <a:buFont typeface="+mj-lt"/>
              <a:buAutoNum type="arabicPeriod"/>
            </a:pPr>
            <a:r>
              <a:rPr lang="cs-CZ" b="1" dirty="0" smtClean="0"/>
              <a:t>  </a:t>
            </a:r>
            <a:r>
              <a:rPr lang="cs-CZ" b="1" dirty="0" err="1" smtClean="0"/>
              <a:t>The</a:t>
            </a:r>
            <a:r>
              <a:rPr lang="cs-CZ" b="1" dirty="0" smtClean="0"/>
              <a:t>  </a:t>
            </a:r>
            <a:r>
              <a:rPr lang="cs-CZ" b="1" dirty="0" err="1" smtClean="0"/>
              <a:t>Parliament</a:t>
            </a:r>
            <a:r>
              <a:rPr lang="cs-CZ" b="1" dirty="0" smtClean="0"/>
              <a:t> </a:t>
            </a:r>
            <a:r>
              <a:rPr lang="cs-CZ" b="1" dirty="0" err="1" smtClean="0"/>
              <a:t>consists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House </a:t>
            </a:r>
            <a:r>
              <a:rPr lang="cs-CZ" b="1" dirty="0" err="1" smtClean="0">
                <a:solidFill>
                  <a:srgbClr val="FF0000"/>
                </a:solidFill>
              </a:rPr>
              <a:t>of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Representatives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Senate</a:t>
            </a:r>
            <a:r>
              <a:rPr lang="cs-CZ" b="1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cs-CZ" b="1" dirty="0" smtClean="0"/>
          </a:p>
          <a:p>
            <a:pPr marL="342900" indent="-342900">
              <a:buFont typeface="+mj-lt"/>
              <a:buAutoNum type="arabicPeriod"/>
            </a:pPr>
            <a:endParaRPr lang="cs-CZ" b="1" dirty="0" smtClean="0"/>
          </a:p>
          <a:p>
            <a:pPr marL="342900" indent="-342900">
              <a:buFont typeface="+mj-lt"/>
              <a:buAutoNum type="arabicPeriod"/>
            </a:pPr>
            <a:r>
              <a:rPr lang="cs-CZ" b="1" dirty="0" smtClean="0"/>
              <a:t>  </a:t>
            </a:r>
            <a:r>
              <a:rPr lang="cs-CZ" b="1" dirty="0" err="1" smtClean="0">
                <a:solidFill>
                  <a:srgbClr val="FF0000"/>
                </a:solidFill>
              </a:rPr>
              <a:t>The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Southern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Cross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Constellation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/>
              <a:t>can</a:t>
            </a:r>
            <a:r>
              <a:rPr lang="cs-CZ" b="1" dirty="0" smtClean="0"/>
              <a:t> </a:t>
            </a:r>
            <a:r>
              <a:rPr lang="cs-CZ" b="1" dirty="0" err="1" smtClean="0"/>
              <a:t>be</a:t>
            </a:r>
            <a:r>
              <a:rPr lang="cs-CZ" b="1" dirty="0" smtClean="0"/>
              <a:t> </a:t>
            </a:r>
            <a:r>
              <a:rPr lang="cs-CZ" b="1" dirty="0" err="1" smtClean="0"/>
              <a:t>seen</a:t>
            </a:r>
            <a:r>
              <a:rPr lang="cs-CZ" b="1" dirty="0" smtClean="0"/>
              <a:t> </a:t>
            </a:r>
            <a:r>
              <a:rPr lang="cs-CZ" b="1" dirty="0" err="1" smtClean="0"/>
              <a:t>only</a:t>
            </a:r>
            <a:r>
              <a:rPr lang="cs-CZ" b="1" dirty="0" smtClean="0"/>
              <a:t> in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Southern</a:t>
            </a:r>
            <a:endParaRPr lang="cs-CZ" b="1" dirty="0" smtClean="0"/>
          </a:p>
          <a:p>
            <a:pPr marL="342900" indent="-342900"/>
            <a:r>
              <a:rPr lang="cs-CZ" b="1" dirty="0" smtClean="0"/>
              <a:t>         </a:t>
            </a:r>
            <a:r>
              <a:rPr lang="cs-CZ" b="1" dirty="0" err="1" smtClean="0"/>
              <a:t>hemisphere</a:t>
            </a:r>
            <a:r>
              <a:rPr lang="cs-CZ" b="1" dirty="0" smtClean="0"/>
              <a:t>.</a:t>
            </a:r>
          </a:p>
          <a:p>
            <a:pPr marL="342900" indent="-342900"/>
            <a:endParaRPr lang="cs-CZ" b="1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7030A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Resources</a:t>
            </a:r>
            <a:endParaRPr lang="cs-CZ" b="1" dirty="0">
              <a:solidFill>
                <a:srgbClr val="7030A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28596" y="2000240"/>
            <a:ext cx="59436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/>
              </a:rPr>
              <a:t>  </a:t>
            </a:r>
            <a:r>
              <a:rPr lang="cs-CZ" dirty="0" smtClean="0"/>
              <a:t>www.en.wikipedia.org/ </a:t>
            </a:r>
            <a:r>
              <a:rPr lang="cs-CZ" dirty="0" err="1" smtClean="0"/>
              <a:t>australia</a:t>
            </a:r>
            <a:r>
              <a:rPr lang="cs-CZ" dirty="0" smtClean="0"/>
              <a:t>/</a:t>
            </a:r>
            <a:r>
              <a:rPr lang="cs-CZ" dirty="0" err="1" smtClean="0"/>
              <a:t>government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 </a:t>
            </a:r>
            <a:r>
              <a:rPr lang="cs-CZ" dirty="0" smtClean="0"/>
              <a:t> www.en.wikipedia.org./commonwealth</a:t>
            </a:r>
            <a:endParaRPr lang="cs-CZ" dirty="0" smtClean="0"/>
          </a:p>
          <a:p>
            <a:pPr>
              <a:buFont typeface="Wingdings" pitchFamily="2" charset="2"/>
              <a:buChar char="§"/>
            </a:pPr>
            <a:endParaRPr lang="cs-CZ" dirty="0" smtClean="0"/>
          </a:p>
          <a:p>
            <a:r>
              <a:rPr lang="cs-CZ" dirty="0" smtClean="0"/>
              <a:t>   </a:t>
            </a:r>
          </a:p>
          <a:p>
            <a:endParaRPr lang="cs-CZ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Flag_of_Australia_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5238760" cy="2547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Obrázek 2" descr="Australian_Coat_of_Arm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3000372"/>
            <a:ext cx="5072098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428596" y="4214818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solidFill>
                  <a:srgbClr val="00B050"/>
                </a:solidFill>
              </a:rPr>
              <a:t>The</a:t>
            </a:r>
            <a:r>
              <a:rPr lang="cs-CZ" sz="2800" b="1" dirty="0" smtClean="0">
                <a:solidFill>
                  <a:srgbClr val="00B050"/>
                </a:solidFill>
              </a:rPr>
              <a:t> </a:t>
            </a:r>
            <a:r>
              <a:rPr lang="cs-CZ" sz="2800" b="1" dirty="0" err="1" smtClean="0">
                <a:solidFill>
                  <a:srgbClr val="00B050"/>
                </a:solidFill>
              </a:rPr>
              <a:t>coat</a:t>
            </a:r>
            <a:r>
              <a:rPr lang="cs-CZ" sz="2800" b="1" dirty="0" smtClean="0">
                <a:solidFill>
                  <a:srgbClr val="00B050"/>
                </a:solidFill>
              </a:rPr>
              <a:t> </a:t>
            </a:r>
            <a:r>
              <a:rPr lang="cs-CZ" sz="2800" b="1" dirty="0" err="1" smtClean="0">
                <a:solidFill>
                  <a:srgbClr val="00B050"/>
                </a:solidFill>
              </a:rPr>
              <a:t>of</a:t>
            </a:r>
            <a:r>
              <a:rPr lang="cs-CZ" sz="2800" b="1" dirty="0" smtClean="0">
                <a:solidFill>
                  <a:srgbClr val="00B050"/>
                </a:solidFill>
              </a:rPr>
              <a:t> </a:t>
            </a:r>
            <a:r>
              <a:rPr lang="cs-CZ" sz="2800" b="1" dirty="0" err="1" smtClean="0">
                <a:solidFill>
                  <a:srgbClr val="00B050"/>
                </a:solidFill>
              </a:rPr>
              <a:t>arms</a:t>
            </a:r>
            <a:endParaRPr lang="cs-CZ" sz="2800" b="1" dirty="0">
              <a:solidFill>
                <a:srgbClr val="00B05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857884" y="928670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00B050"/>
                </a:solidFill>
              </a:rPr>
              <a:t>The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sz="2400" b="1" dirty="0" err="1" smtClean="0">
                <a:solidFill>
                  <a:srgbClr val="00B050"/>
                </a:solidFill>
              </a:rPr>
              <a:t>Australian</a:t>
            </a:r>
            <a:r>
              <a:rPr lang="cs-CZ" sz="2400" b="1" dirty="0" smtClean="0">
                <a:solidFill>
                  <a:srgbClr val="00B050"/>
                </a:solidFill>
              </a:rPr>
              <a:t> flag</a:t>
            </a:r>
            <a:endParaRPr lang="cs-CZ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Do </a:t>
            </a:r>
            <a:r>
              <a:rPr lang="cs-CZ" b="1" dirty="0" err="1" smtClean="0">
                <a:solidFill>
                  <a:srgbClr val="00B050"/>
                </a:solidFill>
              </a:rPr>
              <a:t>you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know</a:t>
            </a:r>
            <a:r>
              <a:rPr lang="cs-CZ" b="1" dirty="0" smtClean="0">
                <a:solidFill>
                  <a:srgbClr val="00B050"/>
                </a:solidFill>
              </a:rPr>
              <a:t> ?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85786" y="2714620"/>
            <a:ext cx="7358114" cy="267765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800" dirty="0" smtClean="0"/>
              <a:t>  </a:t>
            </a:r>
            <a:r>
              <a:rPr lang="cs-CZ" sz="2800" b="1" dirty="0" err="1" smtClean="0"/>
              <a:t>the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name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of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the</a:t>
            </a:r>
            <a:r>
              <a:rPr lang="cs-CZ" sz="2800" b="1" dirty="0" smtClean="0"/>
              <a:t>  7- </a:t>
            </a:r>
            <a:r>
              <a:rPr lang="cs-CZ" sz="2800" b="1" dirty="0" err="1" smtClean="0"/>
              <a:t>pointed</a:t>
            </a:r>
            <a:r>
              <a:rPr lang="cs-CZ" sz="2800" b="1" dirty="0" smtClean="0"/>
              <a:t> star  on </a:t>
            </a:r>
            <a:r>
              <a:rPr lang="cs-CZ" sz="2800" b="1" dirty="0" err="1" smtClean="0"/>
              <a:t>the</a:t>
            </a:r>
            <a:r>
              <a:rPr lang="cs-CZ" sz="2800" b="1" dirty="0" smtClean="0"/>
              <a:t>  </a:t>
            </a:r>
          </a:p>
          <a:p>
            <a:r>
              <a:rPr lang="cs-CZ" sz="2800" b="1" dirty="0" smtClean="0"/>
              <a:t>                        </a:t>
            </a:r>
            <a:r>
              <a:rPr lang="cs-CZ" sz="2800" b="1" dirty="0" err="1" smtClean="0"/>
              <a:t>Australian</a:t>
            </a:r>
            <a:r>
              <a:rPr lang="cs-CZ" sz="2800" b="1" dirty="0" smtClean="0"/>
              <a:t> flag ?</a:t>
            </a:r>
          </a:p>
          <a:p>
            <a:pPr>
              <a:buFont typeface="Wingdings" pitchFamily="2" charset="2"/>
              <a:buChar char="§"/>
            </a:pPr>
            <a:endParaRPr lang="cs-CZ" sz="2800" b="1" dirty="0" smtClean="0"/>
          </a:p>
          <a:p>
            <a:pPr>
              <a:buFont typeface="Wingdings" pitchFamily="2" charset="2"/>
              <a:buChar char="§"/>
            </a:pPr>
            <a:endParaRPr lang="cs-CZ" sz="2800" b="1" dirty="0" smtClean="0"/>
          </a:p>
          <a:p>
            <a:pPr>
              <a:buFont typeface="Wingdings" pitchFamily="2" charset="2"/>
              <a:buChar char="§"/>
            </a:pPr>
            <a:r>
              <a:rPr lang="cs-CZ" sz="2800" b="1" dirty="0" smtClean="0"/>
              <a:t>  </a:t>
            </a:r>
            <a:r>
              <a:rPr lang="cs-CZ" sz="2800" b="1" dirty="0" err="1" smtClean="0"/>
              <a:t>why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there</a:t>
            </a:r>
            <a:r>
              <a:rPr lang="cs-CZ" sz="2800" b="1" dirty="0" smtClean="0"/>
              <a:t> are </a:t>
            </a:r>
            <a:r>
              <a:rPr lang="cs-CZ" sz="2800" b="1" dirty="0" err="1" smtClean="0"/>
              <a:t>the</a:t>
            </a:r>
            <a:r>
              <a:rPr lang="cs-CZ" sz="2800" b="1" dirty="0" smtClean="0"/>
              <a:t> emu </a:t>
            </a:r>
            <a:r>
              <a:rPr lang="cs-CZ" sz="2800" b="1" dirty="0" err="1" smtClean="0"/>
              <a:t>and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the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kangaroo</a:t>
            </a:r>
            <a:r>
              <a:rPr lang="cs-CZ" sz="2800" b="1" dirty="0" smtClean="0"/>
              <a:t> on </a:t>
            </a:r>
          </a:p>
          <a:p>
            <a:r>
              <a:rPr lang="cs-CZ" sz="2800" b="1" dirty="0" smtClean="0"/>
              <a:t>                       </a:t>
            </a:r>
            <a:r>
              <a:rPr lang="cs-CZ" sz="2800" b="1" dirty="0" err="1" smtClean="0"/>
              <a:t>the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court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of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arms</a:t>
            </a:r>
            <a:r>
              <a:rPr lang="cs-CZ" sz="2800" b="1" dirty="0" smtClean="0"/>
              <a:t> ?</a:t>
            </a:r>
            <a:endParaRPr lang="cs-CZ" sz="2800" b="1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F5F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err="1" smtClean="0">
                <a:solidFill>
                  <a:srgbClr val="FFC000"/>
                </a:solidFill>
              </a:rPr>
              <a:t>The</a:t>
            </a:r>
            <a:r>
              <a:rPr lang="cs-CZ" sz="5400" b="1" dirty="0" smtClean="0">
                <a:solidFill>
                  <a:srgbClr val="FFC000"/>
                </a:solidFill>
              </a:rPr>
              <a:t> </a:t>
            </a:r>
            <a:r>
              <a:rPr lang="cs-CZ" sz="5400" b="1" dirty="0" err="1" smtClean="0">
                <a:solidFill>
                  <a:srgbClr val="FFC000"/>
                </a:solidFill>
              </a:rPr>
              <a:t>answers</a:t>
            </a:r>
            <a:endParaRPr lang="cs-CZ" sz="5400" b="1" dirty="0">
              <a:solidFill>
                <a:srgbClr val="FFC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85786" y="2357430"/>
            <a:ext cx="75009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b="1" dirty="0" smtClean="0"/>
              <a:t>  </a:t>
            </a:r>
            <a:r>
              <a:rPr lang="cs-CZ" sz="2800" b="1" dirty="0" err="1" smtClean="0"/>
              <a:t>the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Commonwealth</a:t>
            </a:r>
            <a:r>
              <a:rPr lang="cs-CZ" sz="2800" b="1" dirty="0" smtClean="0"/>
              <a:t>  Star</a:t>
            </a:r>
          </a:p>
          <a:p>
            <a:pPr>
              <a:buFont typeface="Wingdings" pitchFamily="2" charset="2"/>
              <a:buChar char="§"/>
            </a:pPr>
            <a:endParaRPr lang="cs-CZ" sz="2800" b="1" dirty="0" smtClean="0"/>
          </a:p>
          <a:p>
            <a:pPr>
              <a:buFont typeface="Wingdings" pitchFamily="2" charset="2"/>
              <a:buChar char="§"/>
            </a:pPr>
            <a:endParaRPr lang="cs-CZ" sz="2800" b="1" dirty="0" smtClean="0"/>
          </a:p>
          <a:p>
            <a:pPr>
              <a:buFont typeface="Wingdings" pitchFamily="2" charset="2"/>
              <a:buChar char="§"/>
            </a:pPr>
            <a:r>
              <a:rPr lang="cs-CZ" sz="2800" b="1" dirty="0" smtClean="0"/>
              <a:t>  </a:t>
            </a:r>
            <a:r>
              <a:rPr lang="cs-CZ" sz="2800" b="1" dirty="0" err="1" smtClean="0"/>
              <a:t>Australia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is</a:t>
            </a:r>
            <a:r>
              <a:rPr lang="cs-CZ" sz="2800" b="1" dirty="0" smtClean="0"/>
              <a:t> a </a:t>
            </a:r>
            <a:r>
              <a:rPr lang="cs-CZ" sz="2800" b="1" dirty="0" err="1" smtClean="0"/>
              <a:t>forward</a:t>
            </a:r>
            <a:r>
              <a:rPr lang="cs-CZ" sz="2800" b="1" dirty="0" smtClean="0"/>
              <a:t> – </a:t>
            </a:r>
            <a:r>
              <a:rPr lang="cs-CZ" sz="2800" b="1" dirty="0" err="1" smtClean="0"/>
              <a:t>moving</a:t>
            </a:r>
            <a:r>
              <a:rPr lang="cs-CZ" sz="2800" b="1" dirty="0" smtClean="0"/>
              <a:t> country. </a:t>
            </a:r>
            <a:r>
              <a:rPr lang="cs-CZ" sz="2800" b="1" dirty="0" err="1" smtClean="0"/>
              <a:t>Both</a:t>
            </a:r>
            <a:r>
              <a:rPr lang="cs-CZ" sz="2800" b="1" dirty="0" smtClean="0"/>
              <a:t> </a:t>
            </a:r>
          </a:p>
          <a:p>
            <a:r>
              <a:rPr lang="cs-CZ" sz="2800" b="1" dirty="0" smtClean="0"/>
              <a:t>              </a:t>
            </a:r>
            <a:r>
              <a:rPr lang="cs-CZ" sz="2800" b="1" dirty="0" err="1" smtClean="0"/>
              <a:t>animals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cannot</a:t>
            </a:r>
            <a:r>
              <a:rPr lang="cs-CZ" sz="2800" b="1" dirty="0" smtClean="0"/>
              <a:t> go </a:t>
            </a:r>
            <a:r>
              <a:rPr lang="cs-CZ" sz="2800" b="1" dirty="0" err="1" smtClean="0"/>
              <a:t>backwards</a:t>
            </a:r>
            <a:r>
              <a:rPr lang="cs-CZ" sz="2800" b="1" dirty="0" smtClean="0"/>
              <a:t>.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  <a:ln w="762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r>
              <a:rPr lang="cs-CZ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Australia</a:t>
            </a:r>
            <a:r>
              <a:rPr lang="cs-C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</a:t>
            </a:r>
            <a:r>
              <a:rPr lang="cs-CZ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cs-CZ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member</a:t>
            </a:r>
            <a:r>
              <a:rPr lang="cs-CZ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</a:t>
            </a:r>
            <a:r>
              <a:rPr lang="cs-CZ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cs-CZ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Commonwealth</a:t>
            </a:r>
            <a:endParaRPr lang="cs-CZ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1472" y="2214554"/>
            <a:ext cx="8072494" cy="3108543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800" b="1" dirty="0" smtClean="0"/>
              <a:t>  53  </a:t>
            </a:r>
            <a:r>
              <a:rPr lang="cs-CZ" sz="2800" b="1" dirty="0" err="1" smtClean="0"/>
              <a:t>member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states</a:t>
            </a:r>
            <a:endParaRPr lang="cs-CZ" sz="2800" b="1" dirty="0" smtClean="0"/>
          </a:p>
          <a:p>
            <a:pPr>
              <a:buFont typeface="Wingdings" pitchFamily="2" charset="2"/>
              <a:buChar char="§"/>
            </a:pPr>
            <a:endParaRPr lang="cs-CZ" sz="2800" b="1" dirty="0" smtClean="0"/>
          </a:p>
          <a:p>
            <a:pPr>
              <a:buFont typeface="Wingdings" pitchFamily="2" charset="2"/>
              <a:buChar char="§"/>
            </a:pPr>
            <a:r>
              <a:rPr lang="cs-CZ" sz="2800" b="1" dirty="0" smtClean="0"/>
              <a:t>  a free </a:t>
            </a:r>
            <a:r>
              <a:rPr lang="cs-CZ" sz="2800" b="1" dirty="0" err="1" smtClean="0"/>
              <a:t>association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of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the</a:t>
            </a:r>
            <a:r>
              <a:rPr lang="cs-CZ" sz="2800" b="1" dirty="0" smtClean="0"/>
              <a:t> UK </a:t>
            </a:r>
            <a:r>
              <a:rPr lang="cs-CZ" sz="2800" b="1" dirty="0" err="1" smtClean="0"/>
              <a:t>and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its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former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colonies</a:t>
            </a:r>
            <a:endParaRPr lang="cs-CZ" sz="2800" b="1" dirty="0" smtClean="0"/>
          </a:p>
          <a:p>
            <a:pPr>
              <a:buFont typeface="Wingdings" pitchFamily="2" charset="2"/>
              <a:buChar char="§"/>
            </a:pPr>
            <a:endParaRPr lang="cs-CZ" sz="2800" b="1" dirty="0" smtClean="0"/>
          </a:p>
          <a:p>
            <a:pPr>
              <a:buFont typeface="Wingdings" pitchFamily="2" charset="2"/>
              <a:buChar char="§"/>
            </a:pPr>
            <a:r>
              <a:rPr lang="cs-CZ" sz="2800" b="1" dirty="0" smtClean="0"/>
              <a:t>  </a:t>
            </a:r>
            <a:r>
              <a:rPr lang="cs-CZ" sz="2800" b="1" dirty="0" err="1" smtClean="0"/>
              <a:t>the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British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monarch</a:t>
            </a:r>
            <a:r>
              <a:rPr lang="cs-CZ" sz="2800" b="1" dirty="0" smtClean="0"/>
              <a:t> – </a:t>
            </a:r>
            <a:r>
              <a:rPr lang="cs-CZ" sz="2800" b="1" dirty="0" err="1" smtClean="0"/>
              <a:t>their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symbolic</a:t>
            </a:r>
            <a:r>
              <a:rPr lang="cs-CZ" sz="2800" b="1" dirty="0" smtClean="0"/>
              <a:t>  </a:t>
            </a:r>
            <a:r>
              <a:rPr lang="cs-CZ" sz="2800" b="1" dirty="0" err="1" smtClean="0"/>
              <a:t>head</a:t>
            </a:r>
            <a:endParaRPr lang="cs-CZ" sz="2800" b="1" dirty="0" smtClean="0"/>
          </a:p>
          <a:p>
            <a:pPr>
              <a:buFont typeface="Wingdings" pitchFamily="2" charset="2"/>
              <a:buChar char="§"/>
            </a:pPr>
            <a:endParaRPr lang="cs-CZ" sz="2800" b="1" dirty="0" smtClean="0"/>
          </a:p>
          <a:p>
            <a:pPr>
              <a:buFont typeface="Wingdings" pitchFamily="2" charset="2"/>
              <a:buChar char="§"/>
            </a:pPr>
            <a:r>
              <a:rPr lang="cs-CZ" sz="2800" b="1" dirty="0" smtClean="0"/>
              <a:t>  </a:t>
            </a:r>
            <a:r>
              <a:rPr lang="cs-CZ" sz="2800" b="1" dirty="0" err="1" smtClean="0"/>
              <a:t>political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and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cultural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links</a:t>
            </a:r>
            <a:endParaRPr lang="cs-CZ" sz="2800" b="1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99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7030A0"/>
                </a:solidFill>
              </a:rPr>
              <a:t>Basic </a:t>
            </a:r>
            <a:r>
              <a:rPr lang="cs-CZ" sz="5400" b="1" dirty="0" err="1" smtClean="0">
                <a:solidFill>
                  <a:srgbClr val="7030A0"/>
                </a:solidFill>
              </a:rPr>
              <a:t>facts</a:t>
            </a:r>
            <a:endParaRPr lang="cs-CZ" sz="5400" b="1" dirty="0">
              <a:solidFill>
                <a:srgbClr val="7030A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28596" y="1785926"/>
            <a:ext cx="70009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dirty="0" smtClean="0"/>
              <a:t> 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Commonwealth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Australia</a:t>
            </a:r>
            <a:r>
              <a:rPr lang="cs-CZ" b="1" dirty="0" smtClean="0"/>
              <a:t> – 1st </a:t>
            </a:r>
            <a:r>
              <a:rPr lang="cs-CZ" b="1" dirty="0" err="1" smtClean="0"/>
              <a:t>January</a:t>
            </a:r>
            <a:r>
              <a:rPr lang="cs-CZ" b="1" dirty="0" smtClean="0"/>
              <a:t> 1901</a:t>
            </a:r>
          </a:p>
          <a:p>
            <a:pPr>
              <a:buFont typeface="Wingdings" pitchFamily="2" charset="2"/>
              <a:buChar char="§"/>
            </a:pPr>
            <a:endParaRPr lang="cs-CZ" b="1" dirty="0" smtClean="0"/>
          </a:p>
          <a:p>
            <a:pPr>
              <a:buFont typeface="Wingdings" pitchFamily="2" charset="2"/>
              <a:buChar char="§"/>
            </a:pPr>
            <a:r>
              <a:rPr lang="cs-CZ" b="1" dirty="0" smtClean="0"/>
              <a:t> 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constitutional</a:t>
            </a:r>
            <a:r>
              <a:rPr lang="cs-CZ" b="1" dirty="0" smtClean="0"/>
              <a:t> monarchy</a:t>
            </a:r>
          </a:p>
          <a:p>
            <a:pPr>
              <a:buFont typeface="Wingdings" pitchFamily="2" charset="2"/>
              <a:buChar char="§"/>
            </a:pPr>
            <a:endParaRPr lang="cs-CZ" b="1" dirty="0" smtClean="0"/>
          </a:p>
          <a:p>
            <a:pPr>
              <a:buFont typeface="Wingdings" pitchFamily="2" charset="2"/>
              <a:buChar char="§"/>
            </a:pPr>
            <a:r>
              <a:rPr lang="cs-CZ" b="1" dirty="0" smtClean="0"/>
              <a:t> 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head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state</a:t>
            </a:r>
            <a:r>
              <a:rPr lang="cs-CZ" b="1" dirty="0" smtClean="0"/>
              <a:t>  -  </a:t>
            </a:r>
            <a:r>
              <a:rPr lang="cs-CZ" b="1" dirty="0" err="1" smtClean="0"/>
              <a:t>the</a:t>
            </a:r>
            <a:r>
              <a:rPr lang="cs-CZ" b="1" dirty="0" smtClean="0"/>
              <a:t>  </a:t>
            </a:r>
            <a:r>
              <a:rPr lang="cs-CZ" b="1" dirty="0" err="1" smtClean="0"/>
              <a:t>British</a:t>
            </a:r>
            <a:r>
              <a:rPr lang="cs-CZ" b="1" dirty="0" smtClean="0"/>
              <a:t> </a:t>
            </a:r>
            <a:r>
              <a:rPr lang="cs-CZ" b="1" dirty="0" err="1" smtClean="0"/>
              <a:t>Queen</a:t>
            </a:r>
            <a:endParaRPr lang="cs-CZ" b="1" dirty="0" smtClean="0"/>
          </a:p>
          <a:p>
            <a:pPr>
              <a:buFont typeface="Wingdings" pitchFamily="2" charset="2"/>
              <a:buChar char="§"/>
            </a:pPr>
            <a:endParaRPr lang="cs-CZ" b="1" dirty="0" smtClean="0"/>
          </a:p>
          <a:p>
            <a:pPr>
              <a:buFont typeface="Wingdings" pitchFamily="2" charset="2"/>
              <a:buChar char="§"/>
            </a:pPr>
            <a:r>
              <a:rPr lang="cs-CZ" b="1" dirty="0" smtClean="0"/>
              <a:t> 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Governor</a:t>
            </a:r>
            <a:r>
              <a:rPr lang="cs-CZ" b="1" dirty="0" smtClean="0"/>
              <a:t> – </a:t>
            </a:r>
            <a:r>
              <a:rPr lang="cs-CZ" b="1" dirty="0" err="1" smtClean="0"/>
              <a:t>General</a:t>
            </a:r>
            <a:endParaRPr lang="cs-CZ" b="1" dirty="0" smtClean="0"/>
          </a:p>
          <a:p>
            <a:pPr>
              <a:buFont typeface="Wingdings" pitchFamily="2" charset="2"/>
              <a:buChar char="§"/>
            </a:pPr>
            <a:endParaRPr lang="cs-CZ" b="1" dirty="0" smtClean="0"/>
          </a:p>
          <a:p>
            <a:pPr>
              <a:buFont typeface="Wingdings" pitchFamily="2" charset="2"/>
              <a:buChar char="§"/>
            </a:pPr>
            <a:r>
              <a:rPr lang="cs-CZ" b="1" dirty="0" smtClean="0"/>
              <a:t>  </a:t>
            </a:r>
            <a:r>
              <a:rPr lang="cs-CZ" b="1" dirty="0" err="1" smtClean="0"/>
              <a:t>The</a:t>
            </a:r>
            <a:r>
              <a:rPr lang="cs-CZ" b="1" dirty="0" smtClean="0"/>
              <a:t> Prime </a:t>
            </a:r>
            <a:r>
              <a:rPr lang="cs-CZ" b="1" dirty="0" err="1" smtClean="0"/>
              <a:t>Minister</a:t>
            </a:r>
            <a:r>
              <a:rPr lang="cs-CZ" b="1" dirty="0" smtClean="0"/>
              <a:t> –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Head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Government</a:t>
            </a:r>
            <a:endParaRPr lang="cs-CZ" b="1" dirty="0" smtClean="0"/>
          </a:p>
          <a:p>
            <a:pPr>
              <a:buFont typeface="Wingdings" pitchFamily="2" charset="2"/>
              <a:buChar char="§"/>
            </a:pPr>
            <a:endParaRPr lang="cs-CZ" b="1" dirty="0" smtClean="0"/>
          </a:p>
          <a:p>
            <a:pPr>
              <a:buFont typeface="Wingdings" pitchFamily="2" charset="2"/>
              <a:buChar char="§"/>
            </a:pPr>
            <a:r>
              <a:rPr lang="cs-CZ" b="1" dirty="0" smtClean="0"/>
              <a:t> 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Parliament</a:t>
            </a:r>
            <a:r>
              <a:rPr lang="cs-CZ" b="1" dirty="0" smtClean="0"/>
              <a:t>  -  </a:t>
            </a:r>
            <a:r>
              <a:rPr lang="cs-CZ" b="1" dirty="0" err="1" smtClean="0"/>
              <a:t>the</a:t>
            </a:r>
            <a:r>
              <a:rPr lang="cs-CZ" b="1" dirty="0" smtClean="0"/>
              <a:t> House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Representatives</a:t>
            </a:r>
            <a:r>
              <a:rPr lang="cs-CZ" b="1" dirty="0" smtClean="0"/>
              <a:t>  / 150 </a:t>
            </a:r>
            <a:r>
              <a:rPr lang="cs-CZ" b="1" dirty="0" err="1" smtClean="0"/>
              <a:t>members</a:t>
            </a:r>
            <a:r>
              <a:rPr lang="cs-CZ" b="1" dirty="0" smtClean="0"/>
              <a:t> /</a:t>
            </a:r>
          </a:p>
          <a:p>
            <a:r>
              <a:rPr lang="cs-CZ" b="1" dirty="0" smtClean="0"/>
              <a:t>                                    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Senate</a:t>
            </a:r>
            <a:r>
              <a:rPr lang="cs-CZ" b="1" dirty="0" smtClean="0"/>
              <a:t>  / 76 </a:t>
            </a:r>
            <a:r>
              <a:rPr lang="cs-CZ" b="1" dirty="0" err="1" smtClean="0"/>
              <a:t>members</a:t>
            </a:r>
            <a:r>
              <a:rPr lang="cs-CZ" b="1" dirty="0" smtClean="0"/>
              <a:t> /</a:t>
            </a:r>
          </a:p>
          <a:p>
            <a:pPr>
              <a:buFont typeface="Wingdings" pitchFamily="2" charset="2"/>
              <a:buChar char="§"/>
            </a:pPr>
            <a:endParaRPr lang="cs-CZ" b="1" dirty="0" smtClean="0"/>
          </a:p>
          <a:p>
            <a:pPr>
              <a:buFont typeface="Wingdings" pitchFamily="2" charset="2"/>
              <a:buChar char="§"/>
            </a:pPr>
            <a:r>
              <a:rPr lang="cs-CZ" b="1" dirty="0" smtClean="0"/>
              <a:t>   </a:t>
            </a:r>
            <a:r>
              <a:rPr lang="cs-CZ" b="1" dirty="0" err="1" smtClean="0"/>
              <a:t>The</a:t>
            </a:r>
            <a:r>
              <a:rPr lang="cs-CZ" b="1" dirty="0" smtClean="0"/>
              <a:t> most </a:t>
            </a:r>
            <a:r>
              <a:rPr lang="cs-CZ" b="1" dirty="0" err="1" smtClean="0"/>
              <a:t>powerful</a:t>
            </a:r>
            <a:r>
              <a:rPr lang="cs-CZ" b="1" dirty="0" smtClean="0"/>
              <a:t> </a:t>
            </a:r>
            <a:r>
              <a:rPr lang="cs-CZ" b="1" dirty="0" err="1" smtClean="0"/>
              <a:t>political</a:t>
            </a:r>
            <a:r>
              <a:rPr lang="cs-CZ" b="1" dirty="0" smtClean="0"/>
              <a:t> </a:t>
            </a:r>
            <a:r>
              <a:rPr lang="cs-CZ" b="1" dirty="0" err="1" smtClean="0"/>
              <a:t>parties</a:t>
            </a:r>
            <a:r>
              <a:rPr lang="cs-CZ" b="1" dirty="0" smtClean="0"/>
              <a:t> – </a:t>
            </a:r>
            <a:r>
              <a:rPr lang="cs-CZ" b="1" dirty="0" err="1" smtClean="0"/>
              <a:t>Labour</a:t>
            </a:r>
            <a:r>
              <a:rPr lang="cs-CZ" b="1" dirty="0" smtClean="0"/>
              <a:t> Party</a:t>
            </a:r>
          </a:p>
          <a:p>
            <a:r>
              <a:rPr lang="cs-CZ" b="1" dirty="0" smtClean="0"/>
              <a:t>                                                                         </a:t>
            </a:r>
            <a:r>
              <a:rPr lang="cs-CZ" b="1" dirty="0" err="1" smtClean="0"/>
              <a:t>Liberal</a:t>
            </a:r>
            <a:r>
              <a:rPr lang="cs-CZ" b="1" dirty="0" smtClean="0"/>
              <a:t>  Party</a:t>
            </a:r>
          </a:p>
          <a:p>
            <a:r>
              <a:rPr lang="cs-CZ" b="1" dirty="0" smtClean="0"/>
              <a:t>                                                                         </a:t>
            </a:r>
            <a:r>
              <a:rPr lang="cs-CZ" b="1" dirty="0" err="1" smtClean="0"/>
              <a:t>National</a:t>
            </a:r>
            <a:r>
              <a:rPr lang="cs-CZ" b="1" dirty="0" smtClean="0"/>
              <a:t>  Party</a:t>
            </a:r>
          </a:p>
          <a:p>
            <a:pPr>
              <a:buFont typeface="Wingdings" pitchFamily="2" charset="2"/>
              <a:buChar char="§"/>
            </a:pPr>
            <a:endParaRPr lang="cs-CZ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Elizabeth 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4429156" cy="5000660"/>
          </a:xfrm>
          <a:prstGeom prst="rect">
            <a:avLst/>
          </a:prstGeom>
        </p:spPr>
      </p:pic>
      <p:pic>
        <p:nvPicPr>
          <p:cNvPr id="4" name="Obrázek 3" descr="Kevin_Rudd_DOS_cropp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2643182"/>
            <a:ext cx="2971800" cy="379095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286380" y="1500174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solidFill>
                  <a:srgbClr val="0070C0"/>
                </a:solidFill>
              </a:rPr>
              <a:t>Kevin</a:t>
            </a:r>
            <a:r>
              <a:rPr lang="cs-CZ" sz="2800" b="1" dirty="0" smtClean="0">
                <a:solidFill>
                  <a:srgbClr val="0070C0"/>
                </a:solidFill>
              </a:rPr>
              <a:t>  </a:t>
            </a:r>
            <a:r>
              <a:rPr lang="cs-CZ" sz="2800" b="1" dirty="0" err="1" smtClean="0">
                <a:solidFill>
                  <a:srgbClr val="0070C0"/>
                </a:solidFill>
              </a:rPr>
              <a:t>Rudd</a:t>
            </a:r>
            <a:r>
              <a:rPr lang="cs-CZ" sz="2800" b="1" dirty="0" smtClean="0">
                <a:solidFill>
                  <a:srgbClr val="0070C0"/>
                </a:solidFill>
              </a:rPr>
              <a:t>  -  </a:t>
            </a:r>
            <a:r>
              <a:rPr lang="cs-CZ" sz="2800" b="1" dirty="0" err="1" smtClean="0">
                <a:solidFill>
                  <a:srgbClr val="0070C0"/>
                </a:solidFill>
              </a:rPr>
              <a:t>the</a:t>
            </a:r>
            <a:r>
              <a:rPr lang="cs-CZ" sz="2800" b="1" dirty="0" smtClean="0">
                <a:solidFill>
                  <a:srgbClr val="0070C0"/>
                </a:solidFill>
              </a:rPr>
              <a:t> PM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85720" y="5500702"/>
            <a:ext cx="4643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solidFill>
                  <a:srgbClr val="FF0000"/>
                </a:solidFill>
              </a:rPr>
              <a:t>The</a:t>
            </a:r>
            <a:r>
              <a:rPr lang="cs-CZ" sz="2800" b="1" dirty="0" smtClean="0">
                <a:solidFill>
                  <a:srgbClr val="FF0000"/>
                </a:solidFill>
              </a:rPr>
              <a:t>  </a:t>
            </a:r>
            <a:r>
              <a:rPr lang="cs-CZ" sz="2800" b="1" dirty="0" err="1" smtClean="0">
                <a:solidFill>
                  <a:srgbClr val="FF0000"/>
                </a:solidFill>
              </a:rPr>
              <a:t>Queen</a:t>
            </a:r>
            <a:r>
              <a:rPr lang="cs-CZ" sz="2800" b="1" dirty="0" smtClean="0">
                <a:solidFill>
                  <a:srgbClr val="FF0000"/>
                </a:solidFill>
              </a:rPr>
              <a:t> – </a:t>
            </a:r>
            <a:r>
              <a:rPr lang="cs-CZ" sz="2800" b="1" dirty="0" err="1" smtClean="0">
                <a:solidFill>
                  <a:srgbClr val="FF0000"/>
                </a:solidFill>
              </a:rPr>
              <a:t>the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Head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of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               </a:t>
            </a:r>
            <a:r>
              <a:rPr lang="cs-CZ" sz="2800" b="1" dirty="0" err="1" smtClean="0">
                <a:solidFill>
                  <a:srgbClr val="FF0000"/>
                </a:solidFill>
              </a:rPr>
              <a:t>Australia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800px-Parliament_House_Canberra_Dusk_Panora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285728"/>
            <a:ext cx="4076720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Obrázek 2" descr="800px-Government_House_in_2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57166"/>
            <a:ext cx="3714776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ázek 3" descr="800px-High_Court_of_Australia_from_lake_(8585622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4000504"/>
            <a:ext cx="5000692" cy="25613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214282" y="3714752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Yarralumla</a:t>
            </a:r>
            <a:r>
              <a:rPr lang="cs-CZ" b="1" dirty="0" smtClean="0"/>
              <a:t> –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seat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Governor</a:t>
            </a:r>
            <a:r>
              <a:rPr lang="cs-CZ" b="1" dirty="0" smtClean="0"/>
              <a:t> </a:t>
            </a:r>
            <a:r>
              <a:rPr lang="cs-CZ" b="1" dirty="0" err="1" smtClean="0"/>
              <a:t>General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214282" y="5857892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High</a:t>
            </a:r>
            <a:r>
              <a:rPr lang="cs-CZ" b="1" dirty="0" smtClean="0"/>
              <a:t> </a:t>
            </a:r>
            <a:r>
              <a:rPr lang="cs-CZ" b="1" dirty="0" err="1" smtClean="0"/>
              <a:t>Court</a:t>
            </a:r>
            <a:r>
              <a:rPr lang="cs-CZ" b="1" dirty="0" smtClean="0"/>
              <a:t> in       	       </a:t>
            </a:r>
            <a:r>
              <a:rPr lang="cs-CZ" b="1" dirty="0" err="1" smtClean="0"/>
              <a:t>Canberra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357686" y="2928934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Parliament</a:t>
            </a:r>
            <a:r>
              <a:rPr lang="cs-CZ" b="1" dirty="0" smtClean="0"/>
              <a:t> House –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seat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Government</a:t>
            </a:r>
            <a:endParaRPr lang="cs-CZ" b="1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>
            <a:outerShdw blurRad="88900" dist="50800" dir="1200000" algn="ctr" rotWithShape="0">
              <a:srgbClr val="000000"/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prst="slope"/>
          </a:sp3d>
        </p:spPr>
        <p:txBody>
          <a:bodyPr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40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Sentence </a:t>
            </a:r>
            <a:r>
              <a:rPr lang="cs-CZ" sz="4000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completion</a:t>
            </a:r>
            <a:endParaRPr lang="cs-CZ" sz="40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28596" y="1928802"/>
            <a:ext cx="80010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000" b="1" dirty="0" smtClean="0"/>
              <a:t> </a:t>
            </a:r>
            <a:r>
              <a:rPr lang="cs-CZ" sz="2000" b="1" dirty="0" err="1" smtClean="0"/>
              <a:t>The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Queen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is</a:t>
            </a:r>
            <a:r>
              <a:rPr lang="cs-CZ" sz="2000" b="1" dirty="0" smtClean="0"/>
              <a:t> a …………………….  </a:t>
            </a:r>
            <a:r>
              <a:rPr lang="cs-CZ" sz="2000" b="1" dirty="0" err="1" smtClean="0"/>
              <a:t>head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of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Australia</a:t>
            </a:r>
            <a:r>
              <a:rPr lang="cs-CZ" sz="2000" b="1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cs-CZ" sz="2000" b="1" dirty="0" smtClean="0"/>
          </a:p>
          <a:p>
            <a:pPr marL="342900" indent="-342900">
              <a:buFont typeface="+mj-lt"/>
              <a:buAutoNum type="arabicPeriod"/>
            </a:pPr>
            <a:endParaRPr lang="cs-CZ" sz="2000" b="1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2000" b="1" dirty="0" smtClean="0"/>
              <a:t>  </a:t>
            </a:r>
            <a:r>
              <a:rPr lang="cs-CZ" sz="2000" b="1" dirty="0" err="1" smtClean="0"/>
              <a:t>The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Commonwealth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is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formed</a:t>
            </a:r>
            <a:r>
              <a:rPr lang="cs-CZ" sz="2000" b="1" dirty="0" smtClean="0"/>
              <a:t> by </a:t>
            </a:r>
            <a:r>
              <a:rPr lang="cs-CZ" sz="2000" b="1" dirty="0" err="1" smtClean="0"/>
              <a:t>the</a:t>
            </a:r>
            <a:r>
              <a:rPr lang="cs-CZ" sz="2000" b="1" dirty="0" smtClean="0"/>
              <a:t> UK </a:t>
            </a:r>
            <a:r>
              <a:rPr lang="cs-CZ" sz="2000" b="1" dirty="0" err="1" smtClean="0"/>
              <a:t>and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its</a:t>
            </a:r>
            <a:r>
              <a:rPr lang="cs-CZ" sz="2000" b="1" dirty="0" smtClean="0"/>
              <a:t> ………….  </a:t>
            </a:r>
            <a:r>
              <a:rPr lang="cs-CZ" sz="2000" b="1" dirty="0" err="1" smtClean="0"/>
              <a:t>colonies</a:t>
            </a:r>
            <a:r>
              <a:rPr lang="cs-CZ" sz="2000" b="1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cs-CZ" sz="2000" b="1" dirty="0" smtClean="0"/>
          </a:p>
          <a:p>
            <a:pPr marL="342900" indent="-342900">
              <a:buFont typeface="+mj-lt"/>
              <a:buAutoNum type="arabicPeriod"/>
            </a:pPr>
            <a:endParaRPr lang="cs-CZ" sz="2000" b="1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2000" b="1" dirty="0" smtClean="0"/>
              <a:t>  ……………….  </a:t>
            </a:r>
            <a:r>
              <a:rPr lang="cs-CZ" sz="2000" b="1" dirty="0" err="1" smtClean="0"/>
              <a:t>is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the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seat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of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the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Federal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Government</a:t>
            </a:r>
            <a:r>
              <a:rPr lang="cs-CZ" sz="2000" b="1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cs-CZ" sz="2000" b="1" dirty="0" smtClean="0"/>
          </a:p>
          <a:p>
            <a:pPr marL="342900" indent="-342900">
              <a:buFont typeface="+mj-lt"/>
              <a:buAutoNum type="arabicPeriod"/>
            </a:pPr>
            <a:endParaRPr lang="cs-CZ" sz="2000" b="1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2000" b="1" dirty="0" smtClean="0"/>
              <a:t>  </a:t>
            </a:r>
            <a:r>
              <a:rPr lang="cs-CZ" sz="2000" b="1" dirty="0" err="1" smtClean="0"/>
              <a:t>The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Parliament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consists</a:t>
            </a:r>
            <a:r>
              <a:rPr lang="cs-CZ" sz="2000" b="1" dirty="0" smtClean="0"/>
              <a:t>  </a:t>
            </a:r>
            <a:r>
              <a:rPr lang="cs-CZ" sz="2000" b="1" dirty="0" err="1" smtClean="0"/>
              <a:t>of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the</a:t>
            </a:r>
            <a:r>
              <a:rPr lang="cs-CZ" sz="2000" b="1" dirty="0" smtClean="0"/>
              <a:t> ……………………..  </a:t>
            </a:r>
            <a:r>
              <a:rPr lang="cs-CZ" sz="2000" b="1" dirty="0" err="1" smtClean="0"/>
              <a:t>and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the</a:t>
            </a:r>
            <a:r>
              <a:rPr lang="cs-CZ" sz="2000" b="1" dirty="0" smtClean="0"/>
              <a:t> ………………..  .</a:t>
            </a:r>
          </a:p>
          <a:p>
            <a:pPr marL="342900" indent="-342900">
              <a:buFont typeface="+mj-lt"/>
              <a:buAutoNum type="arabicPeriod"/>
            </a:pPr>
            <a:endParaRPr lang="cs-CZ" sz="2000" b="1" dirty="0" smtClean="0"/>
          </a:p>
          <a:p>
            <a:pPr marL="342900" indent="-342900">
              <a:buFont typeface="+mj-lt"/>
              <a:buAutoNum type="arabicPeriod"/>
            </a:pPr>
            <a:endParaRPr lang="cs-CZ" sz="2000" b="1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2000" b="1" dirty="0" smtClean="0"/>
              <a:t>  ……………….   </a:t>
            </a:r>
            <a:r>
              <a:rPr lang="cs-CZ" sz="2000" b="1" dirty="0" err="1" smtClean="0"/>
              <a:t>can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be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seen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only</a:t>
            </a:r>
            <a:r>
              <a:rPr lang="cs-CZ" sz="2000" b="1" dirty="0" smtClean="0"/>
              <a:t> in </a:t>
            </a:r>
            <a:r>
              <a:rPr lang="cs-CZ" sz="2000" b="1" dirty="0" err="1" smtClean="0"/>
              <a:t>the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Southern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hemisphere</a:t>
            </a:r>
            <a:r>
              <a:rPr lang="cs-CZ" sz="2000" b="1" dirty="0" smtClean="0"/>
              <a:t>.</a:t>
            </a:r>
          </a:p>
          <a:p>
            <a:pPr marL="342900" indent="-342900"/>
            <a:endParaRPr lang="cs-CZ" sz="2000" b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423</Words>
  <Application>Microsoft Office PowerPoint</Application>
  <PresentationFormat>Předvádění na obrazovce (4:3)</PresentationFormat>
  <Paragraphs>98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Angličtina: Australia – Political System</vt:lpstr>
      <vt:lpstr>Prezentace aplikace PowerPoint</vt:lpstr>
      <vt:lpstr>Do you know ?</vt:lpstr>
      <vt:lpstr>The answers</vt:lpstr>
      <vt:lpstr>Australia – the member of the Commonwealth</vt:lpstr>
      <vt:lpstr>Basic facts</vt:lpstr>
      <vt:lpstr>Prezentace aplikace PowerPoint</vt:lpstr>
      <vt:lpstr>Prezentace aplikace PowerPoint</vt:lpstr>
      <vt:lpstr>Sentence completion</vt:lpstr>
      <vt:lpstr>The solution</vt:lpstr>
      <vt:lpstr>Resources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Aladar</dc:creator>
  <cp:lastModifiedBy>Jar</cp:lastModifiedBy>
  <cp:revision>28</cp:revision>
  <dcterms:created xsi:type="dcterms:W3CDTF">2013-08-03T09:57:14Z</dcterms:created>
  <dcterms:modified xsi:type="dcterms:W3CDTF">2014-08-08T07:42:31Z</dcterms:modified>
</cp:coreProperties>
</file>