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" ContentType="application/vnd.ms-powerpoi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3399"/>
    <a:srgbClr val="00FFFF"/>
    <a:srgbClr val="CC0066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4CB11-B4EA-4741-A88A-DA3F99C56B5B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D0F8B-4830-40AD-9E81-18060792282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060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BD0F8B-4830-40AD-9E81-18060792282D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57EE2-9983-440B-ACBB-5A7272EB5BC9}" type="datetimeFigureOut">
              <a:rPr lang="cs-CZ" smtClean="0"/>
              <a:pPr/>
              <a:t>8.8.2014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CFA8A-B002-4C04-9517-0771A182000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Prezentace_aplikace_Microsoft_PowerPoint_97_20031.ppt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.wikipedia.org/canberra/artsandentertainment" TargetMode="External"/><Relationship Id="rId2" Type="http://schemas.openxmlformats.org/officeDocument/2006/relationships/hyperlink" Target="http://www.en.wikipedia.org/canberra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n.wikipedia.org/lakeburleygriffin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0" y="0"/>
          <a:ext cx="9142678" cy="68562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zentace" r:id="rId4" imgW="4154309" imgH="3116439" progId="PowerPoint.Show.8">
                  <p:embed/>
                </p:oleObj>
              </mc:Choice>
              <mc:Fallback>
                <p:oleObj name="Prezentace" r:id="rId4" imgW="4154309" imgH="3116439" progId="PowerPoint.Show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2678" cy="68562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Aboriginal_holllow_log_tombs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80" y="4358586"/>
            <a:ext cx="3316382" cy="2213685"/>
          </a:xfrm>
          <a:prstGeom prst="rect">
            <a:avLst/>
          </a:prstGeom>
        </p:spPr>
      </p:pic>
      <p:pic>
        <p:nvPicPr>
          <p:cNvPr id="3" name="Obrázek 2" descr="800px-Lobby_of_national_art_galle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0" y="2571744"/>
            <a:ext cx="7315200" cy="1618488"/>
          </a:xfrm>
          <a:prstGeom prst="rect">
            <a:avLst/>
          </a:prstGeom>
        </p:spPr>
      </p:pic>
      <p:pic>
        <p:nvPicPr>
          <p:cNvPr id="4" name="Obrázek 3" descr="national gallery canber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14290"/>
            <a:ext cx="2945897" cy="214314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786182" y="714356"/>
            <a:ext cx="49292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CC3399"/>
                </a:solidFill>
              </a:rPr>
              <a:t>The</a:t>
            </a:r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r>
              <a:rPr lang="cs-CZ" sz="3600" b="1" dirty="0" err="1" smtClean="0">
                <a:solidFill>
                  <a:srgbClr val="CC3399"/>
                </a:solidFill>
              </a:rPr>
              <a:t>National</a:t>
            </a:r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r>
              <a:rPr lang="cs-CZ" sz="3600" b="1" dirty="0" err="1" smtClean="0">
                <a:solidFill>
                  <a:srgbClr val="CC3399"/>
                </a:solidFill>
              </a:rPr>
              <a:t>Gallery</a:t>
            </a:r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endParaRPr lang="cs-CZ" sz="3600" b="1" dirty="0">
              <a:solidFill>
                <a:srgbClr val="CC3399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428728" y="5429264"/>
            <a:ext cx="357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00B050"/>
                </a:solidFill>
              </a:rPr>
              <a:t>The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Aboriginal</a:t>
            </a:r>
            <a:r>
              <a:rPr lang="cs-CZ" sz="2400" b="1" dirty="0" smtClean="0">
                <a:solidFill>
                  <a:srgbClr val="00B050"/>
                </a:solidFill>
              </a:rPr>
              <a:t> </a:t>
            </a:r>
            <a:r>
              <a:rPr lang="cs-CZ" sz="2400" b="1" dirty="0" err="1" smtClean="0">
                <a:solidFill>
                  <a:srgbClr val="00B050"/>
                </a:solidFill>
              </a:rPr>
              <a:t>Memorial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NDM_Exhibit_-_Archaeopteryx_diora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1964" y="500043"/>
            <a:ext cx="4074512" cy="2714644"/>
          </a:xfrm>
          <a:prstGeom prst="rect">
            <a:avLst/>
          </a:prstGeom>
        </p:spPr>
      </p:pic>
      <p:pic>
        <p:nvPicPr>
          <p:cNvPr id="3" name="Obrázek 2" descr="NDM_Exhibit_-_Plateosauru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857364"/>
            <a:ext cx="4143102" cy="2760342"/>
          </a:xfrm>
          <a:prstGeom prst="rect">
            <a:avLst/>
          </a:prstGeom>
        </p:spPr>
      </p:pic>
      <p:pic>
        <p:nvPicPr>
          <p:cNvPr id="4" name="Obrázek 3" descr="NDM_Activity_-_Guided_tou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3643314"/>
            <a:ext cx="4074512" cy="27146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28596" y="92867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00B0F0"/>
                </a:solidFill>
              </a:rPr>
              <a:t>The</a:t>
            </a:r>
            <a:r>
              <a:rPr lang="cs-CZ" sz="3600" b="1" dirty="0" smtClean="0">
                <a:solidFill>
                  <a:srgbClr val="00B0F0"/>
                </a:solidFill>
              </a:rPr>
              <a:t> </a:t>
            </a:r>
            <a:r>
              <a:rPr lang="cs-CZ" sz="3600" b="1" dirty="0" err="1" smtClean="0">
                <a:solidFill>
                  <a:srgbClr val="00B0F0"/>
                </a:solidFill>
              </a:rPr>
              <a:t>National</a:t>
            </a:r>
            <a:endParaRPr lang="cs-CZ" sz="3600" b="1" dirty="0">
              <a:solidFill>
                <a:srgbClr val="00B0F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14282" y="5286388"/>
            <a:ext cx="4357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00B0F0"/>
                </a:solidFill>
              </a:rPr>
              <a:t>         </a:t>
            </a:r>
            <a:r>
              <a:rPr lang="cs-CZ" sz="3600" b="1" dirty="0" err="1" smtClean="0">
                <a:solidFill>
                  <a:srgbClr val="00B0F0"/>
                </a:solidFill>
              </a:rPr>
              <a:t>Dinosaur</a:t>
            </a:r>
            <a:r>
              <a:rPr lang="cs-CZ" sz="3200" b="1" dirty="0" smtClean="0">
                <a:solidFill>
                  <a:srgbClr val="00B0F0"/>
                </a:solidFill>
              </a:rPr>
              <a:t> Museum</a:t>
            </a:r>
            <a:endParaRPr lang="cs-CZ" sz="32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71472" y="2143116"/>
            <a:ext cx="807249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FF0000"/>
                </a:solidFill>
              </a:rPr>
              <a:t>Which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00FF00"/>
                </a:solidFill>
              </a:rPr>
              <a:t>sight</a:t>
            </a:r>
            <a:r>
              <a:rPr lang="cs-CZ" sz="3600" b="1" dirty="0" smtClean="0">
                <a:solidFill>
                  <a:srgbClr val="FF0000"/>
                </a:solidFill>
              </a:rPr>
              <a:t> in </a:t>
            </a:r>
            <a:r>
              <a:rPr lang="cs-CZ" sz="3600" b="1" dirty="0" err="1" smtClean="0">
                <a:solidFill>
                  <a:srgbClr val="FF0000"/>
                </a:solidFill>
              </a:rPr>
              <a:t>Canberra</a:t>
            </a:r>
            <a:endParaRPr lang="cs-CZ" sz="3600" b="1" dirty="0" smtClean="0">
              <a:solidFill>
                <a:srgbClr val="FF0000"/>
              </a:solidFill>
            </a:endParaRP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sz="3600" b="1" dirty="0" smtClean="0">
                <a:solidFill>
                  <a:srgbClr val="FF0000"/>
                </a:solidFill>
              </a:rPr>
              <a:t>                        </a:t>
            </a:r>
            <a:r>
              <a:rPr lang="cs-CZ" sz="3600" b="1" dirty="0" err="1" smtClean="0">
                <a:solidFill>
                  <a:srgbClr val="FF0000"/>
                </a:solidFill>
              </a:rPr>
              <a:t>is</a:t>
            </a:r>
            <a:r>
              <a:rPr lang="cs-CZ" sz="3600" b="1" dirty="0" smtClean="0">
                <a:solidFill>
                  <a:srgbClr val="FF0000"/>
                </a:solidFill>
              </a:rPr>
              <a:t> </a:t>
            </a:r>
            <a:r>
              <a:rPr lang="cs-CZ" sz="3600" b="1" dirty="0" err="1" smtClean="0">
                <a:solidFill>
                  <a:srgbClr val="FF0000"/>
                </a:solidFill>
              </a:rPr>
              <a:t>the</a:t>
            </a:r>
            <a:r>
              <a:rPr lang="cs-CZ" sz="3600" b="1" dirty="0" smtClean="0">
                <a:solidFill>
                  <a:srgbClr val="FF0000"/>
                </a:solidFill>
              </a:rPr>
              <a:t> most </a:t>
            </a:r>
            <a:r>
              <a:rPr lang="cs-CZ" sz="3600" b="1" dirty="0" err="1" smtClean="0">
                <a:solidFill>
                  <a:srgbClr val="00FF00"/>
                </a:solidFill>
              </a:rPr>
              <a:t>visited</a:t>
            </a:r>
            <a:r>
              <a:rPr lang="cs-CZ" sz="3600" b="1" dirty="0" smtClean="0">
                <a:solidFill>
                  <a:srgbClr val="FF0000"/>
                </a:solidFill>
              </a:rPr>
              <a:t> ?</a:t>
            </a:r>
            <a:endParaRPr lang="cs-CZ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Australian_War_Memorial_courty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571612"/>
            <a:ext cx="5586129" cy="3714776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1428728" y="571480"/>
            <a:ext cx="52149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r>
              <a:rPr lang="cs-CZ" sz="3600" b="1" dirty="0" err="1" smtClean="0">
                <a:solidFill>
                  <a:srgbClr val="CC3399"/>
                </a:solidFill>
              </a:rPr>
              <a:t>The</a:t>
            </a:r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r>
              <a:rPr lang="cs-CZ" sz="3600" b="1" dirty="0" err="1" smtClean="0">
                <a:solidFill>
                  <a:srgbClr val="CC3399"/>
                </a:solidFill>
              </a:rPr>
              <a:t>Australian</a:t>
            </a:r>
            <a:endParaRPr lang="cs-CZ" sz="3600" b="1" dirty="0">
              <a:solidFill>
                <a:srgbClr val="CC3399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714744" y="5572140"/>
            <a:ext cx="3571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CC3399"/>
                </a:solidFill>
              </a:rPr>
              <a:t>      </a:t>
            </a:r>
            <a:r>
              <a:rPr lang="cs-CZ" sz="3600" b="1" dirty="0" err="1" smtClean="0">
                <a:solidFill>
                  <a:srgbClr val="CC3399"/>
                </a:solidFill>
              </a:rPr>
              <a:t>War</a:t>
            </a:r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r>
              <a:rPr lang="cs-CZ" sz="3600" b="1" dirty="0" err="1" smtClean="0">
                <a:solidFill>
                  <a:srgbClr val="CC3399"/>
                </a:solidFill>
              </a:rPr>
              <a:t>Memorial</a:t>
            </a:r>
            <a:endParaRPr lang="cs-CZ" sz="3600" b="1" dirty="0">
              <a:solidFill>
                <a:srgbClr val="CC33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127000" dir="3600000" algn="tl" rotWithShape="0">
                    <a:srgbClr val="000000">
                      <a:alpha val="70000"/>
                    </a:srgbClr>
                  </a:outerShdw>
                </a:effectLst>
              </a:rPr>
              <a:t>Surroundings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1270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127000" dir="3600000" algn="tl" rotWithShape="0">
                    <a:srgbClr val="000000">
                      <a:alpha val="70000"/>
                    </a:srgbClr>
                  </a:outerShdw>
                </a:effectLst>
              </a:rPr>
              <a:t>of</a:t>
            </a:r>
            <a:r>
              <a:rPr lang="cs-CZ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1270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cs-CZ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st="127000" dir="3600000" algn="tl" rotWithShape="0">
                    <a:srgbClr val="000000">
                      <a:alpha val="70000"/>
                    </a:srgbClr>
                  </a:outerShdw>
                </a:effectLst>
              </a:rPr>
              <a:t>Canberra</a:t>
            </a:r>
            <a:endParaRPr lang="cs-CZ" b="1" dirty="0">
              <a:solidFill>
                <a:srgbClr val="00FF00"/>
              </a:solidFill>
              <a:effectLst>
                <a:outerShdw blurRad="63500" dist="1270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28596" y="2071678"/>
            <a:ext cx="64294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FF0000"/>
                </a:solidFill>
              </a:rPr>
              <a:t>Tidbinbilla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Nature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sz="2400" b="1" dirty="0" err="1" smtClean="0">
                <a:solidFill>
                  <a:srgbClr val="FF0000"/>
                </a:solidFill>
              </a:rPr>
              <a:t>Reserve</a:t>
            </a:r>
            <a:r>
              <a:rPr lang="cs-CZ" sz="2400" b="1" dirty="0" smtClean="0">
                <a:solidFill>
                  <a:srgbClr val="FF0000"/>
                </a:solidFill>
              </a:rPr>
              <a:t> 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8596" y="4143380"/>
            <a:ext cx="7715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rgbClr val="7030A0"/>
                </a:solidFill>
              </a:rPr>
              <a:t>Tidbinbilla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Deep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Space</a:t>
            </a:r>
            <a:r>
              <a:rPr lang="cs-CZ" sz="2400" b="1" dirty="0" smtClean="0">
                <a:solidFill>
                  <a:srgbClr val="7030A0"/>
                </a:solidFill>
              </a:rPr>
              <a:t> </a:t>
            </a:r>
            <a:r>
              <a:rPr lang="cs-CZ" sz="2400" b="1" dirty="0" err="1" smtClean="0">
                <a:solidFill>
                  <a:srgbClr val="7030A0"/>
                </a:solidFill>
              </a:rPr>
              <a:t>Tracking</a:t>
            </a:r>
            <a:r>
              <a:rPr lang="cs-CZ" sz="2400" b="1" dirty="0" smtClean="0">
                <a:solidFill>
                  <a:srgbClr val="7030A0"/>
                </a:solidFill>
              </a:rPr>
              <a:t> Station </a:t>
            </a:r>
            <a:r>
              <a:rPr lang="cs-CZ" dirty="0" smtClean="0"/>
              <a:t>– </a:t>
            </a:r>
            <a:r>
              <a:rPr lang="cs-CZ" b="1" dirty="0" smtClean="0"/>
              <a:t>co-</a:t>
            </a:r>
            <a:r>
              <a:rPr lang="cs-CZ" b="1" dirty="0" err="1" smtClean="0"/>
              <a:t>operates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r>
              <a:rPr lang="cs-CZ" b="1" dirty="0" smtClean="0"/>
              <a:t> NASA</a:t>
            </a:r>
            <a:endParaRPr lang="cs-CZ" b="1" dirty="0"/>
          </a:p>
        </p:txBody>
      </p:sp>
      <p:pic>
        <p:nvPicPr>
          <p:cNvPr id="5" name="Obrázek 4" descr="800px-Platypus_in_Geelo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1285860"/>
            <a:ext cx="3891098" cy="259730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57224" y="2857496"/>
            <a:ext cx="36433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 </a:t>
            </a:r>
            <a:r>
              <a:rPr lang="cs-CZ" b="1" dirty="0" err="1" smtClean="0"/>
              <a:t>native</a:t>
            </a:r>
            <a:r>
              <a:rPr lang="cs-CZ" b="1" dirty="0" smtClean="0"/>
              <a:t> habitat </a:t>
            </a:r>
            <a:r>
              <a:rPr lang="cs-CZ" b="1" dirty="0" err="1" smtClean="0"/>
              <a:t>for</a:t>
            </a:r>
            <a:r>
              <a:rPr lang="cs-CZ" b="1" dirty="0" smtClean="0"/>
              <a:t> </a:t>
            </a:r>
            <a:r>
              <a:rPr lang="cs-CZ" b="1" dirty="0" err="1" smtClean="0"/>
              <a:t>wildlife</a:t>
            </a:r>
            <a:endParaRPr lang="cs-CZ" b="1" dirty="0" smtClean="0"/>
          </a:p>
          <a:p>
            <a:r>
              <a:rPr lang="cs-CZ" b="1" dirty="0" smtClean="0"/>
              <a:t>a variety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bushwalks</a:t>
            </a:r>
            <a:r>
              <a:rPr lang="cs-CZ" b="1" dirty="0" smtClean="0"/>
              <a:t>/</a:t>
            </a:r>
            <a:r>
              <a:rPr lang="cs-CZ" b="1" dirty="0" err="1" smtClean="0"/>
              <a:t>up</a:t>
            </a:r>
            <a:r>
              <a:rPr lang="cs-CZ" b="1" dirty="0" smtClean="0"/>
              <a:t> 6 </a:t>
            </a:r>
            <a:r>
              <a:rPr lang="cs-CZ" b="1" dirty="0" err="1" smtClean="0"/>
              <a:t>hours</a:t>
            </a:r>
            <a:r>
              <a:rPr lang="cs-CZ" b="1" dirty="0" smtClean="0"/>
              <a:t> /</a:t>
            </a:r>
          </a:p>
          <a:p>
            <a:r>
              <a:rPr lang="cs-CZ" b="1" dirty="0" err="1" smtClean="0"/>
              <a:t>picnics</a:t>
            </a:r>
            <a:r>
              <a:rPr lang="cs-CZ" b="1" dirty="0" smtClean="0"/>
              <a:t>, </a:t>
            </a:r>
            <a:r>
              <a:rPr lang="cs-CZ" b="1" dirty="0" err="1" smtClean="0"/>
              <a:t>campfires</a:t>
            </a:r>
            <a:r>
              <a:rPr lang="cs-CZ" b="1" dirty="0" smtClean="0"/>
              <a:t> </a:t>
            </a:r>
            <a:endParaRPr lang="cs-CZ" b="1" dirty="0"/>
          </a:p>
        </p:txBody>
      </p:sp>
      <p:pic>
        <p:nvPicPr>
          <p:cNvPr id="7" name="Obrázek 6" descr="633px-Canberra_Deep_Dish_Communications_Complex_-_GPN-2000-00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4480" y="4714884"/>
            <a:ext cx="1929384" cy="182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642910" y="1285860"/>
            <a:ext cx="40005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7030A0"/>
                </a:solidFill>
              </a:rPr>
              <a:t> </a:t>
            </a:r>
            <a:r>
              <a:rPr lang="cs-CZ" sz="2800" b="1" dirty="0" err="1" smtClean="0">
                <a:solidFill>
                  <a:srgbClr val="7030A0"/>
                </a:solidFill>
              </a:rPr>
              <a:t>Resources</a:t>
            </a:r>
            <a:r>
              <a:rPr lang="cs-CZ" sz="2800" b="1" dirty="0" smtClean="0">
                <a:solidFill>
                  <a:srgbClr val="7030A0"/>
                </a:solidFill>
              </a:rPr>
              <a:t>:</a:t>
            </a:r>
          </a:p>
          <a:p>
            <a:endParaRPr lang="cs-CZ" sz="2800" b="1" dirty="0" smtClean="0">
              <a:solidFill>
                <a:srgbClr val="7030A0"/>
              </a:solidFill>
            </a:endParaRPr>
          </a:p>
          <a:p>
            <a:endParaRPr lang="cs-CZ" sz="2800" b="1" dirty="0">
              <a:solidFill>
                <a:srgbClr val="7030A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785786" y="2214554"/>
            <a:ext cx="630649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hlinkClick r:id="rId2"/>
              </a:rPr>
              <a:t>www.en.wikipedia.org/canberra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3"/>
              </a:rPr>
              <a:t>www.en.wikipedia.org/canberra/artsandentertainment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>
                <a:hlinkClick r:id="rId4"/>
              </a:rPr>
              <a:t>www.en.wikipedia.org/lakeburleygriffin</a:t>
            </a:r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500298" y="785794"/>
            <a:ext cx="3143272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00FF0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cs-CZ" sz="4000" b="1" dirty="0" smtClean="0">
                <a:solidFill>
                  <a:srgbClr val="FF6699"/>
                </a:solidFill>
              </a:rPr>
              <a:t>    Basic </a:t>
            </a:r>
            <a:r>
              <a:rPr lang="cs-CZ" sz="4000" b="1" dirty="0" err="1" smtClean="0">
                <a:solidFill>
                  <a:srgbClr val="FF6699"/>
                </a:solidFill>
              </a:rPr>
              <a:t>facts</a:t>
            </a:r>
            <a:endParaRPr lang="cs-CZ" sz="4000" b="1" dirty="0">
              <a:solidFill>
                <a:srgbClr val="FF66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71472" y="1928802"/>
            <a:ext cx="65722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capital</a:t>
            </a:r>
            <a:r>
              <a:rPr lang="cs-CZ" sz="2400" b="1" dirty="0" smtClean="0"/>
              <a:t> city  </a:t>
            </a:r>
            <a:r>
              <a:rPr lang="cs-CZ" sz="2400" b="1" dirty="0" err="1" smtClean="0"/>
              <a:t>since</a:t>
            </a:r>
            <a:r>
              <a:rPr lang="cs-CZ" sz="2400" b="1" dirty="0" smtClean="0"/>
              <a:t> 1927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between</a:t>
            </a:r>
            <a:r>
              <a:rPr lang="cs-CZ" sz="2400" b="1" dirty="0" smtClean="0"/>
              <a:t> Sydney </a:t>
            </a:r>
            <a:r>
              <a:rPr lang="cs-CZ" sz="2400" b="1" dirty="0" err="1" smtClean="0"/>
              <a:t>and</a:t>
            </a:r>
            <a:r>
              <a:rPr lang="cs-CZ" sz="2400" b="1" dirty="0" smtClean="0"/>
              <a:t> Melbourne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120 km </a:t>
            </a:r>
            <a:r>
              <a:rPr lang="cs-CZ" sz="2400" b="1" dirty="0" err="1" smtClean="0"/>
              <a:t>from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sea</a:t>
            </a: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population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of</a:t>
            </a:r>
            <a:r>
              <a:rPr lang="cs-CZ" sz="2400" b="1" dirty="0" smtClean="0"/>
              <a:t> 360,000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Kanbarra</a:t>
            </a:r>
            <a:r>
              <a:rPr lang="cs-CZ" sz="2400" b="1" dirty="0" smtClean="0"/>
              <a:t> = a meeting </a:t>
            </a:r>
            <a:r>
              <a:rPr lang="cs-CZ" sz="2400" b="1" dirty="0" err="1" smtClean="0"/>
              <a:t>place</a:t>
            </a:r>
            <a:r>
              <a:rPr lang="cs-CZ" sz="2400" b="1" dirty="0" smtClean="0"/>
              <a:t> / </a:t>
            </a:r>
            <a:r>
              <a:rPr lang="cs-CZ" sz="2400" b="1" dirty="0" err="1" smtClean="0"/>
              <a:t>Aboriginal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word</a:t>
            </a:r>
            <a:r>
              <a:rPr lang="cs-CZ" sz="2400" b="1" dirty="0" smtClean="0"/>
              <a:t> /</a:t>
            </a:r>
          </a:p>
          <a:p>
            <a:pPr>
              <a:buFont typeface="Wingdings" pitchFamily="2" charset="2"/>
              <a:buChar char="v"/>
            </a:pPr>
            <a:endParaRPr lang="cs-CZ" sz="2400" b="1" dirty="0" smtClean="0"/>
          </a:p>
          <a:p>
            <a:pPr>
              <a:buFont typeface="Wingdings" pitchFamily="2" charset="2"/>
              <a:buChar char="v"/>
            </a:pPr>
            <a:r>
              <a:rPr lang="cs-CZ" sz="2400" b="1" dirty="0" smtClean="0"/>
              <a:t>  </a:t>
            </a:r>
            <a:r>
              <a:rPr lang="cs-CZ" sz="2400" b="1" dirty="0" err="1" smtClean="0"/>
              <a:t>the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greenest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Australian</a:t>
            </a:r>
            <a:r>
              <a:rPr lang="cs-CZ" sz="2400" b="1" dirty="0" smtClean="0"/>
              <a:t> city</a:t>
            </a:r>
          </a:p>
          <a:p>
            <a:pPr>
              <a:buFont typeface="Wingdings" pitchFamily="2" charset="2"/>
              <a:buChar char="v"/>
            </a:pPr>
            <a:endParaRPr lang="cs-CZ" sz="24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ACT map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3570" y="214290"/>
            <a:ext cx="2742432" cy="3214710"/>
          </a:xfrm>
          <a:prstGeom prst="rect">
            <a:avLst/>
          </a:prstGeom>
        </p:spPr>
      </p:pic>
      <p:pic>
        <p:nvPicPr>
          <p:cNvPr id="3" name="Obrázek 2" descr="800px-City_Centre_viewed_from_Mount_Ainslie_lookou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643314"/>
            <a:ext cx="8427384" cy="265462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720" y="785794"/>
            <a:ext cx="50720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C</a:t>
            </a:r>
          </a:p>
          <a:p>
            <a:r>
              <a:rPr lang="cs-CZ" sz="3200" b="1" dirty="0" smtClean="0">
                <a:solidFill>
                  <a:srgbClr val="C00000"/>
                </a:solidFill>
              </a:rPr>
              <a:t>   A</a:t>
            </a:r>
          </a:p>
          <a:p>
            <a:r>
              <a:rPr lang="cs-CZ" sz="3200" b="1" dirty="0" smtClean="0">
                <a:solidFill>
                  <a:srgbClr val="C00000"/>
                </a:solidFill>
              </a:rPr>
              <a:t>       N</a:t>
            </a:r>
          </a:p>
          <a:p>
            <a:r>
              <a:rPr lang="cs-CZ" sz="3200" b="1" dirty="0" smtClean="0">
                <a:solidFill>
                  <a:srgbClr val="C00000"/>
                </a:solidFill>
              </a:rPr>
              <a:t>            B      E     R      </a:t>
            </a:r>
            <a:r>
              <a:rPr lang="cs-CZ" sz="3200" b="1" dirty="0" err="1" smtClean="0">
                <a:solidFill>
                  <a:srgbClr val="C00000"/>
                </a:solidFill>
              </a:rPr>
              <a:t>R</a:t>
            </a:r>
            <a:r>
              <a:rPr lang="cs-CZ" sz="3200" b="1" dirty="0" smtClean="0">
                <a:solidFill>
                  <a:srgbClr val="C00000"/>
                </a:solidFill>
              </a:rPr>
              <a:t>      A</a:t>
            </a:r>
            <a:endParaRPr lang="cs-CZ" sz="32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28596" y="42860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 smtClean="0">
                <a:solidFill>
                  <a:srgbClr val="00FF00"/>
                </a:solidFill>
              </a:rPr>
              <a:t>Canberra</a:t>
            </a:r>
            <a:r>
              <a:rPr lang="cs-CZ" sz="4800" b="1" dirty="0" smtClean="0">
                <a:solidFill>
                  <a:srgbClr val="00FF00"/>
                </a:solidFill>
              </a:rPr>
              <a:t> </a:t>
            </a:r>
            <a:r>
              <a:rPr lang="cs-CZ" sz="3200" b="1" dirty="0" smtClean="0">
                <a:solidFill>
                  <a:srgbClr val="00FF00"/>
                </a:solidFill>
              </a:rPr>
              <a:t> -  </a:t>
            </a:r>
            <a:r>
              <a:rPr lang="cs-CZ" sz="3200" b="1" dirty="0" err="1" smtClean="0">
                <a:solidFill>
                  <a:srgbClr val="00FF00"/>
                </a:solidFill>
              </a:rPr>
              <a:t>The</a:t>
            </a:r>
            <a:r>
              <a:rPr lang="cs-CZ" sz="3200" b="1" dirty="0" smtClean="0">
                <a:solidFill>
                  <a:srgbClr val="00FF00"/>
                </a:solidFill>
              </a:rPr>
              <a:t> </a:t>
            </a:r>
            <a:r>
              <a:rPr lang="cs-CZ" sz="3200" b="1" dirty="0" err="1" smtClean="0">
                <a:solidFill>
                  <a:srgbClr val="00FF00"/>
                </a:solidFill>
              </a:rPr>
              <a:t>Parliament</a:t>
            </a:r>
            <a:r>
              <a:rPr lang="cs-CZ" sz="3200" b="1" dirty="0" smtClean="0">
                <a:solidFill>
                  <a:srgbClr val="00FF00"/>
                </a:solidFill>
              </a:rPr>
              <a:t> House </a:t>
            </a:r>
            <a:r>
              <a:rPr lang="cs-CZ" sz="2400" b="1" dirty="0" smtClean="0"/>
              <a:t>/ 1988/</a:t>
            </a:r>
            <a:endParaRPr lang="cs-CZ" sz="2400" b="1" dirty="0"/>
          </a:p>
        </p:txBody>
      </p:sp>
      <p:pic>
        <p:nvPicPr>
          <p:cNvPr id="3" name="Obrázek 2" descr="800px-Australian_House_of_Representatives_-_Parliament_of_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3639038" cy="2165228"/>
          </a:xfrm>
          <a:prstGeom prst="rect">
            <a:avLst/>
          </a:prstGeom>
        </p:spPr>
      </p:pic>
      <p:pic>
        <p:nvPicPr>
          <p:cNvPr id="4" name="Obrázek 3" descr="800px-Australian_Senate_-_Parliament_of_Austral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5854" y="3735563"/>
            <a:ext cx="3095421" cy="2193768"/>
          </a:xfrm>
          <a:prstGeom prst="rect">
            <a:avLst/>
          </a:prstGeom>
        </p:spPr>
      </p:pic>
      <p:pic>
        <p:nvPicPr>
          <p:cNvPr id="9" name="Obrázek 8" descr="parliament house canber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1571612"/>
            <a:ext cx="6429420" cy="1464524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2786050" y="300037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F0"/>
                </a:solidFill>
              </a:rPr>
              <a:t>The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seat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of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the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Federal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Government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643570" y="592933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B0F0"/>
                </a:solidFill>
              </a:rPr>
              <a:t>                  </a:t>
            </a:r>
            <a:r>
              <a:rPr lang="cs-CZ" b="1" dirty="0" err="1" smtClean="0">
                <a:solidFill>
                  <a:srgbClr val="00B0F0"/>
                </a:solidFill>
              </a:rPr>
              <a:t>The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Senate</a:t>
            </a:r>
            <a:endParaRPr lang="cs-CZ" b="1" dirty="0">
              <a:solidFill>
                <a:srgbClr val="00B0F0"/>
              </a:solidFill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00034" y="592933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>
                <a:solidFill>
                  <a:srgbClr val="00B0F0"/>
                </a:solidFill>
              </a:rPr>
              <a:t>The</a:t>
            </a:r>
            <a:r>
              <a:rPr lang="cs-CZ" b="1" dirty="0" smtClean="0">
                <a:solidFill>
                  <a:srgbClr val="00B0F0"/>
                </a:solidFill>
              </a:rPr>
              <a:t> House </a:t>
            </a:r>
            <a:r>
              <a:rPr lang="cs-CZ" b="1" dirty="0" err="1" smtClean="0">
                <a:solidFill>
                  <a:srgbClr val="00B0F0"/>
                </a:solidFill>
              </a:rPr>
              <a:t>of</a:t>
            </a:r>
            <a:r>
              <a:rPr lang="cs-CZ" b="1" dirty="0" smtClean="0">
                <a:solidFill>
                  <a:srgbClr val="00B0F0"/>
                </a:solidFill>
              </a:rPr>
              <a:t> </a:t>
            </a:r>
            <a:r>
              <a:rPr lang="cs-CZ" b="1" dirty="0" err="1" smtClean="0">
                <a:solidFill>
                  <a:srgbClr val="00B0F0"/>
                </a:solidFill>
              </a:rPr>
              <a:t>Representatives</a:t>
            </a:r>
            <a:endParaRPr lang="cs-CZ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A_vertical_panorama_of_the_Captain_James_Cook_Memorial_water_jet_on_Lake_Burley_Griffin,_in_Canberra,_A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206" y="1643050"/>
            <a:ext cx="1357323" cy="4619423"/>
          </a:xfrm>
          <a:prstGeom prst="rect">
            <a:avLst/>
          </a:prstGeom>
        </p:spPr>
      </p:pic>
      <p:pic>
        <p:nvPicPr>
          <p:cNvPr id="5" name="Obrázek 4" descr="lake griff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285992"/>
            <a:ext cx="3161132" cy="4214842"/>
          </a:xfrm>
          <a:prstGeom prst="rect">
            <a:avLst/>
          </a:prstGeom>
        </p:spPr>
      </p:pic>
      <p:pic>
        <p:nvPicPr>
          <p:cNvPr id="7" name="Obrázek 6" descr="memorial cook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500306"/>
            <a:ext cx="2686713" cy="1786664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214678" y="500042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FF6699"/>
                </a:solidFill>
              </a:rPr>
              <a:t>Lake</a:t>
            </a:r>
            <a:r>
              <a:rPr lang="cs-CZ" sz="3600" b="1" dirty="0" smtClean="0">
                <a:solidFill>
                  <a:srgbClr val="FF6699"/>
                </a:solidFill>
              </a:rPr>
              <a:t> </a:t>
            </a:r>
            <a:r>
              <a:rPr lang="cs-CZ" sz="3600" b="1" dirty="0" err="1" smtClean="0">
                <a:solidFill>
                  <a:srgbClr val="FF6699"/>
                </a:solidFill>
              </a:rPr>
              <a:t>Burley</a:t>
            </a:r>
            <a:r>
              <a:rPr lang="cs-CZ" sz="3600" b="1" dirty="0" smtClean="0">
                <a:solidFill>
                  <a:srgbClr val="FF6699"/>
                </a:solidFill>
              </a:rPr>
              <a:t> </a:t>
            </a:r>
            <a:r>
              <a:rPr lang="cs-CZ" sz="3600" b="1" dirty="0" err="1" smtClean="0">
                <a:solidFill>
                  <a:srgbClr val="FF6699"/>
                </a:solidFill>
              </a:rPr>
              <a:t>Griffin</a:t>
            </a:r>
            <a:endParaRPr lang="cs-CZ" sz="3600" b="1" dirty="0">
              <a:solidFill>
                <a:srgbClr val="FF6699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85720" y="1214422"/>
            <a:ext cx="3143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cs-CZ" dirty="0" smtClean="0"/>
              <a:t> </a:t>
            </a:r>
            <a:r>
              <a:rPr lang="cs-CZ" b="1" dirty="0" err="1" smtClean="0"/>
              <a:t>named</a:t>
            </a:r>
            <a:r>
              <a:rPr lang="cs-CZ" b="1" dirty="0" smtClean="0"/>
              <a:t> </a:t>
            </a:r>
            <a:r>
              <a:rPr lang="cs-CZ" b="1" dirty="0" err="1" smtClean="0"/>
              <a:t>after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city </a:t>
            </a:r>
            <a:r>
              <a:rPr lang="cs-CZ" b="1" dirty="0" err="1" smtClean="0"/>
              <a:t>designer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middle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Canberra</a:t>
            </a:r>
            <a:endParaRPr lang="cs-CZ" b="1" dirty="0" smtClean="0"/>
          </a:p>
          <a:p>
            <a:pPr>
              <a:buFont typeface="Wingdings" pitchFamily="2" charset="2"/>
              <a:buChar char="§"/>
            </a:pP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artificial</a:t>
            </a:r>
            <a:r>
              <a:rPr lang="cs-CZ" b="1" dirty="0" smtClean="0"/>
              <a:t> </a:t>
            </a:r>
            <a:r>
              <a:rPr lang="cs-CZ" b="1" dirty="0" err="1" smtClean="0"/>
              <a:t>lake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286248" y="200024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Captain</a:t>
            </a:r>
            <a:r>
              <a:rPr lang="cs-CZ" b="1" dirty="0" smtClean="0"/>
              <a:t> </a:t>
            </a:r>
            <a:r>
              <a:rPr lang="cs-CZ" b="1" dirty="0" err="1" smtClean="0"/>
              <a:t>Cook</a:t>
            </a:r>
            <a:r>
              <a:rPr lang="cs-CZ" b="1" dirty="0" smtClean="0"/>
              <a:t> </a:t>
            </a:r>
            <a:r>
              <a:rPr lang="cs-CZ" b="1" dirty="0" err="1" smtClean="0"/>
              <a:t>Memorial</a:t>
            </a:r>
            <a:endParaRPr lang="cs-CZ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714744" y="5572140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Cook</a:t>
            </a:r>
            <a:r>
              <a:rPr lang="cs-CZ" b="1" dirty="0" smtClean="0"/>
              <a:t> </a:t>
            </a:r>
            <a:r>
              <a:rPr lang="cs-CZ" b="1" dirty="0" err="1" smtClean="0"/>
              <a:t>Memorial</a:t>
            </a:r>
            <a:r>
              <a:rPr lang="cs-CZ" b="1" dirty="0" smtClean="0"/>
              <a:t> </a:t>
            </a:r>
            <a:r>
              <a:rPr lang="cs-CZ" b="1" dirty="0" err="1" smtClean="0"/>
              <a:t>Water</a:t>
            </a:r>
            <a:r>
              <a:rPr lang="cs-CZ" b="1" dirty="0" smtClean="0"/>
              <a:t> Jet </a:t>
            </a:r>
            <a:r>
              <a:rPr lang="cs-CZ" dirty="0" smtClean="0"/>
              <a:t>/150m/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57224" y="1142984"/>
            <a:ext cx="800105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800" b="1" dirty="0" err="1" smtClean="0">
                <a:solidFill>
                  <a:srgbClr val="FF0000"/>
                </a:solidFill>
              </a:rPr>
              <a:t>Canberra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is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the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only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Australian</a:t>
            </a:r>
            <a:r>
              <a:rPr lang="cs-CZ" sz="2800" b="1" dirty="0" smtClean="0"/>
              <a:t> city</a:t>
            </a:r>
          </a:p>
          <a:p>
            <a:endParaRPr lang="cs-CZ" sz="2800" b="1" dirty="0" smtClean="0"/>
          </a:p>
          <a:p>
            <a:endParaRPr lang="cs-CZ" sz="2400" b="1" dirty="0" smtClean="0"/>
          </a:p>
          <a:p>
            <a:r>
              <a:rPr lang="cs-CZ" sz="2400" b="1" dirty="0" err="1" smtClean="0"/>
              <a:t>where</a:t>
            </a:r>
            <a:r>
              <a:rPr lang="cs-CZ" sz="2400" b="1" dirty="0" smtClean="0"/>
              <a:t>  </a:t>
            </a:r>
            <a:r>
              <a:rPr lang="cs-CZ" sz="2400" b="1" dirty="0" err="1" smtClean="0"/>
              <a:t>you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can</a:t>
            </a:r>
            <a:endParaRPr lang="cs-CZ" sz="2400" b="1" dirty="0" smtClean="0"/>
          </a:p>
          <a:p>
            <a:endParaRPr lang="cs-CZ" sz="2800" b="1" dirty="0" smtClean="0"/>
          </a:p>
          <a:p>
            <a:endParaRPr lang="cs-CZ" sz="2800" b="1" dirty="0" smtClean="0"/>
          </a:p>
          <a:p>
            <a:r>
              <a:rPr lang="cs-CZ" sz="5400" b="1" dirty="0" err="1" smtClean="0">
                <a:solidFill>
                  <a:srgbClr val="FF0000"/>
                </a:solidFill>
              </a:rPr>
              <a:t>meet</a:t>
            </a:r>
            <a:endParaRPr lang="cs-CZ" sz="5400" b="1" dirty="0" smtClean="0">
              <a:solidFill>
                <a:srgbClr val="FF0000"/>
              </a:solidFill>
            </a:endParaRPr>
          </a:p>
          <a:p>
            <a:endParaRPr lang="cs-CZ" sz="2800" b="1" dirty="0" smtClean="0"/>
          </a:p>
          <a:p>
            <a:endParaRPr lang="cs-CZ" dirty="0" smtClean="0"/>
          </a:p>
          <a:p>
            <a:r>
              <a:rPr lang="cs-CZ" dirty="0" smtClean="0"/>
              <a:t>                                  </a:t>
            </a:r>
            <a:endParaRPr lang="cs-CZ" sz="2800" dirty="0" smtClean="0"/>
          </a:p>
          <a:p>
            <a:endParaRPr lang="cs-CZ" dirty="0" smtClean="0"/>
          </a:p>
          <a:p>
            <a:r>
              <a:rPr lang="cs-CZ" sz="4000" dirty="0" smtClean="0"/>
              <a:t>                                      </a:t>
            </a:r>
          </a:p>
        </p:txBody>
      </p:sp>
      <p:pic>
        <p:nvPicPr>
          <p:cNvPr id="5" name="Obrázek 4" descr="Tidbinbilla_Kangaro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16" y="2143116"/>
            <a:ext cx="5572163" cy="41791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857224" y="714356"/>
            <a:ext cx="6500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smtClean="0">
                <a:solidFill>
                  <a:srgbClr val="7030A0"/>
                </a:solidFill>
              </a:rPr>
              <a:t>           </a:t>
            </a:r>
            <a:r>
              <a:rPr lang="cs-CZ" sz="3600" b="1" dirty="0" err="1" smtClean="0">
                <a:solidFill>
                  <a:srgbClr val="FF6699"/>
                </a:solidFill>
              </a:rPr>
              <a:t>It</a:t>
            </a:r>
            <a:r>
              <a:rPr lang="cs-CZ" sz="3600" b="1" dirty="0" smtClean="0">
                <a:solidFill>
                  <a:srgbClr val="FF6699"/>
                </a:solidFill>
              </a:rPr>
              <a:t> </a:t>
            </a:r>
            <a:r>
              <a:rPr lang="cs-CZ" sz="3600" b="1" dirty="0" err="1" smtClean="0">
                <a:solidFill>
                  <a:srgbClr val="FF6699"/>
                </a:solidFill>
              </a:rPr>
              <a:t>is</a:t>
            </a:r>
            <a:r>
              <a:rPr lang="cs-CZ" sz="3600" b="1" dirty="0" smtClean="0">
                <a:solidFill>
                  <a:srgbClr val="FF6699"/>
                </a:solidFill>
              </a:rPr>
              <a:t> </a:t>
            </a:r>
            <a:r>
              <a:rPr lang="cs-CZ" sz="3600" b="1" dirty="0" err="1" smtClean="0">
                <a:solidFill>
                  <a:srgbClr val="FF6699"/>
                </a:solidFill>
              </a:rPr>
              <a:t>worth</a:t>
            </a:r>
            <a:r>
              <a:rPr lang="cs-CZ" sz="3600" b="1" dirty="0" smtClean="0">
                <a:solidFill>
                  <a:srgbClr val="FF6699"/>
                </a:solidFill>
              </a:rPr>
              <a:t> </a:t>
            </a:r>
            <a:r>
              <a:rPr lang="cs-CZ" sz="3600" b="1" dirty="0" err="1" smtClean="0">
                <a:solidFill>
                  <a:srgbClr val="FF6699"/>
                </a:solidFill>
              </a:rPr>
              <a:t>seeing</a:t>
            </a:r>
            <a:endParaRPr lang="cs-CZ" sz="3600" b="1" dirty="0">
              <a:solidFill>
                <a:srgbClr val="FF6699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500034" y="1571612"/>
            <a:ext cx="828680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cs-CZ" b="1" dirty="0" smtClean="0">
                <a:solidFill>
                  <a:srgbClr val="00FF00"/>
                </a:solidFill>
              </a:rPr>
              <a:t>  </a:t>
            </a:r>
            <a:r>
              <a:rPr lang="cs-CZ" b="1" dirty="0" err="1" smtClean="0">
                <a:solidFill>
                  <a:srgbClr val="7030A0"/>
                </a:solidFill>
              </a:rPr>
              <a:t>The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National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Botanic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Garden</a:t>
            </a:r>
            <a:endParaRPr lang="cs-CZ" b="1" dirty="0" smtClean="0">
              <a:solidFill>
                <a:srgbClr val="7030A0"/>
              </a:solidFill>
            </a:endParaRPr>
          </a:p>
          <a:p>
            <a:r>
              <a:rPr lang="cs-CZ" b="1" dirty="0" smtClean="0"/>
              <a:t>                         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living</a:t>
            </a:r>
            <a:r>
              <a:rPr lang="cs-CZ" b="1" dirty="0" smtClean="0"/>
              <a:t> </a:t>
            </a:r>
            <a:r>
              <a:rPr lang="cs-CZ" b="1" dirty="0" err="1" smtClean="0"/>
              <a:t>collection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native</a:t>
            </a:r>
            <a:r>
              <a:rPr lang="cs-CZ" b="1" dirty="0" smtClean="0"/>
              <a:t> flora</a:t>
            </a:r>
          </a:p>
          <a:p>
            <a:r>
              <a:rPr lang="cs-CZ" b="1" dirty="0" smtClean="0"/>
              <a:t>                          </a:t>
            </a:r>
            <a:r>
              <a:rPr lang="cs-CZ" b="1" dirty="0" err="1" smtClean="0"/>
              <a:t>over</a:t>
            </a:r>
            <a:r>
              <a:rPr lang="cs-CZ" b="1" dirty="0" smtClean="0"/>
              <a:t> 6,000 </a:t>
            </a:r>
            <a:r>
              <a:rPr lang="cs-CZ" b="1" dirty="0" err="1" smtClean="0"/>
              <a:t>kinds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trees</a:t>
            </a:r>
            <a:r>
              <a:rPr lang="cs-CZ" b="1" dirty="0" smtClean="0"/>
              <a:t>, </a:t>
            </a:r>
            <a:r>
              <a:rPr lang="cs-CZ" b="1" dirty="0" err="1" smtClean="0"/>
              <a:t>bushes</a:t>
            </a:r>
            <a:r>
              <a:rPr lang="cs-CZ" b="1" dirty="0" smtClean="0"/>
              <a:t>, </a:t>
            </a:r>
            <a:r>
              <a:rPr lang="cs-CZ" b="1" dirty="0" err="1" smtClean="0"/>
              <a:t>flowers</a:t>
            </a:r>
            <a:endParaRPr lang="cs-CZ" b="1" dirty="0" smtClean="0"/>
          </a:p>
          <a:p>
            <a:r>
              <a:rPr lang="cs-CZ" b="1" dirty="0" smtClean="0"/>
              <a:t>                          </a:t>
            </a:r>
            <a:r>
              <a:rPr lang="cs-CZ" b="1" dirty="0" err="1" smtClean="0"/>
              <a:t>rainforest</a:t>
            </a:r>
            <a:r>
              <a:rPr lang="cs-CZ" b="1" dirty="0" smtClean="0"/>
              <a:t> </a:t>
            </a:r>
            <a:r>
              <a:rPr lang="cs-CZ" b="1" dirty="0" err="1" smtClean="0"/>
              <a:t>walk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The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National</a:t>
            </a:r>
            <a:r>
              <a:rPr lang="cs-CZ" b="1" dirty="0" smtClean="0">
                <a:solidFill>
                  <a:srgbClr val="7030A0"/>
                </a:solidFill>
              </a:rPr>
              <a:t> Museum </a:t>
            </a:r>
            <a:r>
              <a:rPr lang="cs-CZ" b="1" dirty="0" err="1" smtClean="0">
                <a:solidFill>
                  <a:srgbClr val="7030A0"/>
                </a:solidFill>
              </a:rPr>
              <a:t>of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Australia</a:t>
            </a:r>
            <a:endParaRPr lang="cs-CZ" b="1" dirty="0" smtClean="0">
              <a:solidFill>
                <a:srgbClr val="7030A0"/>
              </a:solidFill>
            </a:endParaRPr>
          </a:p>
          <a:p>
            <a:r>
              <a:rPr lang="cs-CZ" b="1" dirty="0" smtClean="0"/>
              <a:t>                         -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history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continent</a:t>
            </a:r>
            <a:r>
              <a:rPr lang="cs-CZ" b="1" dirty="0" smtClean="0"/>
              <a:t> </a:t>
            </a:r>
          </a:p>
          <a:p>
            <a:r>
              <a:rPr lang="cs-CZ" b="1" dirty="0" smtClean="0"/>
              <a:t>                         -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</a:t>
            </a:r>
            <a:r>
              <a:rPr lang="cs-CZ" b="1" dirty="0" err="1" smtClean="0"/>
              <a:t>collection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Aboriginal</a:t>
            </a:r>
            <a:r>
              <a:rPr lang="cs-CZ" b="1" dirty="0" smtClean="0"/>
              <a:t> bark </a:t>
            </a:r>
            <a:r>
              <a:rPr lang="cs-CZ" b="1" dirty="0" err="1" smtClean="0"/>
              <a:t>paintings</a:t>
            </a:r>
            <a:r>
              <a:rPr lang="cs-CZ" b="1" dirty="0" smtClean="0"/>
              <a:t> + stone </a:t>
            </a:r>
            <a:r>
              <a:rPr lang="cs-CZ" b="1" dirty="0" err="1" smtClean="0"/>
              <a:t>tools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smtClean="0"/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The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National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Gallery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of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Australia</a:t>
            </a:r>
            <a:endParaRPr lang="cs-CZ" b="1" dirty="0" smtClean="0">
              <a:solidFill>
                <a:srgbClr val="7030A0"/>
              </a:solidFill>
            </a:endParaRPr>
          </a:p>
          <a:p>
            <a:r>
              <a:rPr lang="cs-CZ" b="1" dirty="0" smtClean="0"/>
              <a:t>                        - Western </a:t>
            </a:r>
            <a:r>
              <a:rPr lang="cs-CZ" b="1" dirty="0" err="1" smtClean="0"/>
              <a:t>Art</a:t>
            </a:r>
            <a:r>
              <a:rPr lang="cs-CZ" b="1" dirty="0" smtClean="0"/>
              <a:t> / Picasso, Monet, </a:t>
            </a:r>
            <a:r>
              <a:rPr lang="cs-CZ" b="1" dirty="0" err="1" smtClean="0"/>
              <a:t>Warhol</a:t>
            </a:r>
            <a:r>
              <a:rPr lang="cs-CZ" b="1" dirty="0" smtClean="0"/>
              <a:t>, … /</a:t>
            </a:r>
          </a:p>
          <a:p>
            <a:r>
              <a:rPr lang="cs-CZ" b="1" dirty="0" smtClean="0"/>
              <a:t>                        -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Art</a:t>
            </a:r>
            <a:endParaRPr lang="cs-CZ" b="1" dirty="0" smtClean="0"/>
          </a:p>
          <a:p>
            <a:r>
              <a:rPr lang="cs-CZ" b="1" dirty="0" smtClean="0"/>
              <a:t>                        - </a:t>
            </a:r>
            <a:r>
              <a:rPr lang="cs-CZ" b="1" dirty="0" err="1" smtClean="0"/>
              <a:t>Aboriginal</a:t>
            </a:r>
            <a:r>
              <a:rPr lang="cs-CZ" b="1" dirty="0" smtClean="0"/>
              <a:t> </a:t>
            </a:r>
            <a:r>
              <a:rPr lang="cs-CZ" b="1" dirty="0" err="1" smtClean="0"/>
              <a:t>Memorial</a:t>
            </a:r>
            <a:r>
              <a:rPr lang="cs-CZ" b="1" dirty="0" smtClean="0"/>
              <a:t> / </a:t>
            </a:r>
            <a:r>
              <a:rPr lang="cs-CZ" b="1" dirty="0" err="1" smtClean="0"/>
              <a:t>commemorates</a:t>
            </a:r>
            <a:r>
              <a:rPr lang="cs-CZ" b="1" dirty="0" smtClean="0"/>
              <a:t> </a:t>
            </a:r>
            <a:r>
              <a:rPr lang="cs-CZ" b="1" dirty="0" err="1" smtClean="0"/>
              <a:t>those</a:t>
            </a:r>
            <a:r>
              <a:rPr lang="cs-CZ" b="1" dirty="0" smtClean="0"/>
              <a:t> </a:t>
            </a:r>
            <a:r>
              <a:rPr lang="cs-CZ" b="1" dirty="0" err="1" smtClean="0"/>
              <a:t>who</a:t>
            </a:r>
            <a:r>
              <a:rPr lang="cs-CZ" b="1" dirty="0" smtClean="0"/>
              <a:t> </a:t>
            </a:r>
            <a:r>
              <a:rPr lang="cs-CZ" b="1" dirty="0" err="1" smtClean="0"/>
              <a:t>died</a:t>
            </a:r>
            <a:r>
              <a:rPr lang="cs-CZ" b="1" dirty="0" smtClean="0"/>
              <a:t> in </a:t>
            </a:r>
            <a:r>
              <a:rPr lang="cs-CZ" b="1" dirty="0" err="1" smtClean="0"/>
              <a:t>wars</a:t>
            </a:r>
            <a:r>
              <a:rPr lang="cs-CZ" b="1" dirty="0" smtClean="0"/>
              <a:t> </a:t>
            </a:r>
            <a:r>
              <a:rPr lang="cs-CZ" b="1" dirty="0" err="1" smtClean="0"/>
              <a:t>with</a:t>
            </a:r>
            <a:endParaRPr lang="cs-CZ" b="1" dirty="0" smtClean="0"/>
          </a:p>
          <a:p>
            <a:r>
              <a:rPr lang="cs-CZ" b="1" dirty="0" smtClean="0"/>
              <a:t>                                                </a:t>
            </a:r>
            <a:r>
              <a:rPr lang="cs-CZ" b="1" dirty="0" err="1" smtClean="0"/>
              <a:t>invaders</a:t>
            </a:r>
            <a:r>
              <a:rPr lang="cs-CZ" b="1" dirty="0" smtClean="0"/>
              <a:t>/</a:t>
            </a:r>
          </a:p>
          <a:p>
            <a:pPr>
              <a:buFont typeface="Wingdings" pitchFamily="2" charset="2"/>
              <a:buChar char="v"/>
            </a:pPr>
            <a:endParaRPr lang="cs-CZ" b="1" dirty="0" smtClean="0"/>
          </a:p>
          <a:p>
            <a:pPr>
              <a:buFont typeface="Wingdings" pitchFamily="2" charset="2"/>
              <a:buChar char="v"/>
            </a:pPr>
            <a:r>
              <a:rPr lang="cs-CZ" b="1" dirty="0" err="1" smtClean="0">
                <a:solidFill>
                  <a:srgbClr val="7030A0"/>
                </a:solidFill>
              </a:rPr>
              <a:t>The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National</a:t>
            </a:r>
            <a:r>
              <a:rPr lang="cs-CZ" b="1" dirty="0" smtClean="0">
                <a:solidFill>
                  <a:srgbClr val="7030A0"/>
                </a:solidFill>
              </a:rPr>
              <a:t> </a:t>
            </a:r>
            <a:r>
              <a:rPr lang="cs-CZ" b="1" dirty="0" err="1" smtClean="0">
                <a:solidFill>
                  <a:srgbClr val="7030A0"/>
                </a:solidFill>
              </a:rPr>
              <a:t>Dinosaur</a:t>
            </a:r>
            <a:r>
              <a:rPr lang="cs-CZ" b="1" dirty="0" smtClean="0">
                <a:solidFill>
                  <a:srgbClr val="7030A0"/>
                </a:solidFill>
              </a:rPr>
              <a:t> Museum</a:t>
            </a:r>
          </a:p>
          <a:p>
            <a:r>
              <a:rPr lang="cs-CZ" b="1" dirty="0" smtClean="0"/>
              <a:t>                        -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largest</a:t>
            </a:r>
            <a:r>
              <a:rPr lang="cs-CZ" b="1" dirty="0" smtClean="0"/>
              <a:t> in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Southern</a:t>
            </a:r>
            <a:r>
              <a:rPr lang="cs-CZ" b="1" dirty="0" smtClean="0"/>
              <a:t> </a:t>
            </a:r>
            <a:r>
              <a:rPr lang="cs-CZ" b="1" dirty="0" err="1" smtClean="0"/>
              <a:t>hemisphere</a:t>
            </a:r>
            <a:endParaRPr lang="cs-CZ" b="1" dirty="0" smtClean="0"/>
          </a:p>
          <a:p>
            <a:pPr>
              <a:buFont typeface="Wingdings" pitchFamily="2" charset="2"/>
              <a:buChar char="v"/>
            </a:pPr>
            <a:endParaRPr lang="cs-CZ" dirty="0" smtClean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ázek 13" descr="800px-National_botanical_gardens_rainforest_to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3214686"/>
            <a:ext cx="5030091" cy="3357586"/>
          </a:xfrm>
          <a:prstGeom prst="rect">
            <a:avLst/>
          </a:prstGeom>
        </p:spPr>
      </p:pic>
      <p:pic>
        <p:nvPicPr>
          <p:cNvPr id="15" name="Obrázek 14" descr="800px-National_botanical_gardens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434" y="428604"/>
            <a:ext cx="3871647" cy="2584324"/>
          </a:xfrm>
          <a:prstGeom prst="rect">
            <a:avLst/>
          </a:prstGeom>
        </p:spPr>
      </p:pic>
      <p:sp>
        <p:nvSpPr>
          <p:cNvPr id="17" name="TextovéPole 16"/>
          <p:cNvSpPr txBox="1"/>
          <p:nvPr/>
        </p:nvSpPr>
        <p:spPr>
          <a:xfrm>
            <a:off x="357158" y="1285860"/>
            <a:ext cx="4214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 smtClean="0">
                <a:solidFill>
                  <a:srgbClr val="CC3399"/>
                </a:solidFill>
              </a:rPr>
              <a:t>The</a:t>
            </a:r>
            <a:r>
              <a:rPr lang="cs-CZ" sz="3600" b="1" dirty="0" smtClean="0">
                <a:solidFill>
                  <a:srgbClr val="CC3399"/>
                </a:solidFill>
              </a:rPr>
              <a:t> </a:t>
            </a:r>
            <a:r>
              <a:rPr lang="cs-CZ" sz="3600" b="1" dirty="0" err="1" smtClean="0">
                <a:solidFill>
                  <a:srgbClr val="CC3399"/>
                </a:solidFill>
              </a:rPr>
              <a:t>Botanic</a:t>
            </a:r>
            <a:r>
              <a:rPr lang="cs-CZ" sz="3600" b="1" dirty="0" smtClean="0">
                <a:solidFill>
                  <a:srgbClr val="CC3399"/>
                </a:solidFill>
              </a:rPr>
              <a:t>  </a:t>
            </a:r>
            <a:r>
              <a:rPr lang="cs-CZ" sz="3600" b="1" dirty="0" err="1" smtClean="0">
                <a:solidFill>
                  <a:srgbClr val="CC3399"/>
                </a:solidFill>
              </a:rPr>
              <a:t>Gardens</a:t>
            </a:r>
            <a:endParaRPr lang="cs-CZ" sz="3600" b="1" dirty="0">
              <a:solidFill>
                <a:srgbClr val="CC3399"/>
              </a:solidFill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5572132" y="4786322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 smtClean="0">
                <a:solidFill>
                  <a:srgbClr val="00B050"/>
                </a:solidFill>
              </a:rPr>
              <a:t>Rainforest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800px-Interior_of_the_National_Museum_of_Austral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8" y="3929066"/>
            <a:ext cx="3715313" cy="2470683"/>
          </a:xfrm>
          <a:prstGeom prst="rect">
            <a:avLst/>
          </a:prstGeom>
        </p:spPr>
      </p:pic>
      <p:pic>
        <p:nvPicPr>
          <p:cNvPr id="3" name="Obrázek 2" descr="800px-National_museum_of_australia_entran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929066"/>
            <a:ext cx="3588035" cy="2395013"/>
          </a:xfrm>
          <a:prstGeom prst="rect">
            <a:avLst/>
          </a:prstGeom>
        </p:spPr>
      </p:pic>
      <p:pic>
        <p:nvPicPr>
          <p:cNvPr id="4" name="Obrázek 3" descr="national museum canberr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500042"/>
            <a:ext cx="3619525" cy="2714644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285720" y="1071546"/>
            <a:ext cx="20717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err="1" smtClean="0">
                <a:solidFill>
                  <a:schemeClr val="accent6"/>
                </a:solidFill>
              </a:rPr>
              <a:t>The</a:t>
            </a:r>
            <a:r>
              <a:rPr lang="cs-CZ" sz="2400" b="1" dirty="0" smtClean="0">
                <a:solidFill>
                  <a:schemeClr val="accent6"/>
                </a:solidFill>
              </a:rPr>
              <a:t> </a:t>
            </a:r>
            <a:r>
              <a:rPr lang="cs-CZ" sz="2400" b="1" dirty="0" err="1" smtClean="0">
                <a:solidFill>
                  <a:schemeClr val="accent6"/>
                </a:solidFill>
              </a:rPr>
              <a:t>National</a:t>
            </a:r>
            <a:endParaRPr lang="cs-CZ" sz="2400" b="1" dirty="0">
              <a:solidFill>
                <a:schemeClr val="accent6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6072198" y="2071678"/>
            <a:ext cx="30718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chemeClr val="accent6"/>
                </a:solidFill>
              </a:rPr>
              <a:t>Museum </a:t>
            </a:r>
            <a:r>
              <a:rPr lang="cs-CZ" sz="2400" b="1" dirty="0" err="1" smtClean="0">
                <a:solidFill>
                  <a:schemeClr val="accent6"/>
                </a:solidFill>
              </a:rPr>
              <a:t>of</a:t>
            </a:r>
            <a:r>
              <a:rPr lang="cs-CZ" sz="2400" b="1" dirty="0" smtClean="0">
                <a:solidFill>
                  <a:schemeClr val="accent6"/>
                </a:solidFill>
              </a:rPr>
              <a:t> </a:t>
            </a:r>
            <a:r>
              <a:rPr lang="cs-CZ" sz="2400" b="1" dirty="0" err="1" smtClean="0">
                <a:solidFill>
                  <a:schemeClr val="accent6"/>
                </a:solidFill>
              </a:rPr>
              <a:t>Australia</a:t>
            </a:r>
            <a:endParaRPr lang="cs-CZ" sz="24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293</Words>
  <Application>Microsoft Office PowerPoint</Application>
  <PresentationFormat>Předvádění na obrazovce (4:3)</PresentationFormat>
  <Paragraphs>86</Paragraphs>
  <Slides>15</Slides>
  <Notes>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7" baseType="lpstr">
      <vt:lpstr>Motiv sady Office</vt:lpstr>
      <vt:lpstr>Prezentace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 Surroundings of Canberra</vt:lpstr>
      <vt:lpstr>Prezentace aplikace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Aladar</dc:creator>
  <cp:lastModifiedBy>Jar</cp:lastModifiedBy>
  <cp:revision>29</cp:revision>
  <dcterms:created xsi:type="dcterms:W3CDTF">2013-08-03T10:50:32Z</dcterms:created>
  <dcterms:modified xsi:type="dcterms:W3CDTF">2014-08-08T08:10:39Z</dcterms:modified>
</cp:coreProperties>
</file>