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3" r:id="rId3"/>
    <p:sldId id="264" r:id="rId4"/>
    <p:sldId id="265" r:id="rId5"/>
    <p:sldId id="266" r:id="rId6"/>
    <p:sldId id="267" r:id="rId7"/>
    <p:sldId id="268" r:id="rId8"/>
    <p:sldId id="269" r:id="rId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F19E70-3E9B-4F80-9955-22B567C13FEF}" type="datetimeFigureOut">
              <a:rPr lang="cs-CZ" smtClean="0"/>
              <a:pPr/>
              <a:t>28. 12. 2013</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D38C14-BBA1-421C-BE72-0DC49331E6BF}" type="slidenum">
              <a:rPr lang="cs-CZ" smtClean="0"/>
              <a:pPr/>
              <a:t>‹#›</a:t>
            </a:fld>
            <a:endParaRPr lang="cs-CZ"/>
          </a:p>
        </p:txBody>
      </p:sp>
    </p:spTree>
    <p:extLst>
      <p:ext uri="{BB962C8B-B14F-4D97-AF65-F5344CB8AC3E}">
        <p14:creationId xmlns:p14="http://schemas.microsoft.com/office/powerpoint/2010/main" val="197675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339053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3116451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3149236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139827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691226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239827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3305383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121490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2574318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2433613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pPr/>
              <a:t>28. 12. 2013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val="266308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0BB4E-2633-4063-97C2-2670DEA63A79}" type="datetimeFigureOut">
              <a:rPr lang="cs-CZ" smtClean="0"/>
              <a:pPr/>
              <a:t>28. 12. 2013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85DCB-F636-4FE0-988B-4D5911413AE6}" type="slidenum">
              <a:rPr lang="cs-CZ" smtClean="0"/>
              <a:pPr/>
              <a:t>‹#›</a:t>
            </a:fld>
            <a:endParaRPr lang="cs-CZ"/>
          </a:p>
        </p:txBody>
      </p:sp>
    </p:spTree>
    <p:extLst>
      <p:ext uri="{BB962C8B-B14F-4D97-AF65-F5344CB8AC3E}">
        <p14:creationId xmlns:p14="http://schemas.microsoft.com/office/powerpoint/2010/main" val="381976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e4s.co.uk/jobs/1-fundraising-jobs.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432048"/>
          </a:xfrm>
        </p:spPr>
        <p:txBody>
          <a:bodyPr>
            <a:noAutofit/>
          </a:bodyPr>
          <a:lstStyle/>
          <a:p>
            <a:r>
              <a:rPr lang="cs-CZ" sz="2400" b="1" dirty="0" err="1" smtClean="0"/>
              <a:t>Adjectives</a:t>
            </a:r>
            <a:r>
              <a:rPr lang="cs-CZ" sz="2400" b="1" dirty="0" smtClean="0"/>
              <a:t> </a:t>
            </a:r>
            <a:r>
              <a:rPr lang="cs-CZ" sz="2400" b="1" dirty="0" err="1" smtClean="0"/>
              <a:t>expressing</a:t>
            </a:r>
            <a:r>
              <a:rPr lang="cs-CZ" sz="2400" b="1" dirty="0" smtClean="0"/>
              <a:t> </a:t>
            </a:r>
            <a:r>
              <a:rPr lang="cs-CZ" sz="2400" b="1" dirty="0" err="1" smtClean="0"/>
              <a:t>people´s</a:t>
            </a:r>
            <a:r>
              <a:rPr lang="cs-CZ" sz="2400" b="1" dirty="0" smtClean="0"/>
              <a:t> </a:t>
            </a:r>
            <a:r>
              <a:rPr lang="cs-CZ" sz="2400" b="1" dirty="0" err="1" smtClean="0"/>
              <a:t>qualities</a:t>
            </a:r>
            <a:r>
              <a:rPr lang="cs-CZ" sz="2400" b="1" dirty="0" smtClean="0"/>
              <a:t>, a </a:t>
            </a:r>
            <a:r>
              <a:rPr lang="cs-CZ" sz="2400" b="1" dirty="0" err="1" smtClean="0"/>
              <a:t>job</a:t>
            </a:r>
            <a:r>
              <a:rPr lang="cs-CZ" sz="2400" b="1" dirty="0" smtClean="0"/>
              <a:t> interview  </a:t>
            </a:r>
            <a:endParaRPr lang="cs-CZ" sz="2400" b="1" dirty="0"/>
          </a:p>
        </p:txBody>
      </p:sp>
      <p:sp>
        <p:nvSpPr>
          <p:cNvPr id="4" name="Obdélník 3"/>
          <p:cNvSpPr/>
          <p:nvPr/>
        </p:nvSpPr>
        <p:spPr>
          <a:xfrm>
            <a:off x="0" y="6093296"/>
            <a:ext cx="9144000" cy="76470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TextovéPole 4"/>
          <p:cNvSpPr txBox="1"/>
          <p:nvPr/>
        </p:nvSpPr>
        <p:spPr>
          <a:xfrm>
            <a:off x="359532" y="6207695"/>
            <a:ext cx="8424936" cy="461665"/>
          </a:xfrm>
          <a:prstGeom prst="rect">
            <a:avLst/>
          </a:prstGeom>
          <a:noFill/>
        </p:spPr>
        <p:txBody>
          <a:bodyPr wrap="square" rtlCol="0">
            <a:spAutoFit/>
          </a:bodyPr>
          <a:lstStyle/>
          <a:p>
            <a:r>
              <a:rPr lang="en-US" sz="2400" dirty="0" err="1" smtClean="0">
                <a:solidFill>
                  <a:schemeClr val="bg1"/>
                </a:solidFill>
              </a:rPr>
              <a:t>Gymn</a:t>
            </a:r>
            <a:r>
              <a:rPr lang="cs-CZ" sz="2400" dirty="0" err="1" smtClean="0">
                <a:solidFill>
                  <a:schemeClr val="bg1"/>
                </a:solidFill>
              </a:rPr>
              <a:t>ázium</a:t>
            </a:r>
            <a:r>
              <a:rPr lang="cs-CZ" sz="2400" dirty="0" smtClean="0">
                <a:solidFill>
                  <a:schemeClr val="bg1"/>
                </a:solidFill>
              </a:rPr>
              <a:t> a Jazyková škola s právem státní jazykové zkoušky Zlín</a:t>
            </a:r>
            <a:endParaRPr lang="cs-CZ" sz="2400" dirty="0">
              <a:solidFill>
                <a:schemeClr val="bg1"/>
              </a:solidFill>
            </a:endParaRPr>
          </a:p>
        </p:txBody>
      </p:sp>
      <p:cxnSp>
        <p:nvCxnSpPr>
          <p:cNvPr id="7" name="Přímá spojnice 6"/>
          <p:cNvCxnSpPr/>
          <p:nvPr/>
        </p:nvCxnSpPr>
        <p:spPr>
          <a:xfrm>
            <a:off x="727714" y="2348880"/>
            <a:ext cx="7669126"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Tabulka 8"/>
          <p:cNvGraphicFramePr>
            <a:graphicFrameLocks noGrp="1"/>
          </p:cNvGraphicFramePr>
          <p:nvPr>
            <p:extLst>
              <p:ext uri="{D42A27DB-BD31-4B8C-83A1-F6EECF244321}">
                <p14:modId xmlns:p14="http://schemas.microsoft.com/office/powerpoint/2010/main" val="196905797"/>
              </p:ext>
            </p:extLst>
          </p:nvPr>
        </p:nvGraphicFramePr>
        <p:xfrm>
          <a:off x="729020" y="2492896"/>
          <a:ext cx="7666515" cy="368290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Tematická oblast</a:t>
                      </a:r>
                      <a:endParaRPr lang="cs-CZ"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cap="none" normalizeH="0" baseline="0" dirty="0" smtClean="0">
                          <a:ln>
                            <a:noFill/>
                          </a:ln>
                          <a:solidFill>
                            <a:srgbClr val="000000"/>
                          </a:solidFill>
                          <a:effectLst/>
                          <a:latin typeface="Calibri" charset="0"/>
                          <a:cs typeface="Lucida Sans Unicode" charset="0"/>
                        </a:rPr>
                        <a:t>Slovní zásoba a gramatika</a:t>
                      </a:r>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Datum vytvoření</a:t>
                      </a:r>
                      <a:endParaRPr lang="cs-CZ" b="1" dirty="0"/>
                    </a:p>
                  </a:txBody>
                  <a:tcPr/>
                </a:tc>
                <a:tc>
                  <a:txBody>
                    <a:bodyPr/>
                    <a:lstStyle/>
                    <a:p>
                      <a:r>
                        <a:rPr lang="cs-CZ" dirty="0" smtClean="0"/>
                        <a:t>28.7.2013</a:t>
                      </a:r>
                      <a:endParaRPr lang="cs-CZ" dirty="0"/>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smtClean="0"/>
                        <a:t>Ročník </a:t>
                      </a:r>
                      <a:endParaRPr lang="cs-CZ" b="1" dirty="0"/>
                    </a:p>
                  </a:txBody>
                  <a:tcPr/>
                </a:tc>
                <a:tc>
                  <a:txBody>
                    <a:bodyPr/>
                    <a:lstStyle/>
                    <a:p>
                      <a:pPr marL="0" marR="0" lvl="0" indent="0" algn="l" defTabSz="449263" rtl="0" eaLnBrk="1" fontAlgn="base" latinLnBrk="0" hangingPunct="0">
                        <a:lnSpc>
                          <a:spcPct val="104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b="0" i="0" u="none" strike="noStrike" cap="none" normalizeH="0" baseline="0" dirty="0" smtClean="0">
                          <a:ln>
                            <a:noFill/>
                          </a:ln>
                          <a:solidFill>
                            <a:srgbClr val="000000"/>
                          </a:solidFill>
                          <a:effectLst/>
                          <a:latin typeface="Calibri" charset="0"/>
                          <a:cs typeface="Lucida Sans Unicode" charset="0"/>
                        </a:rPr>
                        <a:t>2., úroveň B1</a:t>
                      </a:r>
                    </a:p>
                  </a:txBody>
                  <a:tcPr/>
                </a:tc>
              </a:tr>
              <a:tr h="332720">
                <a:tc>
                  <a:txBody>
                    <a:bodyPr/>
                    <a:lstStyle/>
                    <a:p>
                      <a:r>
                        <a:rPr lang="cs-CZ" b="1" dirty="0" smtClean="0"/>
                        <a:t>Stručný obsah</a:t>
                      </a:r>
                      <a:endParaRPr lang="cs-CZ" b="1" dirty="0"/>
                    </a:p>
                  </a:txBody>
                  <a:tcPr/>
                </a:tc>
                <a:tc>
                  <a:txBody>
                    <a:bodyPr/>
                    <a:lstStyle/>
                    <a:p>
                      <a:r>
                        <a:rPr lang="cs-CZ" dirty="0" smtClean="0"/>
                        <a:t>Materiál je zaměřen na tvorbu a opakování přídavných jmen spojených se zaměstnáním</a:t>
                      </a:r>
                      <a:r>
                        <a:rPr lang="cs-CZ" baseline="0" dirty="0" smtClean="0"/>
                        <a:t> a na opakování slovní zásoby na téma </a:t>
                      </a:r>
                      <a:r>
                        <a:rPr lang="cs-CZ" baseline="0" smtClean="0"/>
                        <a:t>pracovní pohovor</a:t>
                      </a:r>
                      <a:endParaRPr lang="cs-CZ" dirty="0"/>
                    </a:p>
                  </a:txBody>
                  <a:tcPr/>
                </a:tc>
              </a:tr>
              <a:tr h="360040">
                <a:tc>
                  <a:txBody>
                    <a:bodyPr/>
                    <a:lstStyle/>
                    <a:p>
                      <a:r>
                        <a:rPr lang="cs-CZ" sz="1800" b="1" kern="1200" dirty="0" smtClean="0">
                          <a:effectLst/>
                        </a:rPr>
                        <a:t>Způsob využití</a:t>
                      </a:r>
                      <a:endParaRPr lang="cs-CZ" b="1" dirty="0"/>
                    </a:p>
                  </a:txBody>
                  <a:tcPr/>
                </a:tc>
                <a:tc>
                  <a:txBody>
                    <a:bodyPr/>
                    <a:lstStyle/>
                    <a:p>
                      <a:r>
                        <a:rPr lang="cs-CZ" dirty="0" smtClean="0"/>
                        <a:t>Procvičování nebo testování slovní zásoby 3. lekce učebnice Maturita </a:t>
                      </a:r>
                      <a:r>
                        <a:rPr lang="cs-CZ" dirty="0" err="1" smtClean="0"/>
                        <a:t>Solutions</a:t>
                      </a:r>
                      <a:r>
                        <a:rPr lang="cs-CZ" dirty="0" smtClean="0"/>
                        <a:t> </a:t>
                      </a:r>
                      <a:r>
                        <a:rPr lang="cs-CZ" dirty="0" err="1" smtClean="0"/>
                        <a:t>Intermediate</a:t>
                      </a:r>
                      <a:r>
                        <a:rPr lang="cs-CZ" dirty="0" smtClean="0"/>
                        <a:t> 2nd </a:t>
                      </a:r>
                      <a:r>
                        <a:rPr lang="cs-CZ" dirty="0" err="1" smtClean="0"/>
                        <a:t>edition</a:t>
                      </a:r>
                      <a:endParaRPr lang="cs-CZ" dirty="0"/>
                    </a:p>
                  </a:txBody>
                  <a:tcPr/>
                </a:tc>
              </a:tr>
              <a:tr h="360040">
                <a:tc>
                  <a:txBody>
                    <a:bodyPr/>
                    <a:lstStyle/>
                    <a:p>
                      <a:r>
                        <a:rPr lang="cs-CZ" sz="1800" b="1" kern="1200" dirty="0" smtClean="0">
                          <a:effectLst/>
                        </a:rPr>
                        <a:t>Autor</a:t>
                      </a:r>
                      <a:endParaRPr lang="cs-CZ" b="1" dirty="0"/>
                    </a:p>
                  </a:txBody>
                  <a:tcPr/>
                </a:tc>
                <a:tc>
                  <a:txBody>
                    <a:bodyPr/>
                    <a:lstStyle/>
                    <a:p>
                      <a:pPr marL="0" marR="0" lvl="0" indent="0" algn="l" defTabSz="449263" rtl="0" eaLnBrk="1" fontAlgn="base" latinLnBrk="0" hangingPunct="0">
                        <a:lnSpc>
                          <a:spcPct val="74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b="0" i="0" u="none" strike="noStrike" cap="none" normalizeH="0" baseline="0" dirty="0" smtClean="0">
                          <a:ln>
                            <a:noFill/>
                          </a:ln>
                          <a:solidFill>
                            <a:srgbClr val="000000"/>
                          </a:solidFill>
                          <a:effectLst/>
                          <a:latin typeface="Times New Roman" pitchFamily="16" charset="0"/>
                          <a:cs typeface="Lucida Sans Unicode" charset="0"/>
                        </a:rPr>
                        <a:t>Mgr. Dana Mynářová</a:t>
                      </a:r>
                    </a:p>
                  </a:txBody>
                  <a:tcPr marT="261338" marB="45729" horzOverflow="overflow"/>
                </a:tc>
              </a:tr>
              <a:tr h="370840">
                <a:tc>
                  <a:txBody>
                    <a:bodyPr/>
                    <a:lstStyle/>
                    <a:p>
                      <a:r>
                        <a:rPr lang="cs-CZ" sz="1800" b="1" kern="1200" dirty="0" smtClean="0">
                          <a:effectLst/>
                        </a:rPr>
                        <a:t>Kód</a:t>
                      </a:r>
                      <a:endParaRPr lang="cs-CZ" b="1" dirty="0"/>
                    </a:p>
                  </a:txBody>
                  <a:tcPr/>
                </a:tc>
                <a:tc>
                  <a:txBody>
                    <a:bodyPr/>
                    <a:lstStyle/>
                    <a:p>
                      <a:pPr marL="0" marR="0" lvl="0" indent="0" algn="l" defTabSz="449263" rtl="0" eaLnBrk="1" fontAlgn="base" latinLnBrk="0" hangingPunct="0">
                        <a:lnSpc>
                          <a:spcPct val="74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b="0" i="0" u="none" strike="noStrike" cap="none" normalizeH="0" baseline="0" dirty="0" smtClean="0">
                          <a:ln>
                            <a:noFill/>
                          </a:ln>
                          <a:solidFill>
                            <a:srgbClr val="000000"/>
                          </a:solidFill>
                          <a:effectLst/>
                          <a:latin typeface="Times New Roman" pitchFamily="16" charset="0"/>
                          <a:cs typeface="Lucida Sans Unicode" charset="0"/>
                        </a:rPr>
                        <a:t>VY_32_INOVACE_04_AMYN04</a:t>
                      </a:r>
                    </a:p>
                  </a:txBody>
                  <a:tcPr marT="261338" marB="45729" horzOverflow="overflow"/>
                </a:tc>
              </a:tr>
            </a:tbl>
          </a:graphicData>
        </a:graphic>
      </p:graphicFrame>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0364" y="188640"/>
            <a:ext cx="7743825" cy="143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8644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pPr algn="l"/>
            <a:r>
              <a:rPr lang="cs-CZ" sz="3200" b="1" dirty="0">
                <a:effectLst>
                  <a:outerShdw blurRad="38100" dist="38100" dir="2700000" algn="tl">
                    <a:srgbClr val="C0C0C0"/>
                  </a:outerShdw>
                </a:effectLst>
              </a:rPr>
              <a:t>Make </a:t>
            </a:r>
            <a:r>
              <a:rPr lang="cs-CZ" sz="3200" b="1" dirty="0" err="1">
                <a:effectLst>
                  <a:outerShdw blurRad="38100" dist="38100" dir="2700000" algn="tl">
                    <a:srgbClr val="C0C0C0"/>
                  </a:outerShdw>
                </a:effectLst>
              </a:rPr>
              <a:t>adjectives</a:t>
            </a:r>
            <a:r>
              <a:rPr lang="cs-CZ" sz="3200" b="1" dirty="0">
                <a:effectLst>
                  <a:outerShdw blurRad="38100" dist="38100" dir="2700000" algn="tl">
                    <a:srgbClr val="C0C0C0"/>
                  </a:outerShdw>
                </a:effectLst>
              </a:rPr>
              <a:t> </a:t>
            </a:r>
            <a:r>
              <a:rPr lang="cs-CZ" sz="3200" b="1" dirty="0" err="1">
                <a:effectLst>
                  <a:outerShdw blurRad="38100" dist="38100" dir="2700000" algn="tl">
                    <a:srgbClr val="C0C0C0"/>
                  </a:outerShdw>
                </a:effectLst>
              </a:rPr>
              <a:t>expressing</a:t>
            </a:r>
            <a:r>
              <a:rPr lang="cs-CZ" sz="3200" b="1" dirty="0">
                <a:effectLst>
                  <a:outerShdw blurRad="38100" dist="38100" dir="2700000" algn="tl">
                    <a:srgbClr val="C0C0C0"/>
                  </a:outerShdw>
                </a:effectLst>
              </a:rPr>
              <a:t> </a:t>
            </a:r>
            <a:r>
              <a:rPr lang="cs-CZ" sz="3200" b="1" dirty="0" err="1" smtClean="0">
                <a:effectLst>
                  <a:outerShdw blurRad="38100" dist="38100" dir="2700000" algn="tl">
                    <a:srgbClr val="C0C0C0"/>
                  </a:outerShdw>
                </a:effectLst>
              </a:rPr>
              <a:t>qualities</a:t>
            </a:r>
            <a:r>
              <a:rPr lang="cs-CZ" sz="3200" b="1" dirty="0">
                <a:effectLst>
                  <a:outerShdw blurRad="38100" dist="38100" dir="2700000" algn="tl">
                    <a:srgbClr val="C0C0C0"/>
                  </a:outerShdw>
                </a:effectLst>
              </a:rPr>
              <a:t> </a:t>
            </a:r>
            <a:r>
              <a:rPr lang="cs-CZ" sz="3200" b="1" dirty="0" err="1" smtClean="0">
                <a:effectLst>
                  <a:outerShdw blurRad="38100" dist="38100" dir="2700000" algn="tl">
                    <a:srgbClr val="C0C0C0"/>
                  </a:outerShdw>
                </a:effectLst>
              </a:rPr>
              <a:t>needed</a:t>
            </a:r>
            <a:r>
              <a:rPr lang="cs-CZ" sz="3200" b="1" dirty="0" smtClean="0">
                <a:effectLst>
                  <a:outerShdw blurRad="38100" dist="38100" dir="2700000" algn="tl">
                    <a:srgbClr val="C0C0C0"/>
                  </a:outerShdw>
                </a:effectLst>
              </a:rPr>
              <a:t> </a:t>
            </a:r>
            <a:r>
              <a:rPr lang="cs-CZ" sz="3200" b="1" dirty="0" err="1" smtClean="0">
                <a:effectLst>
                  <a:outerShdw blurRad="38100" dist="38100" dir="2700000" algn="tl">
                    <a:srgbClr val="C0C0C0"/>
                  </a:outerShdw>
                </a:effectLst>
              </a:rPr>
              <a:t>for</a:t>
            </a:r>
            <a:r>
              <a:rPr lang="cs-CZ" sz="3200" b="1" dirty="0" smtClean="0">
                <a:effectLst>
                  <a:outerShdw blurRad="38100" dist="38100" dir="2700000" algn="tl">
                    <a:srgbClr val="C0C0C0"/>
                  </a:outerShdw>
                </a:effectLst>
              </a:rPr>
              <a:t> </a:t>
            </a:r>
            <a:r>
              <a:rPr lang="cs-CZ" sz="3200" b="1" dirty="0" err="1" smtClean="0">
                <a:effectLst>
                  <a:outerShdw blurRad="38100" dist="38100" dir="2700000" algn="tl">
                    <a:srgbClr val="C0C0C0"/>
                  </a:outerShdw>
                </a:effectLst>
              </a:rPr>
              <a:t>jobs</a:t>
            </a:r>
            <a:r>
              <a:rPr lang="cs-CZ" sz="3200" b="1" dirty="0" smtClean="0">
                <a:effectLst>
                  <a:outerShdw blurRad="38100" dist="38100" dir="2700000" algn="tl">
                    <a:srgbClr val="C0C0C0"/>
                  </a:outerShdw>
                </a:effectLst>
              </a:rPr>
              <a:t> </a:t>
            </a:r>
            <a:r>
              <a:rPr lang="cs-CZ" sz="3200" b="1" dirty="0" err="1">
                <a:effectLst>
                  <a:outerShdw blurRad="38100" dist="38100" dir="2700000" algn="tl">
                    <a:srgbClr val="C0C0C0"/>
                  </a:outerShdw>
                </a:effectLst>
              </a:rPr>
              <a:t>from</a:t>
            </a:r>
            <a:r>
              <a:rPr lang="cs-CZ" sz="3200" b="1" dirty="0">
                <a:effectLst>
                  <a:outerShdw blurRad="38100" dist="38100" dir="2700000" algn="tl">
                    <a:srgbClr val="C0C0C0"/>
                  </a:outerShdw>
                </a:effectLst>
              </a:rPr>
              <a:t> these </a:t>
            </a:r>
            <a:r>
              <a:rPr lang="cs-CZ" sz="3200" b="1" dirty="0" err="1" smtClean="0">
                <a:effectLst>
                  <a:outerShdw blurRad="38100" dist="38100" dir="2700000" algn="tl">
                    <a:srgbClr val="C0C0C0"/>
                  </a:outerShdw>
                </a:effectLst>
              </a:rPr>
              <a:t>words</a:t>
            </a:r>
            <a:r>
              <a:rPr lang="cs-CZ" sz="3200" b="1" dirty="0" smtClean="0">
                <a:effectLst>
                  <a:outerShdw blurRad="38100" dist="38100" dir="2700000" algn="tl">
                    <a:srgbClr val="C0C0C0"/>
                  </a:outerShdw>
                </a:effectLst>
              </a:rPr>
              <a:t>:</a:t>
            </a:r>
            <a:endParaRPr lang="cs-CZ" sz="3200" dirty="0"/>
          </a:p>
        </p:txBody>
      </p:sp>
      <p:sp>
        <p:nvSpPr>
          <p:cNvPr id="3" name="Zástupný symbol pro obsah 2"/>
          <p:cNvSpPr>
            <a:spLocks noGrp="1"/>
          </p:cNvSpPr>
          <p:nvPr>
            <p:ph idx="1"/>
          </p:nvPr>
        </p:nvSpPr>
        <p:spPr/>
        <p:txBody>
          <a:bodyPr>
            <a:normAutofit fontScale="92500" lnSpcReduction="20000"/>
          </a:bodyPr>
          <a:lstStyle/>
          <a:p>
            <a:r>
              <a:rPr lang="cs-CZ" dirty="0" err="1" smtClean="0"/>
              <a:t>energy</a:t>
            </a:r>
            <a:endParaRPr lang="cs-CZ" dirty="0" smtClean="0"/>
          </a:p>
          <a:p>
            <a:r>
              <a:rPr lang="cs-CZ" dirty="0" err="1" smtClean="0"/>
              <a:t>think</a:t>
            </a:r>
            <a:endParaRPr lang="cs-CZ" dirty="0" smtClean="0"/>
          </a:p>
          <a:p>
            <a:r>
              <a:rPr lang="cs-CZ" dirty="0" err="1"/>
              <a:t>r</a:t>
            </a:r>
            <a:r>
              <a:rPr lang="cs-CZ" dirty="0" err="1" smtClean="0"/>
              <a:t>ely</a:t>
            </a:r>
            <a:endParaRPr lang="cs-CZ" dirty="0" smtClean="0"/>
          </a:p>
          <a:p>
            <a:r>
              <a:rPr lang="cs-CZ" dirty="0" err="1"/>
              <a:t>e</a:t>
            </a:r>
            <a:r>
              <a:rPr lang="cs-CZ" dirty="0" err="1" smtClean="0"/>
              <a:t>nthusiasm</a:t>
            </a:r>
            <a:endParaRPr lang="cs-CZ" dirty="0" smtClean="0"/>
          </a:p>
          <a:p>
            <a:r>
              <a:rPr lang="cs-CZ" dirty="0" smtClean="0"/>
              <a:t>co-</a:t>
            </a:r>
            <a:r>
              <a:rPr lang="cs-CZ" dirty="0" err="1" smtClean="0"/>
              <a:t>operation</a:t>
            </a:r>
            <a:endParaRPr lang="cs-CZ" dirty="0" smtClean="0"/>
          </a:p>
          <a:p>
            <a:r>
              <a:rPr lang="cs-CZ" dirty="0" err="1"/>
              <a:t>d</a:t>
            </a:r>
            <a:r>
              <a:rPr lang="cs-CZ" dirty="0" err="1" smtClean="0"/>
              <a:t>etermination</a:t>
            </a:r>
            <a:endParaRPr lang="cs-CZ" dirty="0" smtClean="0"/>
          </a:p>
          <a:p>
            <a:r>
              <a:rPr lang="cs-CZ" dirty="0" err="1"/>
              <a:t>c</a:t>
            </a:r>
            <a:r>
              <a:rPr lang="cs-CZ" dirty="0" err="1" smtClean="0"/>
              <a:t>onfidence</a:t>
            </a:r>
            <a:endParaRPr lang="cs-CZ" dirty="0" smtClean="0"/>
          </a:p>
          <a:p>
            <a:r>
              <a:rPr lang="cs-CZ" dirty="0" err="1"/>
              <a:t>c</a:t>
            </a:r>
            <a:r>
              <a:rPr lang="cs-CZ" dirty="0" err="1" smtClean="0"/>
              <a:t>onscience</a:t>
            </a:r>
            <a:endParaRPr lang="cs-CZ" dirty="0" smtClean="0"/>
          </a:p>
          <a:p>
            <a:r>
              <a:rPr lang="cs-CZ" dirty="0" smtClean="0"/>
              <a:t>trust</a:t>
            </a:r>
            <a:endParaRPr lang="cs-CZ" dirty="0"/>
          </a:p>
        </p:txBody>
      </p:sp>
    </p:spTree>
    <p:extLst>
      <p:ext uri="{BB962C8B-B14F-4D97-AF65-F5344CB8AC3E}">
        <p14:creationId xmlns:p14="http://schemas.microsoft.com/office/powerpoint/2010/main" val="1263291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l"/>
            <a:r>
              <a:rPr lang="cs-CZ" sz="3200" b="1" dirty="0" err="1" smtClean="0"/>
              <a:t>Answers</a:t>
            </a:r>
            <a:endParaRPr lang="cs-CZ" sz="3200" b="1" dirty="0"/>
          </a:p>
        </p:txBody>
      </p:sp>
      <p:sp>
        <p:nvSpPr>
          <p:cNvPr id="3" name="Zástupný symbol pro text 2"/>
          <p:cNvSpPr>
            <a:spLocks noGrp="1"/>
          </p:cNvSpPr>
          <p:nvPr>
            <p:ph type="body" idx="1"/>
          </p:nvPr>
        </p:nvSpPr>
        <p:spPr/>
        <p:txBody>
          <a:bodyPr/>
          <a:lstStyle/>
          <a:p>
            <a:endParaRPr lang="cs-CZ"/>
          </a:p>
        </p:txBody>
      </p:sp>
      <p:sp>
        <p:nvSpPr>
          <p:cNvPr id="4" name="Zástupný symbol pro obsah 3"/>
          <p:cNvSpPr>
            <a:spLocks noGrp="1"/>
          </p:cNvSpPr>
          <p:nvPr>
            <p:ph sz="half" idx="2"/>
          </p:nvPr>
        </p:nvSpPr>
        <p:spPr/>
        <p:txBody>
          <a:bodyPr>
            <a:normAutofit lnSpcReduction="10000"/>
          </a:bodyPr>
          <a:lstStyle/>
          <a:p>
            <a:r>
              <a:rPr lang="cs-CZ" dirty="0" err="1"/>
              <a:t>energy</a:t>
            </a:r>
            <a:endParaRPr lang="cs-CZ" dirty="0"/>
          </a:p>
          <a:p>
            <a:r>
              <a:rPr lang="cs-CZ" dirty="0" err="1"/>
              <a:t>think</a:t>
            </a:r>
            <a:endParaRPr lang="cs-CZ" dirty="0"/>
          </a:p>
          <a:p>
            <a:r>
              <a:rPr lang="cs-CZ" dirty="0" err="1"/>
              <a:t>rely</a:t>
            </a:r>
            <a:endParaRPr lang="cs-CZ" dirty="0"/>
          </a:p>
          <a:p>
            <a:r>
              <a:rPr lang="cs-CZ" dirty="0" err="1"/>
              <a:t>enthusiasm</a:t>
            </a:r>
            <a:endParaRPr lang="cs-CZ" dirty="0"/>
          </a:p>
          <a:p>
            <a:r>
              <a:rPr lang="cs-CZ" dirty="0"/>
              <a:t>co-</a:t>
            </a:r>
            <a:r>
              <a:rPr lang="cs-CZ" dirty="0" err="1"/>
              <a:t>operation</a:t>
            </a:r>
            <a:endParaRPr lang="cs-CZ" dirty="0"/>
          </a:p>
          <a:p>
            <a:r>
              <a:rPr lang="cs-CZ" dirty="0" err="1"/>
              <a:t>determination</a:t>
            </a:r>
            <a:endParaRPr lang="cs-CZ" dirty="0"/>
          </a:p>
          <a:p>
            <a:r>
              <a:rPr lang="cs-CZ" dirty="0" err="1"/>
              <a:t>confidence</a:t>
            </a:r>
            <a:endParaRPr lang="cs-CZ" dirty="0"/>
          </a:p>
          <a:p>
            <a:r>
              <a:rPr lang="cs-CZ" dirty="0" err="1"/>
              <a:t>c</a:t>
            </a:r>
            <a:r>
              <a:rPr lang="cs-CZ" dirty="0" err="1" smtClean="0"/>
              <a:t>onscience</a:t>
            </a:r>
            <a:endParaRPr lang="cs-CZ" dirty="0" smtClean="0"/>
          </a:p>
          <a:p>
            <a:r>
              <a:rPr lang="cs-CZ" dirty="0" smtClean="0"/>
              <a:t>trust</a:t>
            </a:r>
            <a:endParaRPr lang="cs-CZ" dirty="0"/>
          </a:p>
          <a:p>
            <a:endParaRPr lang="cs-CZ" dirty="0"/>
          </a:p>
        </p:txBody>
      </p:sp>
      <p:sp>
        <p:nvSpPr>
          <p:cNvPr id="5" name="Zástupný symbol pro text 4"/>
          <p:cNvSpPr>
            <a:spLocks noGrp="1"/>
          </p:cNvSpPr>
          <p:nvPr>
            <p:ph type="body" sz="quarter" idx="3"/>
          </p:nvPr>
        </p:nvSpPr>
        <p:spPr/>
        <p:txBody>
          <a:bodyPr/>
          <a:lstStyle/>
          <a:p>
            <a:endParaRPr lang="cs-CZ"/>
          </a:p>
        </p:txBody>
      </p:sp>
      <p:sp>
        <p:nvSpPr>
          <p:cNvPr id="6" name="Zástupný symbol pro obsah 5"/>
          <p:cNvSpPr>
            <a:spLocks noGrp="1"/>
          </p:cNvSpPr>
          <p:nvPr>
            <p:ph sz="quarter" idx="4"/>
          </p:nvPr>
        </p:nvSpPr>
        <p:spPr/>
        <p:txBody>
          <a:bodyPr>
            <a:normAutofit lnSpcReduction="10000"/>
          </a:bodyPr>
          <a:lstStyle/>
          <a:p>
            <a:r>
              <a:rPr lang="cs-CZ" dirty="0" err="1"/>
              <a:t>e</a:t>
            </a:r>
            <a:r>
              <a:rPr lang="cs-CZ" dirty="0" err="1" smtClean="0"/>
              <a:t>nergetic</a:t>
            </a:r>
            <a:endParaRPr lang="cs-CZ" dirty="0" smtClean="0"/>
          </a:p>
          <a:p>
            <a:r>
              <a:rPr lang="cs-CZ" dirty="0" err="1" smtClean="0"/>
              <a:t>thoughtful</a:t>
            </a:r>
            <a:endParaRPr lang="cs-CZ" dirty="0" smtClean="0"/>
          </a:p>
          <a:p>
            <a:r>
              <a:rPr lang="cs-CZ" dirty="0" err="1" smtClean="0"/>
              <a:t>reliable</a:t>
            </a:r>
            <a:endParaRPr lang="cs-CZ" dirty="0"/>
          </a:p>
          <a:p>
            <a:r>
              <a:rPr lang="cs-CZ" dirty="0" err="1" smtClean="0"/>
              <a:t>enthusiastic</a:t>
            </a:r>
            <a:endParaRPr lang="cs-CZ" dirty="0" smtClean="0"/>
          </a:p>
          <a:p>
            <a:r>
              <a:rPr lang="cs-CZ" dirty="0"/>
              <a:t>c</a:t>
            </a:r>
            <a:r>
              <a:rPr lang="cs-CZ" dirty="0" smtClean="0"/>
              <a:t>o-</a:t>
            </a:r>
            <a:r>
              <a:rPr lang="cs-CZ" dirty="0" err="1" smtClean="0"/>
              <a:t>operative</a:t>
            </a:r>
            <a:endParaRPr lang="cs-CZ" dirty="0"/>
          </a:p>
          <a:p>
            <a:r>
              <a:rPr lang="cs-CZ" dirty="0" err="1" smtClean="0"/>
              <a:t>determined</a:t>
            </a:r>
            <a:endParaRPr lang="cs-CZ" dirty="0" smtClean="0"/>
          </a:p>
          <a:p>
            <a:r>
              <a:rPr lang="cs-CZ" dirty="0" err="1" smtClean="0"/>
              <a:t>confident</a:t>
            </a:r>
            <a:endParaRPr lang="cs-CZ" dirty="0"/>
          </a:p>
          <a:p>
            <a:r>
              <a:rPr lang="cs-CZ" dirty="0" err="1"/>
              <a:t>conscientious</a:t>
            </a:r>
            <a:endParaRPr lang="cs-CZ" dirty="0"/>
          </a:p>
          <a:p>
            <a:r>
              <a:rPr lang="cs-CZ" dirty="0" err="1" smtClean="0"/>
              <a:t>trustworthy</a:t>
            </a:r>
            <a:endParaRPr lang="cs-CZ" dirty="0"/>
          </a:p>
        </p:txBody>
      </p:sp>
    </p:spTree>
    <p:extLst>
      <p:ext uri="{BB962C8B-B14F-4D97-AF65-F5344CB8AC3E}">
        <p14:creationId xmlns:p14="http://schemas.microsoft.com/office/powerpoint/2010/main" val="1456456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07504" y="-99392"/>
            <a:ext cx="8636496" cy="1368152"/>
          </a:xfrm>
        </p:spPr>
        <p:txBody>
          <a:bodyPr>
            <a:normAutofit/>
          </a:bodyPr>
          <a:lstStyle/>
          <a:p>
            <a:pPr algn="l"/>
            <a:r>
              <a:rPr lang="cs-CZ" sz="3200" b="1" dirty="0" err="1" smtClean="0"/>
              <a:t>Translate</a:t>
            </a:r>
            <a:r>
              <a:rPr lang="cs-CZ" sz="3200" b="1" dirty="0"/>
              <a:t>:</a:t>
            </a:r>
          </a:p>
        </p:txBody>
      </p:sp>
      <p:sp>
        <p:nvSpPr>
          <p:cNvPr id="3" name="Podnadpis 2"/>
          <p:cNvSpPr>
            <a:spLocks noGrp="1"/>
          </p:cNvSpPr>
          <p:nvPr>
            <p:ph type="subTitle" idx="1"/>
          </p:nvPr>
        </p:nvSpPr>
        <p:spPr>
          <a:xfrm>
            <a:off x="539552" y="1340768"/>
            <a:ext cx="8557344" cy="4464496"/>
          </a:xfrm>
        </p:spPr>
        <p:txBody>
          <a:bodyPr>
            <a:normAutofit lnSpcReduction="10000"/>
          </a:bodyPr>
          <a:lstStyle/>
          <a:p>
            <a:pPr algn="l"/>
            <a:r>
              <a:rPr lang="cs-CZ" dirty="0">
                <a:solidFill>
                  <a:schemeClr val="tx1"/>
                </a:solidFill>
              </a:rPr>
              <a:t>s</a:t>
            </a:r>
            <a:r>
              <a:rPr lang="cs-CZ" dirty="0" smtClean="0">
                <a:solidFill>
                  <a:schemeClr val="tx1"/>
                </a:solidFill>
              </a:rPr>
              <a:t>vědomitý</a:t>
            </a:r>
          </a:p>
          <a:p>
            <a:pPr algn="l"/>
            <a:r>
              <a:rPr lang="cs-CZ" dirty="0">
                <a:solidFill>
                  <a:schemeClr val="tx1"/>
                </a:solidFill>
              </a:rPr>
              <a:t>s</a:t>
            </a:r>
            <a:r>
              <a:rPr lang="cs-CZ" dirty="0" smtClean="0">
                <a:solidFill>
                  <a:schemeClr val="tx1"/>
                </a:solidFill>
              </a:rPr>
              <a:t>polehlivý</a:t>
            </a:r>
          </a:p>
          <a:p>
            <a:pPr algn="l"/>
            <a:r>
              <a:rPr lang="cs-CZ" dirty="0">
                <a:solidFill>
                  <a:schemeClr val="tx1"/>
                </a:solidFill>
              </a:rPr>
              <a:t>d</a:t>
            </a:r>
            <a:r>
              <a:rPr lang="cs-CZ" dirty="0" smtClean="0">
                <a:solidFill>
                  <a:schemeClr val="tx1"/>
                </a:solidFill>
              </a:rPr>
              <a:t>ůvěryhodný</a:t>
            </a:r>
          </a:p>
          <a:p>
            <a:pPr algn="l"/>
            <a:r>
              <a:rPr lang="cs-CZ" dirty="0">
                <a:solidFill>
                  <a:schemeClr val="tx1"/>
                </a:solidFill>
              </a:rPr>
              <a:t>n</a:t>
            </a:r>
            <a:r>
              <a:rPr lang="cs-CZ" dirty="0" smtClean="0">
                <a:solidFill>
                  <a:schemeClr val="tx1"/>
                </a:solidFill>
              </a:rPr>
              <a:t>adšený</a:t>
            </a:r>
          </a:p>
          <a:p>
            <a:pPr algn="l"/>
            <a:r>
              <a:rPr lang="cs-CZ" dirty="0" smtClean="0">
                <a:solidFill>
                  <a:schemeClr val="tx1"/>
                </a:solidFill>
              </a:rPr>
              <a:t>spolupracující</a:t>
            </a:r>
            <a:endParaRPr lang="cs-CZ" dirty="0">
              <a:solidFill>
                <a:schemeClr val="tx1"/>
              </a:solidFill>
            </a:endParaRPr>
          </a:p>
          <a:p>
            <a:pPr algn="l"/>
            <a:r>
              <a:rPr lang="cs-CZ" dirty="0" smtClean="0">
                <a:solidFill>
                  <a:schemeClr val="tx1"/>
                </a:solidFill>
              </a:rPr>
              <a:t>odhodlaný</a:t>
            </a:r>
          </a:p>
          <a:p>
            <a:pPr algn="l"/>
            <a:r>
              <a:rPr lang="cs-CZ" dirty="0" smtClean="0">
                <a:solidFill>
                  <a:schemeClr val="tx1"/>
                </a:solidFill>
              </a:rPr>
              <a:t>přemýšlivý</a:t>
            </a:r>
            <a:endParaRPr lang="cs-CZ" dirty="0">
              <a:solidFill>
                <a:schemeClr val="tx1"/>
              </a:solidFill>
            </a:endParaRPr>
          </a:p>
          <a:p>
            <a:pPr algn="l"/>
            <a:r>
              <a:rPr lang="cs-CZ" dirty="0" smtClean="0">
                <a:solidFill>
                  <a:schemeClr val="tx1"/>
                </a:solidFill>
              </a:rPr>
              <a:t>sebejistý</a:t>
            </a:r>
          </a:p>
          <a:p>
            <a:pPr algn="l"/>
            <a:endParaRPr lang="cs-CZ" dirty="0"/>
          </a:p>
        </p:txBody>
      </p:sp>
    </p:spTree>
    <p:extLst>
      <p:ext uri="{BB962C8B-B14F-4D97-AF65-F5344CB8AC3E}">
        <p14:creationId xmlns:p14="http://schemas.microsoft.com/office/powerpoint/2010/main" val="788880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l"/>
            <a:r>
              <a:rPr lang="cs-CZ" sz="3200" dirty="0" err="1" smtClean="0"/>
              <a:t>Answers</a:t>
            </a:r>
            <a:endParaRPr lang="cs-CZ" sz="3200" dirty="0"/>
          </a:p>
        </p:txBody>
      </p:sp>
      <p:sp>
        <p:nvSpPr>
          <p:cNvPr id="4" name="Zástupný symbol pro obsah 3"/>
          <p:cNvSpPr>
            <a:spLocks noGrp="1"/>
          </p:cNvSpPr>
          <p:nvPr>
            <p:ph sz="half" idx="2"/>
          </p:nvPr>
        </p:nvSpPr>
        <p:spPr/>
        <p:txBody>
          <a:bodyPr/>
          <a:lstStyle/>
          <a:p>
            <a:pPr marL="0" indent="0">
              <a:buNone/>
            </a:pPr>
            <a:r>
              <a:rPr lang="cs-CZ" dirty="0"/>
              <a:t>svědomitý</a:t>
            </a:r>
          </a:p>
          <a:p>
            <a:pPr marL="0" indent="0">
              <a:buNone/>
            </a:pPr>
            <a:r>
              <a:rPr lang="cs-CZ" dirty="0"/>
              <a:t>spolehlivý</a:t>
            </a:r>
          </a:p>
          <a:p>
            <a:pPr marL="0" indent="0">
              <a:buNone/>
            </a:pPr>
            <a:r>
              <a:rPr lang="cs-CZ" dirty="0"/>
              <a:t>důvěryhodný</a:t>
            </a:r>
          </a:p>
          <a:p>
            <a:pPr marL="0" indent="0">
              <a:buNone/>
            </a:pPr>
            <a:r>
              <a:rPr lang="cs-CZ" dirty="0"/>
              <a:t>nadšený</a:t>
            </a:r>
          </a:p>
          <a:p>
            <a:pPr marL="0" indent="0">
              <a:buNone/>
            </a:pPr>
            <a:r>
              <a:rPr lang="cs-CZ" dirty="0"/>
              <a:t>o</a:t>
            </a:r>
            <a:r>
              <a:rPr lang="cs-CZ" dirty="0" smtClean="0"/>
              <a:t>chotný spolupracovat</a:t>
            </a:r>
          </a:p>
          <a:p>
            <a:pPr marL="0" indent="0">
              <a:buNone/>
            </a:pPr>
            <a:r>
              <a:rPr lang="cs-CZ" dirty="0" smtClean="0"/>
              <a:t>odhodlaný</a:t>
            </a:r>
            <a:endParaRPr lang="cs-CZ" dirty="0"/>
          </a:p>
          <a:p>
            <a:pPr marL="0" indent="0">
              <a:buNone/>
            </a:pPr>
            <a:r>
              <a:rPr lang="cs-CZ" dirty="0"/>
              <a:t>p</a:t>
            </a:r>
            <a:r>
              <a:rPr lang="cs-CZ" dirty="0" smtClean="0"/>
              <a:t>řemýšlivý, ohleduplný</a:t>
            </a:r>
            <a:endParaRPr lang="cs-CZ" dirty="0"/>
          </a:p>
          <a:p>
            <a:pPr marL="0" indent="0">
              <a:buNone/>
            </a:pPr>
            <a:r>
              <a:rPr lang="cs-CZ" dirty="0"/>
              <a:t>sebejistý</a:t>
            </a:r>
          </a:p>
          <a:p>
            <a:endParaRPr lang="cs-CZ" dirty="0"/>
          </a:p>
        </p:txBody>
      </p:sp>
      <p:sp>
        <p:nvSpPr>
          <p:cNvPr id="6" name="Zástupný symbol pro obsah 5"/>
          <p:cNvSpPr>
            <a:spLocks noGrp="1"/>
          </p:cNvSpPr>
          <p:nvPr>
            <p:ph sz="quarter" idx="4"/>
          </p:nvPr>
        </p:nvSpPr>
        <p:spPr/>
        <p:txBody>
          <a:bodyPr/>
          <a:lstStyle/>
          <a:p>
            <a:pPr marL="0" indent="0">
              <a:buNone/>
            </a:pPr>
            <a:r>
              <a:rPr lang="cs-CZ" dirty="0" err="1" smtClean="0"/>
              <a:t>conscientious</a:t>
            </a:r>
            <a:endParaRPr lang="cs-CZ" dirty="0" smtClean="0"/>
          </a:p>
          <a:p>
            <a:pPr marL="0" indent="0">
              <a:buNone/>
            </a:pPr>
            <a:r>
              <a:rPr lang="cs-CZ" dirty="0" err="1" smtClean="0"/>
              <a:t>reliable</a:t>
            </a:r>
            <a:endParaRPr lang="cs-CZ" dirty="0"/>
          </a:p>
          <a:p>
            <a:pPr marL="0" indent="0">
              <a:buNone/>
            </a:pPr>
            <a:r>
              <a:rPr lang="cs-CZ" dirty="0" err="1" smtClean="0"/>
              <a:t>trustworthy</a:t>
            </a:r>
            <a:endParaRPr lang="cs-CZ" dirty="0" smtClean="0"/>
          </a:p>
          <a:p>
            <a:pPr marL="0" indent="0">
              <a:buNone/>
            </a:pPr>
            <a:r>
              <a:rPr lang="cs-CZ" dirty="0" err="1" smtClean="0"/>
              <a:t>enthusiastic</a:t>
            </a:r>
            <a:endParaRPr lang="cs-CZ" dirty="0"/>
          </a:p>
          <a:p>
            <a:pPr marL="0" indent="0">
              <a:buNone/>
            </a:pPr>
            <a:r>
              <a:rPr lang="cs-CZ" dirty="0"/>
              <a:t>c</a:t>
            </a:r>
            <a:r>
              <a:rPr lang="cs-CZ" dirty="0" smtClean="0"/>
              <a:t>o-</a:t>
            </a:r>
            <a:r>
              <a:rPr lang="cs-CZ" dirty="0" err="1" smtClean="0"/>
              <a:t>operative</a:t>
            </a:r>
            <a:endParaRPr lang="cs-CZ" dirty="0" smtClean="0"/>
          </a:p>
          <a:p>
            <a:pPr marL="0" indent="0">
              <a:buNone/>
            </a:pPr>
            <a:r>
              <a:rPr lang="cs-CZ" dirty="0" err="1" smtClean="0"/>
              <a:t>determined</a:t>
            </a:r>
            <a:endParaRPr lang="cs-CZ" dirty="0"/>
          </a:p>
          <a:p>
            <a:pPr marL="0" indent="0">
              <a:buNone/>
            </a:pPr>
            <a:r>
              <a:rPr lang="cs-CZ" dirty="0" err="1" smtClean="0"/>
              <a:t>thoughtful</a:t>
            </a:r>
            <a:endParaRPr lang="cs-CZ" dirty="0" smtClean="0"/>
          </a:p>
          <a:p>
            <a:pPr marL="0" indent="0">
              <a:buNone/>
            </a:pPr>
            <a:r>
              <a:rPr lang="cs-CZ" dirty="0" err="1" smtClean="0"/>
              <a:t>confident</a:t>
            </a:r>
            <a:endParaRPr lang="cs-CZ" dirty="0"/>
          </a:p>
        </p:txBody>
      </p:sp>
    </p:spTree>
    <p:extLst>
      <p:ext uri="{BB962C8B-B14F-4D97-AF65-F5344CB8AC3E}">
        <p14:creationId xmlns:p14="http://schemas.microsoft.com/office/powerpoint/2010/main" val="929156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l"/>
            <a:r>
              <a:rPr lang="cs-CZ" sz="3200" b="1" dirty="0" smtClean="0"/>
              <a:t>A </a:t>
            </a:r>
            <a:r>
              <a:rPr lang="cs-CZ" sz="3200" b="1" dirty="0" err="1" smtClean="0"/>
              <a:t>job</a:t>
            </a:r>
            <a:r>
              <a:rPr lang="cs-CZ" sz="3200" b="1" dirty="0" smtClean="0"/>
              <a:t> interview</a:t>
            </a:r>
            <a:endParaRPr lang="cs-CZ" sz="3200" b="1" dirty="0"/>
          </a:p>
        </p:txBody>
      </p:sp>
      <p:sp>
        <p:nvSpPr>
          <p:cNvPr id="10" name="Zástupný symbol pro obsah 9"/>
          <p:cNvSpPr>
            <a:spLocks noGrp="1"/>
          </p:cNvSpPr>
          <p:nvPr>
            <p:ph idx="1"/>
          </p:nvPr>
        </p:nvSpPr>
        <p:spPr/>
        <p:txBody>
          <a:bodyPr>
            <a:normAutofit fontScale="92500" lnSpcReduction="20000"/>
          </a:bodyPr>
          <a:lstStyle/>
          <a:p>
            <a:pPr marL="0" indent="0">
              <a:buNone/>
            </a:pPr>
            <a:r>
              <a:rPr lang="cs-CZ" b="1" dirty="0" err="1" smtClean="0"/>
              <a:t>Work</a:t>
            </a:r>
            <a:r>
              <a:rPr lang="cs-CZ" b="1" dirty="0" smtClean="0"/>
              <a:t> in </a:t>
            </a:r>
            <a:r>
              <a:rPr lang="cs-CZ" b="1" dirty="0" err="1" smtClean="0"/>
              <a:t>pairs</a:t>
            </a:r>
            <a:r>
              <a:rPr lang="cs-CZ" b="1" dirty="0" smtClean="0"/>
              <a:t>. </a:t>
            </a:r>
            <a:r>
              <a:rPr lang="cs-CZ" b="1" dirty="0" err="1" smtClean="0"/>
              <a:t>Plan</a:t>
            </a:r>
            <a:r>
              <a:rPr lang="cs-CZ" b="1" dirty="0" smtClean="0"/>
              <a:t> </a:t>
            </a:r>
            <a:r>
              <a:rPr lang="cs-CZ" b="1" dirty="0" err="1" smtClean="0"/>
              <a:t>an</a:t>
            </a:r>
            <a:r>
              <a:rPr lang="cs-CZ" b="1" dirty="0" smtClean="0"/>
              <a:t> interview </a:t>
            </a:r>
            <a:r>
              <a:rPr lang="cs-CZ" b="1" dirty="0" err="1" smtClean="0"/>
              <a:t>for</a:t>
            </a:r>
            <a:r>
              <a:rPr lang="cs-CZ" b="1" smtClean="0"/>
              <a:t> a student </a:t>
            </a:r>
            <a:r>
              <a:rPr lang="cs-CZ" b="1" dirty="0" err="1" smtClean="0"/>
              <a:t>job</a:t>
            </a:r>
            <a:r>
              <a:rPr lang="cs-CZ" dirty="0" smtClean="0"/>
              <a:t>.</a:t>
            </a:r>
          </a:p>
          <a:p>
            <a:pPr marL="0" indent="0" algn="just">
              <a:buNone/>
            </a:pPr>
            <a:r>
              <a:rPr lang="cs-CZ" u="sng" dirty="0" smtClean="0"/>
              <a:t>Student A: </a:t>
            </a:r>
            <a:r>
              <a:rPr lang="cs-CZ" dirty="0" err="1" smtClean="0"/>
              <a:t>You</a:t>
            </a:r>
            <a:r>
              <a:rPr lang="cs-CZ" dirty="0" smtClean="0"/>
              <a:t> </a:t>
            </a:r>
            <a:r>
              <a:rPr lang="cs-CZ" dirty="0" err="1" smtClean="0"/>
              <a:t>have</a:t>
            </a:r>
            <a:r>
              <a:rPr lang="cs-CZ" dirty="0" smtClean="0"/>
              <a:t> </a:t>
            </a:r>
            <a:r>
              <a:rPr lang="cs-CZ" dirty="0" err="1" smtClean="0"/>
              <a:t>seen</a:t>
            </a:r>
            <a:r>
              <a:rPr lang="cs-CZ" dirty="0" smtClean="0"/>
              <a:t> </a:t>
            </a:r>
            <a:r>
              <a:rPr lang="cs-CZ" dirty="0" err="1" smtClean="0"/>
              <a:t>an</a:t>
            </a:r>
            <a:r>
              <a:rPr lang="cs-CZ" dirty="0" smtClean="0"/>
              <a:t> </a:t>
            </a:r>
            <a:r>
              <a:rPr lang="cs-CZ" dirty="0" err="1" smtClean="0"/>
              <a:t>advert</a:t>
            </a:r>
            <a:r>
              <a:rPr lang="cs-CZ" dirty="0" smtClean="0"/>
              <a:t> </a:t>
            </a:r>
            <a:r>
              <a:rPr lang="cs-CZ" dirty="0" err="1" smtClean="0"/>
              <a:t>for</a:t>
            </a:r>
            <a:r>
              <a:rPr lang="cs-CZ" dirty="0" smtClean="0"/>
              <a:t> a student </a:t>
            </a:r>
            <a:r>
              <a:rPr lang="cs-CZ" dirty="0" err="1" smtClean="0"/>
              <a:t>job</a:t>
            </a:r>
            <a:r>
              <a:rPr lang="cs-CZ" dirty="0" smtClean="0"/>
              <a:t> on </a:t>
            </a:r>
            <a:r>
              <a:rPr lang="cs-CZ" dirty="0" err="1" smtClean="0"/>
              <a:t>the</a:t>
            </a:r>
            <a:r>
              <a:rPr lang="cs-CZ" dirty="0" smtClean="0"/>
              <a:t> internet. </a:t>
            </a:r>
            <a:r>
              <a:rPr lang="cs-CZ" dirty="0" err="1" smtClean="0"/>
              <a:t>You</a:t>
            </a:r>
            <a:r>
              <a:rPr lang="cs-CZ" dirty="0" smtClean="0"/>
              <a:t> are </a:t>
            </a:r>
            <a:r>
              <a:rPr lang="cs-CZ" dirty="0" err="1" smtClean="0"/>
              <a:t>talking</a:t>
            </a:r>
            <a:r>
              <a:rPr lang="cs-CZ" dirty="0" smtClean="0"/>
              <a:t> to </a:t>
            </a:r>
            <a:r>
              <a:rPr lang="cs-CZ" dirty="0" err="1" smtClean="0"/>
              <a:t>the</a:t>
            </a:r>
            <a:r>
              <a:rPr lang="cs-CZ" dirty="0" smtClean="0"/>
              <a:t> </a:t>
            </a:r>
            <a:r>
              <a:rPr lang="cs-CZ" dirty="0" err="1" smtClean="0"/>
              <a:t>Personell</a:t>
            </a:r>
            <a:r>
              <a:rPr lang="cs-CZ" dirty="0" smtClean="0"/>
              <a:t> </a:t>
            </a:r>
            <a:r>
              <a:rPr lang="cs-CZ" dirty="0" err="1" smtClean="0"/>
              <a:t>Manager</a:t>
            </a:r>
            <a:r>
              <a:rPr lang="cs-CZ" dirty="0" smtClean="0"/>
              <a:t> </a:t>
            </a:r>
            <a:r>
              <a:rPr lang="cs-CZ" dirty="0" err="1" smtClean="0"/>
              <a:t>about</a:t>
            </a:r>
            <a:r>
              <a:rPr lang="cs-CZ" dirty="0" smtClean="0"/>
              <a:t> a </a:t>
            </a:r>
            <a:r>
              <a:rPr lang="cs-CZ" dirty="0" err="1" smtClean="0"/>
              <a:t>job</a:t>
            </a:r>
            <a:r>
              <a:rPr lang="cs-CZ" dirty="0" smtClean="0"/>
              <a:t> </a:t>
            </a:r>
            <a:r>
              <a:rPr lang="cs-CZ" dirty="0" err="1" smtClean="0"/>
              <a:t>you</a:t>
            </a:r>
            <a:r>
              <a:rPr lang="cs-CZ" dirty="0" smtClean="0"/>
              <a:t> </a:t>
            </a:r>
            <a:r>
              <a:rPr lang="cs-CZ" dirty="0" err="1" smtClean="0"/>
              <a:t>would</a:t>
            </a:r>
            <a:r>
              <a:rPr lang="cs-CZ" dirty="0" smtClean="0"/>
              <a:t> </a:t>
            </a:r>
            <a:r>
              <a:rPr lang="cs-CZ" dirty="0" err="1" smtClean="0"/>
              <a:t>like</a:t>
            </a:r>
            <a:r>
              <a:rPr lang="cs-CZ" dirty="0" smtClean="0"/>
              <a:t> to do. </a:t>
            </a:r>
            <a:r>
              <a:rPr lang="cs-CZ" dirty="0" err="1" smtClean="0"/>
              <a:t>Decide</a:t>
            </a:r>
            <a:r>
              <a:rPr lang="cs-CZ" dirty="0" smtClean="0"/>
              <a:t> </a:t>
            </a:r>
            <a:r>
              <a:rPr lang="cs-CZ" dirty="0" err="1" smtClean="0"/>
              <a:t>when</a:t>
            </a:r>
            <a:r>
              <a:rPr lang="cs-CZ" dirty="0" smtClean="0"/>
              <a:t> and </a:t>
            </a:r>
            <a:r>
              <a:rPr lang="cs-CZ" dirty="0" err="1" smtClean="0"/>
              <a:t>where</a:t>
            </a:r>
            <a:r>
              <a:rPr lang="cs-CZ" dirty="0" smtClean="0"/>
              <a:t> </a:t>
            </a:r>
            <a:r>
              <a:rPr lang="cs-CZ" dirty="0" err="1" smtClean="0"/>
              <a:t>you</a:t>
            </a:r>
            <a:r>
              <a:rPr lang="cs-CZ" dirty="0" smtClean="0"/>
              <a:t> </a:t>
            </a:r>
            <a:r>
              <a:rPr lang="cs-CZ" dirty="0" err="1" smtClean="0"/>
              <a:t>want</a:t>
            </a:r>
            <a:r>
              <a:rPr lang="cs-CZ" dirty="0" smtClean="0"/>
              <a:t> to </a:t>
            </a:r>
            <a:r>
              <a:rPr lang="cs-CZ" dirty="0" err="1" smtClean="0"/>
              <a:t>work</a:t>
            </a:r>
            <a:r>
              <a:rPr lang="cs-CZ" dirty="0"/>
              <a:t> </a:t>
            </a:r>
            <a:r>
              <a:rPr lang="cs-CZ" dirty="0" smtClean="0"/>
              <a:t>and </a:t>
            </a:r>
            <a:r>
              <a:rPr lang="cs-CZ" dirty="0" err="1" smtClean="0"/>
              <a:t>ask</a:t>
            </a:r>
            <a:r>
              <a:rPr lang="cs-CZ" dirty="0" smtClean="0"/>
              <a:t> </a:t>
            </a:r>
            <a:r>
              <a:rPr lang="cs-CZ" dirty="0" err="1" smtClean="0"/>
              <a:t>the</a:t>
            </a:r>
            <a:r>
              <a:rPr lang="cs-CZ" dirty="0" smtClean="0"/>
              <a:t> </a:t>
            </a:r>
            <a:r>
              <a:rPr lang="cs-CZ" dirty="0" err="1" smtClean="0"/>
              <a:t>manager</a:t>
            </a:r>
            <a:r>
              <a:rPr lang="cs-CZ" dirty="0" smtClean="0"/>
              <a:t> </a:t>
            </a:r>
            <a:r>
              <a:rPr lang="cs-CZ" dirty="0" err="1" smtClean="0"/>
              <a:t>what</a:t>
            </a:r>
            <a:r>
              <a:rPr lang="cs-CZ" dirty="0" smtClean="0"/>
              <a:t> </a:t>
            </a:r>
            <a:r>
              <a:rPr lang="cs-CZ" dirty="0" err="1" smtClean="0"/>
              <a:t>qualities</a:t>
            </a:r>
            <a:r>
              <a:rPr lang="cs-CZ" dirty="0" smtClean="0"/>
              <a:t> are </a:t>
            </a:r>
            <a:r>
              <a:rPr lang="cs-CZ" dirty="0" err="1" smtClean="0"/>
              <a:t>needed</a:t>
            </a:r>
            <a:r>
              <a:rPr lang="cs-CZ" dirty="0" smtClean="0"/>
              <a:t> </a:t>
            </a:r>
            <a:r>
              <a:rPr lang="cs-CZ" dirty="0" err="1" smtClean="0"/>
              <a:t>for</a:t>
            </a:r>
            <a:r>
              <a:rPr lang="cs-CZ" dirty="0" smtClean="0"/>
              <a:t> </a:t>
            </a:r>
            <a:r>
              <a:rPr lang="cs-CZ" dirty="0" err="1" smtClean="0"/>
              <a:t>the</a:t>
            </a:r>
            <a:r>
              <a:rPr lang="cs-CZ" dirty="0" smtClean="0"/>
              <a:t> </a:t>
            </a:r>
            <a:r>
              <a:rPr lang="cs-CZ" dirty="0" err="1" smtClean="0"/>
              <a:t>job</a:t>
            </a:r>
            <a:r>
              <a:rPr lang="cs-CZ" dirty="0" smtClean="0"/>
              <a:t>.</a:t>
            </a:r>
          </a:p>
          <a:p>
            <a:pPr marL="0" indent="0" algn="just">
              <a:buNone/>
            </a:pPr>
            <a:r>
              <a:rPr lang="cs-CZ" u="sng" dirty="0" smtClean="0"/>
              <a:t>Student B</a:t>
            </a:r>
            <a:r>
              <a:rPr lang="cs-CZ" dirty="0" smtClean="0"/>
              <a:t>: </a:t>
            </a:r>
            <a:r>
              <a:rPr lang="cs-CZ" dirty="0" err="1" smtClean="0"/>
              <a:t>You</a:t>
            </a:r>
            <a:r>
              <a:rPr lang="cs-CZ" dirty="0" smtClean="0"/>
              <a:t> are </a:t>
            </a:r>
            <a:r>
              <a:rPr lang="cs-CZ" dirty="0" err="1" smtClean="0"/>
              <a:t>the</a:t>
            </a:r>
            <a:r>
              <a:rPr lang="cs-CZ" dirty="0" smtClean="0"/>
              <a:t> </a:t>
            </a:r>
            <a:r>
              <a:rPr lang="cs-CZ" dirty="0" err="1" smtClean="0"/>
              <a:t>Personell</a:t>
            </a:r>
            <a:r>
              <a:rPr lang="cs-CZ" dirty="0" smtClean="0"/>
              <a:t> </a:t>
            </a:r>
            <a:r>
              <a:rPr lang="cs-CZ" dirty="0" err="1" smtClean="0"/>
              <a:t>Manager</a:t>
            </a:r>
            <a:r>
              <a:rPr lang="cs-CZ" dirty="0" smtClean="0"/>
              <a:t> in </a:t>
            </a:r>
            <a:r>
              <a:rPr lang="cs-CZ" dirty="0" err="1" smtClean="0"/>
              <a:t>Bradford</a:t>
            </a:r>
            <a:r>
              <a:rPr lang="cs-CZ" dirty="0" smtClean="0"/>
              <a:t> Student Job. </a:t>
            </a:r>
            <a:r>
              <a:rPr lang="cs-CZ" dirty="0" err="1" smtClean="0"/>
              <a:t>You</a:t>
            </a:r>
            <a:r>
              <a:rPr lang="cs-CZ" dirty="0" smtClean="0"/>
              <a:t> are </a:t>
            </a:r>
            <a:r>
              <a:rPr lang="cs-CZ" dirty="0" err="1" smtClean="0"/>
              <a:t>talking</a:t>
            </a:r>
            <a:r>
              <a:rPr lang="cs-CZ" dirty="0" smtClean="0"/>
              <a:t> to </a:t>
            </a:r>
            <a:r>
              <a:rPr lang="cs-CZ" dirty="0" err="1" smtClean="0"/>
              <a:t>an</a:t>
            </a:r>
            <a:r>
              <a:rPr lang="cs-CZ" dirty="0" smtClean="0"/>
              <a:t> </a:t>
            </a:r>
            <a:r>
              <a:rPr lang="cs-CZ" dirty="0" err="1" smtClean="0"/>
              <a:t>applicant</a:t>
            </a:r>
            <a:r>
              <a:rPr lang="cs-CZ" dirty="0" smtClean="0"/>
              <a:t> </a:t>
            </a:r>
            <a:r>
              <a:rPr lang="cs-CZ" dirty="0" err="1" smtClean="0"/>
              <a:t>who</a:t>
            </a:r>
            <a:r>
              <a:rPr lang="cs-CZ" dirty="0"/>
              <a:t> </a:t>
            </a:r>
            <a:r>
              <a:rPr lang="cs-CZ" dirty="0" err="1" smtClean="0"/>
              <a:t>is</a:t>
            </a:r>
            <a:r>
              <a:rPr lang="cs-CZ" dirty="0" smtClean="0"/>
              <a:t> </a:t>
            </a:r>
            <a:r>
              <a:rPr lang="cs-CZ" dirty="0" err="1" smtClean="0"/>
              <a:t>looking</a:t>
            </a:r>
            <a:r>
              <a:rPr lang="cs-CZ" dirty="0" smtClean="0"/>
              <a:t> </a:t>
            </a:r>
            <a:r>
              <a:rPr lang="cs-CZ" dirty="0" err="1" smtClean="0"/>
              <a:t>for</a:t>
            </a:r>
            <a:r>
              <a:rPr lang="cs-CZ" dirty="0" smtClean="0"/>
              <a:t> a </a:t>
            </a:r>
            <a:r>
              <a:rPr lang="cs-CZ" dirty="0" err="1" smtClean="0"/>
              <a:t>summer</a:t>
            </a:r>
            <a:r>
              <a:rPr lang="cs-CZ" dirty="0" smtClean="0"/>
              <a:t> </a:t>
            </a:r>
            <a:r>
              <a:rPr lang="cs-CZ" dirty="0" err="1" smtClean="0"/>
              <a:t>job</a:t>
            </a:r>
            <a:r>
              <a:rPr lang="cs-CZ" dirty="0" smtClean="0"/>
              <a:t>. </a:t>
            </a:r>
            <a:r>
              <a:rPr lang="cs-CZ" dirty="0" err="1" smtClean="0"/>
              <a:t>Ask</a:t>
            </a:r>
            <a:r>
              <a:rPr lang="cs-CZ" dirty="0" smtClean="0"/>
              <a:t> </a:t>
            </a:r>
            <a:r>
              <a:rPr lang="cs-CZ" dirty="0" err="1" smtClean="0"/>
              <a:t>him</a:t>
            </a:r>
            <a:r>
              <a:rPr lang="cs-CZ" dirty="0" smtClean="0"/>
              <a:t>/her </a:t>
            </a:r>
            <a:r>
              <a:rPr lang="cs-CZ" dirty="0" err="1" smtClean="0"/>
              <a:t>why</a:t>
            </a:r>
            <a:r>
              <a:rPr lang="cs-CZ" dirty="0" smtClean="0"/>
              <a:t> (s)he </a:t>
            </a:r>
            <a:r>
              <a:rPr lang="cs-CZ" dirty="0" err="1" smtClean="0"/>
              <a:t>wants</a:t>
            </a:r>
            <a:r>
              <a:rPr lang="cs-CZ" dirty="0" smtClean="0"/>
              <a:t> </a:t>
            </a:r>
            <a:r>
              <a:rPr lang="cs-CZ" dirty="0" err="1" smtClean="0"/>
              <a:t>the</a:t>
            </a:r>
            <a:r>
              <a:rPr lang="cs-CZ" dirty="0" smtClean="0"/>
              <a:t> </a:t>
            </a:r>
            <a:r>
              <a:rPr lang="cs-CZ" dirty="0" err="1" smtClean="0"/>
              <a:t>job</a:t>
            </a:r>
            <a:r>
              <a:rPr lang="cs-CZ" dirty="0" smtClean="0"/>
              <a:t>, and </a:t>
            </a:r>
            <a:r>
              <a:rPr lang="cs-CZ" dirty="0" err="1" smtClean="0"/>
              <a:t>answer</a:t>
            </a:r>
            <a:r>
              <a:rPr lang="cs-CZ" dirty="0" smtClean="0"/>
              <a:t> his/her </a:t>
            </a:r>
            <a:r>
              <a:rPr lang="cs-CZ" dirty="0" err="1" smtClean="0"/>
              <a:t>questions</a:t>
            </a:r>
            <a:r>
              <a:rPr lang="cs-CZ" dirty="0" smtClean="0"/>
              <a:t>.</a:t>
            </a:r>
          </a:p>
          <a:p>
            <a:pPr marL="0" indent="0">
              <a:buNone/>
            </a:pPr>
            <a:endParaRPr lang="cs-CZ" u="sng" dirty="0"/>
          </a:p>
        </p:txBody>
      </p:sp>
    </p:spTree>
    <p:extLst>
      <p:ext uri="{BB962C8B-B14F-4D97-AF65-F5344CB8AC3E}">
        <p14:creationId xmlns:p14="http://schemas.microsoft.com/office/powerpoint/2010/main" val="3075381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p:cNvGraphicFramePr>
            <a:graphicFrameLocks noGrp="1"/>
          </p:cNvGraphicFramePr>
          <p:nvPr>
            <p:extLst>
              <p:ext uri="{D42A27DB-BD31-4B8C-83A1-F6EECF244321}">
                <p14:modId xmlns:p14="http://schemas.microsoft.com/office/powerpoint/2010/main" val="3504949019"/>
              </p:ext>
            </p:extLst>
          </p:nvPr>
        </p:nvGraphicFramePr>
        <p:xfrm>
          <a:off x="395536" y="1052736"/>
          <a:ext cx="8442324" cy="5279325"/>
        </p:xfrm>
        <a:graphic>
          <a:graphicData uri="http://schemas.openxmlformats.org/drawingml/2006/table">
            <a:tbl>
              <a:tblPr/>
              <a:tblGrid>
                <a:gridCol w="8213000"/>
                <a:gridCol w="229324"/>
              </a:tblGrid>
              <a:tr h="310549">
                <a:tc gridSpan="2">
                  <a:txBody>
                    <a:bodyPr/>
                    <a:lstStyle/>
                    <a:p>
                      <a:r>
                        <a:rPr lang="en-US" dirty="0"/>
                        <a:t>Student and Summer Jobs in Bradford</a:t>
                      </a:r>
                    </a:p>
                  </a:txBody>
                  <a:tcPr marL="0" marR="0" marT="0" marB="0" anchor="ctr">
                    <a:lnL>
                      <a:noFill/>
                    </a:lnL>
                    <a:lnR>
                      <a:noFill/>
                    </a:lnR>
                    <a:lnT>
                      <a:noFill/>
                    </a:lnT>
                    <a:lnB>
                      <a:noFill/>
                    </a:lnB>
                  </a:tcPr>
                </a:tc>
                <a:tc hMerge="1">
                  <a:txBody>
                    <a:bodyPr/>
                    <a:lstStyle/>
                    <a:p>
                      <a:endParaRPr lang="cs-CZ"/>
                    </a:p>
                  </a:txBody>
                  <a:tcPr/>
                </a:tc>
              </a:tr>
              <a:tr h="4968776">
                <a:tc>
                  <a:txBody>
                    <a:bodyPr/>
                    <a:lstStyle/>
                    <a:p>
                      <a:r>
                        <a:rPr lang="en-US" b="1" dirty="0"/>
                        <a:t>About Bradford Student Jobs:</a:t>
                      </a:r>
                      <a:r>
                        <a:rPr lang="en-US" dirty="0"/>
                        <a:t> Looking for student jobs in Bradford? E4S can help whether you're looking for part-time jobs in Bradford over the summer, Christmas or Easter holidays, to part-time student jobs during term time in Bradford. Search Christmas jobs in Bradford and summer jobs in Bradford now. We have a wide variety of student jobs in and around Bradford available now. We have brought you many of the top student employers in Bradford and many of the top student job vacancies in Bradford can be applied for right here online. </a:t>
                      </a:r>
                      <a:br>
                        <a:rPr lang="en-US" dirty="0"/>
                      </a:br>
                      <a:r>
                        <a:rPr lang="en-US" dirty="0"/>
                        <a:t/>
                      </a:r>
                      <a:br>
                        <a:rPr lang="en-US" dirty="0"/>
                      </a:br>
                      <a:r>
                        <a:rPr lang="en-US" b="1" dirty="0"/>
                        <a:t>Type of work:</a:t>
                      </a:r>
                      <a:r>
                        <a:rPr lang="en-US" dirty="0"/>
                        <a:t> You can find all kinds of part time work, temporary work and summer holiday work in Bradford. There are currently a number of </a:t>
                      </a:r>
                      <a:r>
                        <a:rPr lang="en-US" dirty="0">
                          <a:hlinkClick r:id="rId2" tooltip="student charity fundraising jobs"/>
                        </a:rPr>
                        <a:t>charity fundraising opportunities</a:t>
                      </a:r>
                      <a:r>
                        <a:rPr lang="en-US" dirty="0"/>
                        <a:t> on our database and part-time catering jobs across the UK. </a:t>
                      </a:r>
                      <a:br>
                        <a:rPr lang="en-US" dirty="0"/>
                      </a:br>
                      <a:r>
                        <a:rPr lang="en-US" dirty="0"/>
                        <a:t/>
                      </a:r>
                      <a:br>
                        <a:rPr lang="en-US" dirty="0"/>
                      </a:br>
                      <a:r>
                        <a:rPr lang="en-US" b="1" dirty="0"/>
                        <a:t>Rates of pay:</a:t>
                      </a:r>
                      <a:r>
                        <a:rPr lang="en-US" dirty="0"/>
                        <a:t> Pay in Bradford is pretty good, with most student job vacancies in Bradford offering upwards of £5.50 an hour for over 18 year olds. </a:t>
                      </a:r>
                      <a:endParaRPr lang="cs-CZ" dirty="0" smtClean="0"/>
                    </a:p>
                    <a:p>
                      <a:r>
                        <a:rPr lang="en-US" dirty="0" smtClean="0"/>
                        <a:t>http://www.e4s.co.uk/jobs/bradford.htm</a:t>
                      </a:r>
                      <a:endParaRPr lang="en-US" dirty="0"/>
                    </a:p>
                  </a:txBody>
                  <a:tcPr marL="0" marR="0" marT="0" marB="0">
                    <a:lnL>
                      <a:noFill/>
                    </a:lnL>
                    <a:lnR>
                      <a:noFill/>
                    </a:lnR>
                    <a:lnT>
                      <a:noFill/>
                    </a:lnT>
                    <a:lnB>
                      <a:noFill/>
                    </a:lnB>
                  </a:tcPr>
                </a:tc>
                <a:tc>
                  <a:txBody>
                    <a:bodyPr/>
                    <a:lstStyle/>
                    <a:p>
                      <a:endParaRPr lang="cs-CZ" dirty="0"/>
                    </a:p>
                  </a:txBody>
                  <a:tcPr>
                    <a:lnL>
                      <a:noFill/>
                    </a:lnL>
                    <a:lnT>
                      <a:noFill/>
                    </a:lnT>
                  </a:tcPr>
                </a:tc>
              </a:tr>
            </a:tbl>
          </a:graphicData>
        </a:graphic>
      </p:graphicFrame>
      <p:sp>
        <p:nvSpPr>
          <p:cNvPr id="3" name="Nadpis 2"/>
          <p:cNvSpPr>
            <a:spLocks noGrp="1"/>
          </p:cNvSpPr>
          <p:nvPr>
            <p:ph type="title"/>
          </p:nvPr>
        </p:nvSpPr>
        <p:spPr/>
        <p:txBody>
          <a:bodyPr>
            <a:normAutofit/>
          </a:bodyPr>
          <a:lstStyle/>
          <a:p>
            <a:pPr algn="l"/>
            <a:r>
              <a:rPr lang="cs-CZ" sz="3200" b="1" dirty="0" err="1" smtClean="0"/>
              <a:t>The</a:t>
            </a:r>
            <a:r>
              <a:rPr lang="cs-CZ" sz="3200" b="1" dirty="0" smtClean="0"/>
              <a:t> </a:t>
            </a:r>
            <a:r>
              <a:rPr lang="cs-CZ" sz="3200" b="1" dirty="0" err="1" smtClean="0"/>
              <a:t>advert</a:t>
            </a:r>
            <a:r>
              <a:rPr lang="cs-CZ" sz="3200" b="1" dirty="0" smtClean="0"/>
              <a:t> on </a:t>
            </a:r>
            <a:r>
              <a:rPr lang="cs-CZ" sz="3200" b="1" dirty="0" err="1" smtClean="0"/>
              <a:t>the</a:t>
            </a:r>
            <a:r>
              <a:rPr lang="cs-CZ" sz="3200" b="1" dirty="0" smtClean="0"/>
              <a:t> internet</a:t>
            </a:r>
            <a:endParaRPr lang="cs-CZ" sz="3200" b="1" dirty="0"/>
          </a:p>
        </p:txBody>
      </p:sp>
    </p:spTree>
    <p:extLst>
      <p:ext uri="{BB962C8B-B14F-4D97-AF65-F5344CB8AC3E}">
        <p14:creationId xmlns:p14="http://schemas.microsoft.com/office/powerpoint/2010/main" val="2341453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l"/>
            <a:r>
              <a:rPr lang="cs-CZ" sz="3200" b="1" dirty="0" smtClean="0"/>
              <a:t>Zdroje</a:t>
            </a:r>
            <a:endParaRPr lang="cs-CZ" sz="3200" b="1" dirty="0"/>
          </a:p>
        </p:txBody>
      </p:sp>
      <p:sp>
        <p:nvSpPr>
          <p:cNvPr id="3" name="Zástupný symbol pro obsah 2"/>
          <p:cNvSpPr>
            <a:spLocks noGrp="1"/>
          </p:cNvSpPr>
          <p:nvPr>
            <p:ph idx="1"/>
          </p:nvPr>
        </p:nvSpPr>
        <p:spPr/>
        <p:txBody>
          <a:bodyPr/>
          <a:lstStyle/>
          <a:p>
            <a:pPr marL="0" indent="0">
              <a:buNone/>
            </a:pPr>
            <a:r>
              <a:rPr lang="en-US"/>
              <a:t>http://www.e4s.co.uk/jobs/bradford.htm</a:t>
            </a:r>
          </a:p>
          <a:p>
            <a:pPr marL="0" indent="0">
              <a:buNone/>
            </a:pPr>
            <a:endParaRPr lang="cs-CZ"/>
          </a:p>
        </p:txBody>
      </p:sp>
    </p:spTree>
    <p:extLst>
      <p:ext uri="{BB962C8B-B14F-4D97-AF65-F5344CB8AC3E}">
        <p14:creationId xmlns:p14="http://schemas.microsoft.com/office/powerpoint/2010/main" val="3598302703"/>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TotalTime>
  <Words>370</Words>
  <Application>Microsoft Office PowerPoint</Application>
  <PresentationFormat>Předvádění na obrazovce (4:3)</PresentationFormat>
  <Paragraphs>81</Paragraphs>
  <Slides>8</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8</vt:i4>
      </vt:variant>
    </vt:vector>
  </HeadingPairs>
  <TitlesOfParts>
    <vt:vector size="13" baseType="lpstr">
      <vt:lpstr>Arial</vt:lpstr>
      <vt:lpstr>Calibri</vt:lpstr>
      <vt:lpstr>Lucida Sans Unicode</vt:lpstr>
      <vt:lpstr>Times New Roman</vt:lpstr>
      <vt:lpstr>Motiv systému Office</vt:lpstr>
      <vt:lpstr>Adjectives expressing people´s qualities, a job interview  </vt:lpstr>
      <vt:lpstr>Make adjectives expressing qualities needed for jobs from these words:</vt:lpstr>
      <vt:lpstr>Answers</vt:lpstr>
      <vt:lpstr>Translate:</vt:lpstr>
      <vt:lpstr>Answers</vt:lpstr>
      <vt:lpstr>A job interview</vt:lpstr>
      <vt:lpstr>The advert on the internet</vt:lpstr>
      <vt:lpstr>Zdroje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Základní informace</dc:title>
  <dc:creator>sylva</dc:creator>
  <cp:lastModifiedBy>Mynářová, Dana</cp:lastModifiedBy>
  <cp:revision>50</cp:revision>
  <dcterms:created xsi:type="dcterms:W3CDTF">2012-06-18T15:15:37Z</dcterms:created>
  <dcterms:modified xsi:type="dcterms:W3CDTF">2013-12-28T21:36:52Z</dcterms:modified>
</cp:coreProperties>
</file>