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56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486"/>
    <a:srgbClr val="F9936F"/>
    <a:srgbClr val="FFFFFF"/>
    <a:srgbClr val="F88B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CC3AF-8F68-4A36-A9ED-3B0AAA3C2025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01F99-7D3C-4FD9-99B4-9A55A2BF94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39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815209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875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75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761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735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608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72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518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84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37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9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82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7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AA486"/>
            </a:gs>
            <a:gs pos="100000">
              <a:srgbClr val="FFFFFF"/>
            </a:gs>
            <a:gs pos="37000">
              <a:srgbClr val="FBCC9E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43205-8621-4EF9-ACD0-E0FFF2FB54B3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5C823-BA55-47E8-BBCC-20574754A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66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ipfoto.com/entry/290472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468734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Passive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voice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39836"/>
              </p:ext>
            </p:extLst>
          </p:nvPr>
        </p:nvGraphicFramePr>
        <p:xfrm>
          <a:off x="738981" y="2207836"/>
          <a:ext cx="7667625" cy="3836558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16. 8. 2013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3.-4. ročník, septima - oktáva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Opakování  tvoření a procvičování trpného rodu, učebnice Maturita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Intermediate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Upper-Intermediate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2nd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edition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72573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využít k opakování nebo testování trpného rodu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VY_32_INOVACE_04_AMYN18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62025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err="1"/>
              <a:t>g</a:t>
            </a:r>
            <a:r>
              <a:rPr lang="cs-CZ" i="1" dirty="0" err="1" smtClean="0"/>
              <a:t>et</a:t>
            </a:r>
            <a:r>
              <a:rPr lang="cs-CZ" dirty="0" err="1" smtClean="0"/>
              <a:t>-passives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/>
              <a:t>Often</a:t>
            </a:r>
            <a:r>
              <a:rPr lang="cs-CZ" i="1" dirty="0"/>
              <a:t> </a:t>
            </a:r>
            <a:r>
              <a:rPr lang="cs-CZ" i="1" dirty="0" err="1"/>
              <a:t>used</a:t>
            </a:r>
            <a:r>
              <a:rPr lang="cs-CZ" i="1" dirty="0"/>
              <a:t> to talk </a:t>
            </a:r>
            <a:r>
              <a:rPr lang="cs-CZ" i="1" dirty="0" err="1"/>
              <a:t>about</a:t>
            </a:r>
            <a:r>
              <a:rPr lang="cs-CZ" i="1" dirty="0"/>
              <a:t> </a:t>
            </a:r>
            <a:r>
              <a:rPr lang="cs-CZ" i="1" dirty="0" err="1"/>
              <a:t>bad</a:t>
            </a:r>
            <a:r>
              <a:rPr lang="cs-CZ" i="1" dirty="0"/>
              <a:t> </a:t>
            </a:r>
            <a:r>
              <a:rPr lang="cs-CZ" i="1" dirty="0" err="1"/>
              <a:t>things</a:t>
            </a:r>
            <a:r>
              <a:rPr lang="cs-CZ" i="1" dirty="0"/>
              <a:t> </a:t>
            </a:r>
            <a:r>
              <a:rPr lang="cs-CZ" i="1" dirty="0" err="1"/>
              <a:t>that</a:t>
            </a:r>
            <a:r>
              <a:rPr lang="cs-CZ" i="1" dirty="0"/>
              <a:t> </a:t>
            </a:r>
            <a:r>
              <a:rPr lang="cs-CZ" i="1" dirty="0" err="1"/>
              <a:t>happen</a:t>
            </a:r>
            <a:r>
              <a:rPr lang="cs-CZ" i="1" dirty="0"/>
              <a:t>, </a:t>
            </a:r>
            <a:r>
              <a:rPr lang="cs-CZ" i="1" dirty="0" err="1"/>
              <a:t>unexpected</a:t>
            </a:r>
            <a:r>
              <a:rPr lang="cs-CZ" i="1" dirty="0"/>
              <a:t> </a:t>
            </a:r>
            <a:r>
              <a:rPr lang="cs-CZ" i="1" dirty="0" err="1"/>
              <a:t>events</a:t>
            </a:r>
            <a:endParaRPr lang="cs-CZ" i="1" dirty="0"/>
          </a:p>
          <a:p>
            <a:r>
              <a:rPr lang="cs-CZ" dirty="0" smtClean="0"/>
              <a:t>My </a:t>
            </a:r>
            <a:r>
              <a:rPr lang="cs-CZ" dirty="0" err="1" smtClean="0"/>
              <a:t>suitacase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got</a:t>
            </a:r>
            <a:r>
              <a:rPr lang="cs-CZ" b="1" dirty="0" smtClean="0">
                <a:solidFill>
                  <a:srgbClr val="FF0000"/>
                </a:solidFill>
              </a:rPr>
              <a:t> stolen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airport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get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invited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parties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My </a:t>
            </a:r>
            <a:r>
              <a:rPr lang="cs-CZ" dirty="0" err="1" smtClean="0"/>
              <a:t>sister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got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bitten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by a dog </a:t>
            </a:r>
            <a:r>
              <a:rPr lang="cs-CZ" dirty="0" err="1" smtClean="0"/>
              <a:t>yesterday</a:t>
            </a:r>
            <a:r>
              <a:rPr lang="cs-CZ" dirty="0" smtClean="0"/>
              <a:t>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61277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Look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out</a:t>
            </a:r>
            <a:r>
              <a:rPr lang="cs-CZ" sz="3200" b="1" dirty="0" smtClean="0"/>
              <a:t>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verbs</a:t>
            </a:r>
            <a:r>
              <a:rPr lang="cs-CZ" dirty="0"/>
              <a:t> are not </a:t>
            </a:r>
            <a:r>
              <a:rPr lang="cs-CZ" dirty="0" err="1"/>
              <a:t>used</a:t>
            </a:r>
            <a:r>
              <a:rPr lang="cs-CZ" dirty="0"/>
              <a:t> in </a:t>
            </a:r>
            <a:r>
              <a:rPr lang="cs-CZ" dirty="0" err="1" smtClean="0"/>
              <a:t>passive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e. </a:t>
            </a:r>
            <a:r>
              <a:rPr lang="cs-CZ" i="1" dirty="0" err="1" smtClean="0"/>
              <a:t>g.appear</a:t>
            </a:r>
            <a:r>
              <a:rPr lang="cs-CZ" i="1" dirty="0" smtClean="0"/>
              <a:t>, </a:t>
            </a:r>
            <a:r>
              <a:rPr lang="cs-CZ" i="1" dirty="0" err="1" smtClean="0"/>
              <a:t>disappear</a:t>
            </a:r>
            <a:r>
              <a:rPr lang="cs-CZ" i="1" dirty="0" smtClean="0"/>
              <a:t>, </a:t>
            </a:r>
            <a:r>
              <a:rPr lang="cs-CZ" i="1" dirty="0" err="1" smtClean="0"/>
              <a:t>consist</a:t>
            </a:r>
            <a:r>
              <a:rPr lang="cs-CZ" i="1" dirty="0" smtClean="0"/>
              <a:t>, </a:t>
            </a:r>
            <a:r>
              <a:rPr lang="cs-CZ" i="1" dirty="0" err="1" smtClean="0"/>
              <a:t>seem</a:t>
            </a:r>
            <a:r>
              <a:rPr lang="cs-CZ" i="1" dirty="0" smtClean="0"/>
              <a:t>, fit, suit, </a:t>
            </a:r>
            <a:r>
              <a:rPr lang="cs-CZ" i="1" dirty="0" err="1" smtClean="0"/>
              <a:t>have</a:t>
            </a:r>
            <a:r>
              <a:rPr lang="cs-CZ" i="1" dirty="0" smtClean="0"/>
              <a:t>, </a:t>
            </a:r>
            <a:r>
              <a:rPr lang="cs-CZ" i="1" dirty="0" smtClean="0"/>
              <a:t>let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05303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Complete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sentences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using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passive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active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forms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of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verbs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brackets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can´t</a:t>
            </a:r>
            <a:r>
              <a:rPr lang="cs-CZ" dirty="0"/>
              <a:t> go </a:t>
            </a:r>
            <a:r>
              <a:rPr lang="cs-CZ" dirty="0" err="1"/>
              <a:t>along</a:t>
            </a:r>
            <a:r>
              <a:rPr lang="cs-CZ" dirty="0"/>
              <a:t>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footpath</a:t>
            </a:r>
            <a:r>
              <a:rPr lang="cs-CZ" dirty="0" smtClean="0"/>
              <a:t>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 smtClean="0"/>
              <a:t>canal</a:t>
            </a:r>
            <a:r>
              <a:rPr lang="cs-CZ" dirty="0" smtClean="0"/>
              <a:t> …………………….. </a:t>
            </a:r>
            <a:r>
              <a:rPr lang="cs-CZ" dirty="0"/>
              <a:t>(</a:t>
            </a:r>
            <a:r>
              <a:rPr lang="cs-CZ" dirty="0" err="1"/>
              <a:t>repair</a:t>
            </a:r>
            <a:r>
              <a:rPr lang="cs-CZ" dirty="0"/>
              <a:t>).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story </a:t>
            </a:r>
            <a:r>
              <a:rPr lang="cs-CZ" dirty="0" err="1"/>
              <a:t>I´ve</a:t>
            </a:r>
            <a:r>
              <a:rPr lang="cs-CZ" dirty="0"/>
              <a:t> just </a:t>
            </a:r>
            <a:r>
              <a:rPr lang="cs-CZ" dirty="0" err="1"/>
              <a:t>read</a:t>
            </a:r>
            <a:r>
              <a:rPr lang="cs-CZ" dirty="0"/>
              <a:t> ………………… (</a:t>
            </a:r>
            <a:r>
              <a:rPr lang="cs-CZ" dirty="0" err="1"/>
              <a:t>write</a:t>
            </a:r>
            <a:r>
              <a:rPr lang="cs-CZ" dirty="0"/>
              <a:t>) Agatha </a:t>
            </a:r>
            <a:r>
              <a:rPr lang="cs-CZ" dirty="0" err="1"/>
              <a:t>Christie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Some</a:t>
            </a:r>
            <a:r>
              <a:rPr lang="cs-CZ" dirty="0"/>
              <a:t> film </a:t>
            </a:r>
            <a:r>
              <a:rPr lang="cs-CZ" dirty="0" err="1"/>
              <a:t>stars</a:t>
            </a:r>
            <a:r>
              <a:rPr lang="cs-CZ" dirty="0"/>
              <a:t> …………..(</a:t>
            </a:r>
            <a:r>
              <a:rPr lang="cs-CZ" dirty="0" err="1"/>
              <a:t>say</a:t>
            </a:r>
            <a:r>
              <a:rPr lang="cs-CZ" dirty="0"/>
              <a:t>)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difficult</a:t>
            </a:r>
            <a:r>
              <a:rPr lang="cs-CZ" dirty="0"/>
              <a:t> to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meeting ………………..(hold) </a:t>
            </a:r>
            <a:r>
              <a:rPr lang="cs-CZ" dirty="0" err="1"/>
              <a:t>next</a:t>
            </a:r>
            <a:r>
              <a:rPr lang="cs-CZ" dirty="0"/>
              <a:t> </a:t>
            </a:r>
            <a:r>
              <a:rPr lang="cs-CZ" dirty="0" err="1" smtClean="0"/>
              <a:t>Tuesday</a:t>
            </a:r>
            <a:r>
              <a:rPr lang="cs-CZ" dirty="0" smtClean="0"/>
              <a:t>.</a:t>
            </a:r>
            <a:endParaRPr lang="cs-CZ" dirty="0"/>
          </a:p>
          <a:p>
            <a:pPr lvl="0"/>
            <a:r>
              <a:rPr lang="cs-CZ" dirty="0"/>
              <a:t>Sarah </a:t>
            </a:r>
            <a:r>
              <a:rPr lang="cs-CZ" dirty="0" err="1"/>
              <a:t>is</a:t>
            </a:r>
            <a:r>
              <a:rPr lang="cs-CZ" dirty="0"/>
              <a:t> happy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………………… (</a:t>
            </a:r>
            <a:r>
              <a:rPr lang="cs-CZ" dirty="0" err="1"/>
              <a:t>give</a:t>
            </a:r>
            <a:r>
              <a:rPr lang="cs-CZ" dirty="0"/>
              <a:t>) a </a:t>
            </a:r>
            <a:r>
              <a:rPr lang="cs-CZ" dirty="0" err="1"/>
              <a:t>pay</a:t>
            </a:r>
            <a:r>
              <a:rPr lang="cs-CZ" dirty="0"/>
              <a:t> </a:t>
            </a:r>
            <a:r>
              <a:rPr lang="cs-CZ" dirty="0" err="1"/>
              <a:t>rise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  <a:r>
              <a:rPr lang="en-US" dirty="0"/>
              <a:t>Today I </a:t>
            </a:r>
            <a:r>
              <a:rPr lang="cs-CZ" dirty="0" smtClean="0"/>
              <a:t>………. (s</a:t>
            </a:r>
            <a:r>
              <a:rPr lang="en-US" dirty="0" err="1" smtClean="0"/>
              <a:t>uppose</a:t>
            </a:r>
            <a:r>
              <a:rPr lang="cs-CZ" dirty="0" smtClean="0"/>
              <a:t>) </a:t>
            </a:r>
            <a:r>
              <a:rPr lang="en-US" dirty="0" smtClean="0"/>
              <a:t>to </a:t>
            </a:r>
            <a:r>
              <a:rPr lang="en-US" dirty="0"/>
              <a:t>go to the Anti- Bedroom-Tax </a:t>
            </a:r>
            <a:r>
              <a:rPr lang="en-US" dirty="0" smtClean="0"/>
              <a:t>protest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outdoor</a:t>
            </a:r>
            <a:r>
              <a:rPr lang="cs-CZ" dirty="0" smtClean="0"/>
              <a:t> </a:t>
            </a:r>
            <a:r>
              <a:rPr lang="cs-CZ" dirty="0" err="1" smtClean="0"/>
              <a:t>shop</a:t>
            </a:r>
            <a:r>
              <a:rPr lang="cs-CZ" dirty="0" smtClean="0"/>
              <a:t>, I …………. (report) on, </a:t>
            </a:r>
            <a:r>
              <a:rPr lang="cs-CZ" dirty="0" err="1" smtClean="0"/>
              <a:t>is</a:t>
            </a:r>
            <a:r>
              <a:rPr lang="cs-CZ" dirty="0" smtClean="0"/>
              <a:t> not </a:t>
            </a:r>
            <a:r>
              <a:rPr lang="cs-CZ" dirty="0" err="1" smtClean="0"/>
              <a:t>going</a:t>
            </a:r>
            <a:r>
              <a:rPr lang="cs-CZ" dirty="0" smtClean="0"/>
              <a:t> to …… (</a:t>
            </a:r>
            <a:r>
              <a:rPr lang="cs-CZ" dirty="0" err="1" smtClean="0"/>
              <a:t>close</a:t>
            </a:r>
            <a:r>
              <a:rPr lang="cs-CZ" dirty="0" smtClean="0"/>
              <a:t>)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20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can´t</a:t>
            </a:r>
            <a:r>
              <a:rPr lang="cs-CZ" dirty="0"/>
              <a:t> go </a:t>
            </a:r>
            <a:r>
              <a:rPr lang="cs-CZ" dirty="0" err="1"/>
              <a:t>along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footpath</a:t>
            </a:r>
            <a:r>
              <a:rPr lang="cs-CZ" dirty="0"/>
              <a:t>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canal</a:t>
            </a:r>
            <a:r>
              <a:rPr lang="cs-CZ" dirty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being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repaired</a:t>
            </a:r>
            <a:r>
              <a:rPr lang="cs-CZ" dirty="0" smtClean="0"/>
              <a:t>.</a:t>
            </a:r>
            <a:endParaRPr lang="cs-CZ" dirty="0"/>
          </a:p>
          <a:p>
            <a:pPr lvl="0"/>
            <a:r>
              <a:rPr lang="cs-CZ" dirty="0" err="1"/>
              <a:t>The</a:t>
            </a:r>
            <a:r>
              <a:rPr lang="cs-CZ" dirty="0"/>
              <a:t> story </a:t>
            </a:r>
            <a:r>
              <a:rPr lang="cs-CZ" dirty="0" err="1"/>
              <a:t>I´ve</a:t>
            </a:r>
            <a:r>
              <a:rPr lang="cs-CZ" dirty="0"/>
              <a:t> just 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written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by </a:t>
            </a:r>
            <a:r>
              <a:rPr lang="cs-CZ" dirty="0"/>
              <a:t>Agatha </a:t>
            </a:r>
            <a:r>
              <a:rPr lang="cs-CZ" dirty="0" err="1"/>
              <a:t>Christie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Some</a:t>
            </a:r>
            <a:r>
              <a:rPr lang="cs-CZ" dirty="0"/>
              <a:t> film </a:t>
            </a:r>
            <a:r>
              <a:rPr lang="cs-CZ" dirty="0" err="1"/>
              <a:t>stars</a:t>
            </a:r>
            <a:r>
              <a:rPr lang="cs-CZ" dirty="0"/>
              <a:t> </a:t>
            </a:r>
            <a:r>
              <a:rPr lang="cs-CZ" dirty="0" smtClean="0">
                <a:solidFill>
                  <a:srgbClr val="FF0000"/>
                </a:solidFill>
              </a:rPr>
              <a:t>are </a:t>
            </a:r>
            <a:r>
              <a:rPr lang="cs-CZ" dirty="0" err="1" smtClean="0">
                <a:solidFill>
                  <a:srgbClr val="FF0000"/>
                </a:solidFill>
              </a:rPr>
              <a:t>said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/>
              <a:t>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difficult</a:t>
            </a:r>
            <a:r>
              <a:rPr lang="cs-CZ" dirty="0"/>
              <a:t> to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The</a:t>
            </a:r>
            <a:r>
              <a:rPr lang="cs-CZ" dirty="0"/>
              <a:t> meeting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going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be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held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/>
              <a:t>next</a:t>
            </a:r>
            <a:r>
              <a:rPr lang="cs-CZ" dirty="0"/>
              <a:t> </a:t>
            </a:r>
            <a:r>
              <a:rPr lang="cs-CZ" dirty="0" err="1"/>
              <a:t>Tuesday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Sarah </a:t>
            </a:r>
            <a:r>
              <a:rPr lang="cs-CZ" dirty="0" err="1"/>
              <a:t>is</a:t>
            </a:r>
            <a:r>
              <a:rPr lang="cs-CZ" dirty="0"/>
              <a:t> happy </a:t>
            </a:r>
            <a:r>
              <a:rPr lang="cs-CZ" dirty="0" err="1"/>
              <a:t>because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smtClean="0">
                <a:solidFill>
                  <a:srgbClr val="FF0000"/>
                </a:solidFill>
              </a:rPr>
              <a:t>has </a:t>
            </a:r>
            <a:r>
              <a:rPr lang="cs-CZ" dirty="0" err="1" smtClean="0">
                <a:solidFill>
                  <a:srgbClr val="FF0000"/>
                </a:solidFill>
              </a:rPr>
              <a:t>been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given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/>
              <a:t>a </a:t>
            </a:r>
            <a:r>
              <a:rPr lang="cs-CZ" dirty="0" err="1"/>
              <a:t>pay</a:t>
            </a:r>
            <a:r>
              <a:rPr lang="cs-CZ" dirty="0"/>
              <a:t> </a:t>
            </a:r>
            <a:r>
              <a:rPr lang="cs-CZ" dirty="0" err="1"/>
              <a:t>rise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  <a:r>
              <a:rPr lang="en-US" dirty="0"/>
              <a:t>Today I </a:t>
            </a:r>
            <a:r>
              <a:rPr lang="cs-CZ" dirty="0" err="1" smtClean="0">
                <a:solidFill>
                  <a:srgbClr val="FF0000"/>
                </a:solidFill>
              </a:rPr>
              <a:t>am</a:t>
            </a:r>
            <a:r>
              <a:rPr lang="cs-CZ" dirty="0" smtClean="0">
                <a:solidFill>
                  <a:srgbClr val="FF0000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was </a:t>
            </a:r>
            <a:r>
              <a:rPr lang="en-US" dirty="0">
                <a:solidFill>
                  <a:srgbClr val="FF0000"/>
                </a:solidFill>
              </a:rPr>
              <a:t>supposed </a:t>
            </a:r>
            <a:r>
              <a:rPr lang="en-US" dirty="0"/>
              <a:t>to go to the </a:t>
            </a:r>
            <a:r>
              <a:rPr lang="en-US" dirty="0" smtClean="0"/>
              <a:t>Anti-Bedroom-Tax </a:t>
            </a:r>
            <a:r>
              <a:rPr lang="en-US" dirty="0"/>
              <a:t>protest</a:t>
            </a:r>
            <a:r>
              <a:rPr lang="cs-CZ" dirty="0"/>
              <a:t>.</a:t>
            </a:r>
          </a:p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outdoor</a:t>
            </a:r>
            <a:r>
              <a:rPr lang="cs-CZ" dirty="0"/>
              <a:t> </a:t>
            </a:r>
            <a:r>
              <a:rPr lang="cs-CZ" dirty="0" err="1"/>
              <a:t>shop</a:t>
            </a:r>
            <a:r>
              <a:rPr lang="cs-CZ" dirty="0"/>
              <a:t>, I </a:t>
            </a:r>
            <a:r>
              <a:rPr lang="cs-CZ" dirty="0" err="1" smtClean="0">
                <a:solidFill>
                  <a:srgbClr val="FF0000"/>
                </a:solidFill>
              </a:rPr>
              <a:t>reported</a:t>
            </a:r>
            <a:r>
              <a:rPr lang="cs-CZ" dirty="0" smtClean="0"/>
              <a:t> </a:t>
            </a:r>
            <a:r>
              <a:rPr lang="cs-CZ" dirty="0"/>
              <a:t>on,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going</a:t>
            </a:r>
            <a:r>
              <a:rPr lang="cs-CZ" dirty="0"/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close</a:t>
            </a:r>
            <a:r>
              <a:rPr lang="cs-CZ" dirty="0" smtClean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020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www.blipfoto.com/entry/2904721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a</a:t>
            </a:r>
            <a:r>
              <a:rPr lang="cs-CZ" dirty="0" smtClean="0"/>
              <a:t>rchiv autorky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849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Passive</a:t>
            </a:r>
            <a:r>
              <a:rPr lang="cs-CZ" dirty="0" smtClean="0"/>
              <a:t> </a:t>
            </a:r>
            <a:r>
              <a:rPr lang="cs-CZ" dirty="0" err="1" smtClean="0"/>
              <a:t>voice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err="1"/>
              <a:t>i</a:t>
            </a:r>
            <a:r>
              <a:rPr lang="cs-CZ" dirty="0" err="1" smtClean="0">
                <a:solidFill>
                  <a:schemeClr val="tx1"/>
                </a:solidFill>
              </a:rPr>
              <a:t>s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used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when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agent </a:t>
            </a:r>
            <a:r>
              <a:rPr lang="cs-CZ" dirty="0" err="1" smtClean="0">
                <a:solidFill>
                  <a:schemeClr val="tx1"/>
                </a:solidFill>
              </a:rPr>
              <a:t>of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action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is</a:t>
            </a:r>
            <a:r>
              <a:rPr lang="cs-CZ" dirty="0" smtClean="0">
                <a:solidFill>
                  <a:schemeClr val="tx1"/>
                </a:solidFill>
              </a:rPr>
              <a:t> not </a:t>
            </a:r>
            <a:r>
              <a:rPr lang="cs-CZ" dirty="0" err="1" smtClean="0">
                <a:solidFill>
                  <a:schemeClr val="tx1"/>
                </a:solidFill>
              </a:rPr>
              <a:t>mentioned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or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important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cs-CZ" dirty="0" err="1" smtClean="0">
                <a:solidFill>
                  <a:schemeClr val="tx1"/>
                </a:solidFill>
              </a:rPr>
              <a:t>When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want</a:t>
            </a:r>
            <a:r>
              <a:rPr lang="cs-CZ" dirty="0" smtClean="0">
                <a:solidFill>
                  <a:schemeClr val="tx1"/>
                </a:solidFill>
              </a:rPr>
              <a:t> to </a:t>
            </a:r>
            <a:r>
              <a:rPr lang="cs-CZ" dirty="0" err="1" smtClean="0">
                <a:solidFill>
                  <a:schemeClr val="tx1"/>
                </a:solidFill>
              </a:rPr>
              <a:t>say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who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did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action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we</a:t>
            </a:r>
            <a:r>
              <a:rPr lang="cs-CZ" dirty="0" smtClean="0">
                <a:solidFill>
                  <a:schemeClr val="tx1"/>
                </a:solidFill>
              </a:rPr>
              <a:t> use </a:t>
            </a:r>
            <a:r>
              <a:rPr lang="cs-CZ" i="1" dirty="0" smtClean="0">
                <a:solidFill>
                  <a:schemeClr val="tx1"/>
                </a:solidFill>
              </a:rPr>
              <a:t>by.</a:t>
            </a:r>
            <a:endParaRPr lang="cs-CZ" i="1" dirty="0"/>
          </a:p>
          <a:p>
            <a:pPr algn="l"/>
            <a:r>
              <a:rPr lang="cs-CZ" i="1" dirty="0" err="1" smtClean="0">
                <a:solidFill>
                  <a:schemeClr val="tx1"/>
                </a:solidFill>
              </a:rPr>
              <a:t>Form</a:t>
            </a:r>
            <a:r>
              <a:rPr lang="cs-CZ" i="1" dirty="0" smtClean="0">
                <a:solidFill>
                  <a:schemeClr val="tx1"/>
                </a:solidFill>
              </a:rPr>
              <a:t>: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be</a:t>
            </a:r>
            <a:r>
              <a:rPr lang="cs-CZ" dirty="0" smtClean="0">
                <a:solidFill>
                  <a:schemeClr val="tx1"/>
                </a:solidFill>
              </a:rPr>
              <a:t> + past </a:t>
            </a:r>
            <a:r>
              <a:rPr lang="cs-CZ" dirty="0" err="1" smtClean="0">
                <a:solidFill>
                  <a:schemeClr val="tx1"/>
                </a:solidFill>
              </a:rPr>
              <a:t>participle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e.g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r>
              <a:rPr lang="cs-CZ" b="1" dirty="0" err="1"/>
              <a:t>i</a:t>
            </a:r>
            <a:r>
              <a:rPr lang="cs-CZ" b="1" dirty="0" err="1" smtClean="0">
                <a:solidFill>
                  <a:schemeClr val="tx1"/>
                </a:solidFill>
              </a:rPr>
              <a:t>s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built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5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8490" y="3012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err="1" smtClean="0"/>
              <a:t>Present</a:t>
            </a:r>
            <a:r>
              <a:rPr lang="cs-CZ" b="1" dirty="0" smtClean="0"/>
              <a:t> </a:t>
            </a:r>
            <a:r>
              <a:rPr lang="cs-CZ" b="1" dirty="0" err="1" smtClean="0"/>
              <a:t>simple</a:t>
            </a:r>
            <a:r>
              <a:rPr lang="cs-CZ" b="1" dirty="0" smtClean="0"/>
              <a:t>, </a:t>
            </a:r>
            <a:r>
              <a:rPr lang="cs-CZ" b="1" dirty="0" err="1" smtClean="0"/>
              <a:t>present</a:t>
            </a:r>
            <a:r>
              <a:rPr lang="cs-CZ" b="1" dirty="0" smtClean="0"/>
              <a:t> </a:t>
            </a:r>
            <a:r>
              <a:rPr lang="cs-CZ" b="1" dirty="0" err="1" smtClean="0"/>
              <a:t>continuous</a:t>
            </a:r>
            <a:endParaRPr lang="cs-CZ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648072"/>
          </a:xfrm>
        </p:spPr>
        <p:txBody>
          <a:bodyPr>
            <a:normAutofit/>
          </a:bodyPr>
          <a:lstStyle/>
          <a:p>
            <a:pPr algn="ctr"/>
            <a:r>
              <a:rPr lang="cs-CZ" dirty="0" err="1" smtClean="0"/>
              <a:t>Active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844825"/>
            <a:ext cx="4040188" cy="4295022"/>
          </a:xfrm>
        </p:spPr>
        <p:txBody>
          <a:bodyPr/>
          <a:lstStyle/>
          <a:p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deliver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newspaper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every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morning</a:t>
            </a:r>
            <a:r>
              <a:rPr lang="cs-CZ" sz="2800" u="sng" dirty="0" smtClean="0"/>
              <a:t>.</a:t>
            </a:r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local</a:t>
            </a:r>
            <a:r>
              <a:rPr lang="cs-CZ" sz="2800" dirty="0" smtClean="0"/>
              <a:t> </a:t>
            </a:r>
            <a:r>
              <a:rPr lang="cs-CZ" sz="2800" dirty="0" err="1" smtClean="0"/>
              <a:t>newspaper</a:t>
            </a:r>
            <a:r>
              <a:rPr lang="cs-CZ" sz="2800" dirty="0" smtClean="0"/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is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interviewing</a:t>
            </a:r>
            <a:r>
              <a:rPr lang="cs-CZ" sz="2800" dirty="0" smtClean="0"/>
              <a:t> her </a:t>
            </a:r>
            <a:r>
              <a:rPr lang="cs-CZ" sz="2800" u="sng" dirty="0" err="1" smtClean="0"/>
              <a:t>at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the</a:t>
            </a:r>
            <a:r>
              <a:rPr lang="cs-CZ" sz="2800" u="sng" dirty="0" smtClean="0"/>
              <a:t> moment.</a:t>
            </a:r>
            <a:endParaRPr lang="cs-CZ" sz="2800" u="sng" dirty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196753"/>
            <a:ext cx="4041775" cy="648072"/>
          </a:xfrm>
        </p:spPr>
        <p:txBody>
          <a:bodyPr>
            <a:normAutofit/>
          </a:bodyPr>
          <a:lstStyle/>
          <a:p>
            <a:pPr algn="ctr"/>
            <a:r>
              <a:rPr lang="cs-CZ" dirty="0" err="1" smtClean="0"/>
              <a:t>Passive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844825"/>
            <a:ext cx="4041775" cy="4281338"/>
          </a:xfrm>
        </p:spPr>
        <p:txBody>
          <a:bodyPr>
            <a:normAutofit/>
          </a:bodyPr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newspaper</a:t>
            </a:r>
            <a:r>
              <a:rPr lang="cs-CZ" sz="2800" dirty="0"/>
              <a:t> </a:t>
            </a:r>
            <a:r>
              <a:rPr lang="cs-CZ" sz="2800" dirty="0" err="1">
                <a:solidFill>
                  <a:srgbClr val="FF0000"/>
                </a:solidFill>
              </a:rPr>
              <a:t>is</a:t>
            </a:r>
            <a:r>
              <a:rPr lang="cs-CZ" sz="2800" dirty="0"/>
              <a:t> </a:t>
            </a:r>
            <a:r>
              <a:rPr lang="cs-CZ" sz="2800" dirty="0" err="1">
                <a:solidFill>
                  <a:srgbClr val="FF0000"/>
                </a:solidFill>
              </a:rPr>
              <a:t>delivered</a:t>
            </a:r>
            <a:r>
              <a:rPr lang="cs-CZ" sz="2800" dirty="0"/>
              <a:t> </a:t>
            </a:r>
            <a:r>
              <a:rPr lang="cs-CZ" sz="2800" u="sng" dirty="0" err="1"/>
              <a:t>every</a:t>
            </a:r>
            <a:r>
              <a:rPr lang="cs-CZ" sz="2800" u="sng" dirty="0"/>
              <a:t> </a:t>
            </a:r>
            <a:r>
              <a:rPr lang="cs-CZ" sz="2800" u="sng" dirty="0" err="1"/>
              <a:t>morning</a:t>
            </a:r>
            <a:r>
              <a:rPr lang="cs-CZ" sz="2800" dirty="0"/>
              <a:t>.</a:t>
            </a:r>
          </a:p>
          <a:p>
            <a:r>
              <a:rPr lang="cs-CZ" sz="2800" dirty="0" err="1"/>
              <a:t>She</a:t>
            </a:r>
            <a:r>
              <a:rPr lang="cs-CZ" sz="2800" dirty="0" err="1">
                <a:solidFill>
                  <a:srgbClr val="FF0000"/>
                </a:solidFill>
              </a:rPr>
              <a:t>´s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being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interviewed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/>
              <a:t>by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local</a:t>
            </a:r>
            <a:r>
              <a:rPr lang="cs-CZ" sz="2800" dirty="0"/>
              <a:t> </a:t>
            </a:r>
            <a:r>
              <a:rPr lang="cs-CZ" sz="2800" dirty="0" err="1"/>
              <a:t>newspaper</a:t>
            </a:r>
            <a:r>
              <a:rPr lang="cs-CZ" sz="2800" dirty="0"/>
              <a:t> </a:t>
            </a:r>
            <a:r>
              <a:rPr lang="cs-CZ" sz="2800" u="sng" dirty="0" err="1"/>
              <a:t>at</a:t>
            </a:r>
            <a:r>
              <a:rPr lang="cs-CZ" sz="2800" u="sng" dirty="0"/>
              <a:t> </a:t>
            </a:r>
            <a:r>
              <a:rPr lang="cs-CZ" sz="2800" u="sng" dirty="0" err="1"/>
              <a:t>the</a:t>
            </a:r>
            <a:r>
              <a:rPr lang="cs-CZ" sz="2800" u="sng" dirty="0"/>
              <a:t> moment</a:t>
            </a:r>
            <a:r>
              <a:rPr lang="cs-CZ" sz="2800" dirty="0"/>
              <a:t>.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8262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Past </a:t>
            </a:r>
            <a:r>
              <a:rPr lang="cs-CZ" sz="4000" b="1" dirty="0" err="1" smtClean="0"/>
              <a:t>simple</a:t>
            </a:r>
            <a:r>
              <a:rPr lang="cs-CZ" sz="4000" b="1" dirty="0" smtClean="0"/>
              <a:t>, past </a:t>
            </a:r>
            <a:r>
              <a:rPr lang="cs-CZ" sz="4000" b="1" dirty="0" err="1" smtClean="0"/>
              <a:t>continuous</a:t>
            </a:r>
            <a:endParaRPr lang="cs-CZ" sz="40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 err="1" smtClean="0"/>
              <a:t>Active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Simon </a:t>
            </a:r>
            <a:r>
              <a:rPr lang="cs-CZ" sz="2800" dirty="0" err="1" smtClean="0">
                <a:solidFill>
                  <a:srgbClr val="FF0000"/>
                </a:solidFill>
              </a:rPr>
              <a:t>booked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tickets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yesterday</a:t>
            </a:r>
            <a:r>
              <a:rPr lang="cs-CZ" sz="2800" dirty="0" smtClean="0"/>
              <a:t>.</a:t>
            </a:r>
          </a:p>
          <a:p>
            <a:r>
              <a:rPr lang="cs-CZ" sz="2800" u="sng" dirty="0" err="1" smtClean="0"/>
              <a:t>When</a:t>
            </a:r>
            <a:r>
              <a:rPr lang="cs-CZ" sz="2800" dirty="0" smtClean="0"/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did</a:t>
            </a:r>
            <a:r>
              <a:rPr lang="cs-CZ" sz="2800" dirty="0" smtClean="0"/>
              <a:t> he </a:t>
            </a:r>
            <a:r>
              <a:rPr lang="cs-CZ" sz="2800" dirty="0" err="1" smtClean="0">
                <a:solidFill>
                  <a:srgbClr val="FF0000"/>
                </a:solidFill>
              </a:rPr>
              <a:t>buy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tickets</a:t>
            </a:r>
            <a:r>
              <a:rPr lang="cs-CZ" sz="2800" dirty="0" smtClean="0"/>
              <a:t>?</a:t>
            </a:r>
            <a:endParaRPr lang="cs-CZ" sz="2800" dirty="0"/>
          </a:p>
          <a:p>
            <a:r>
              <a:rPr lang="cs-CZ" sz="2800" dirty="0" err="1" smtClean="0"/>
              <a:t>We</a:t>
            </a:r>
            <a:r>
              <a:rPr lang="cs-CZ" sz="2800" dirty="0" smtClean="0"/>
              <a:t> </a:t>
            </a:r>
            <a:r>
              <a:rPr lang="cs-CZ" sz="2800" dirty="0" err="1" smtClean="0"/>
              <a:t>did</a:t>
            </a:r>
            <a:r>
              <a:rPr lang="cs-CZ" sz="2800" dirty="0" smtClean="0"/>
              <a:t> </a:t>
            </a:r>
            <a:r>
              <a:rPr lang="cs-CZ" sz="2800" dirty="0" err="1" smtClean="0"/>
              <a:t>some</a:t>
            </a:r>
            <a:r>
              <a:rPr lang="cs-CZ" sz="2800" dirty="0" smtClean="0"/>
              <a:t> shopping </a:t>
            </a:r>
            <a:r>
              <a:rPr lang="cs-CZ" sz="2800" u="sng" dirty="0" err="1" smtClean="0"/>
              <a:t>while</a:t>
            </a:r>
            <a:r>
              <a:rPr lang="cs-CZ" sz="2800" u="sng" dirty="0" smtClean="0"/>
              <a:t> 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were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washing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/>
              <a:t>our</a:t>
            </a:r>
            <a:r>
              <a:rPr lang="cs-CZ" sz="2800" dirty="0" smtClean="0"/>
              <a:t> car.</a:t>
            </a:r>
            <a:endParaRPr lang="cs-CZ" sz="28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cs-CZ" dirty="0" err="1" smtClean="0"/>
              <a:t>Passive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tickets</a:t>
            </a:r>
            <a:r>
              <a:rPr lang="cs-CZ" sz="2800" dirty="0"/>
              <a:t> </a:t>
            </a:r>
            <a:r>
              <a:rPr lang="cs-CZ" sz="2800" dirty="0" err="1">
                <a:solidFill>
                  <a:srgbClr val="FF0000"/>
                </a:solidFill>
              </a:rPr>
              <a:t>were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booked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/>
              <a:t>by Simon </a:t>
            </a:r>
            <a:r>
              <a:rPr lang="cs-CZ" sz="2800" u="sng" dirty="0" err="1"/>
              <a:t>yesterday</a:t>
            </a:r>
            <a:r>
              <a:rPr lang="cs-CZ" sz="2800" dirty="0"/>
              <a:t>.</a:t>
            </a:r>
          </a:p>
          <a:p>
            <a:r>
              <a:rPr lang="cs-CZ" sz="2800" u="sng" dirty="0" err="1"/>
              <a:t>When</a:t>
            </a:r>
            <a:r>
              <a:rPr lang="cs-CZ" sz="2800" dirty="0"/>
              <a:t> </a:t>
            </a:r>
            <a:r>
              <a:rPr lang="cs-CZ" sz="2800" dirty="0" err="1">
                <a:solidFill>
                  <a:srgbClr val="FF0000"/>
                </a:solidFill>
              </a:rPr>
              <a:t>were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tickets</a:t>
            </a:r>
            <a:r>
              <a:rPr lang="cs-CZ" sz="2800" dirty="0"/>
              <a:t> </a:t>
            </a:r>
            <a:r>
              <a:rPr lang="cs-CZ" sz="2800" dirty="0" err="1">
                <a:solidFill>
                  <a:srgbClr val="FF0000"/>
                </a:solidFill>
              </a:rPr>
              <a:t>bought</a:t>
            </a:r>
            <a:r>
              <a:rPr lang="cs-CZ" sz="2800" dirty="0"/>
              <a:t>?</a:t>
            </a:r>
          </a:p>
          <a:p>
            <a:r>
              <a:rPr lang="cs-CZ" sz="2800" dirty="0" err="1"/>
              <a:t>We</a:t>
            </a:r>
            <a:r>
              <a:rPr lang="cs-CZ" sz="2800" dirty="0"/>
              <a:t> </a:t>
            </a:r>
            <a:r>
              <a:rPr lang="cs-CZ" sz="2800" dirty="0" err="1"/>
              <a:t>did</a:t>
            </a:r>
            <a:r>
              <a:rPr lang="cs-CZ" sz="2800" dirty="0"/>
              <a:t> </a:t>
            </a:r>
            <a:r>
              <a:rPr lang="cs-CZ" sz="2800" dirty="0" err="1"/>
              <a:t>some</a:t>
            </a:r>
            <a:r>
              <a:rPr lang="cs-CZ" sz="2800" dirty="0"/>
              <a:t> shopping </a:t>
            </a:r>
            <a:r>
              <a:rPr lang="cs-CZ" sz="2800" u="sng" dirty="0" err="1"/>
              <a:t>while</a:t>
            </a:r>
            <a:r>
              <a:rPr lang="cs-CZ" sz="2800" dirty="0"/>
              <a:t> </a:t>
            </a:r>
            <a:r>
              <a:rPr lang="cs-CZ" sz="2800" dirty="0" err="1"/>
              <a:t>our</a:t>
            </a:r>
            <a:r>
              <a:rPr lang="cs-CZ" sz="2800" dirty="0"/>
              <a:t> car </a:t>
            </a:r>
            <a:r>
              <a:rPr lang="cs-CZ" sz="2800" dirty="0" err="1">
                <a:solidFill>
                  <a:srgbClr val="FF0000"/>
                </a:solidFill>
              </a:rPr>
              <a:t>was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being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 err="1">
                <a:solidFill>
                  <a:srgbClr val="FF0000"/>
                </a:solidFill>
              </a:rPr>
              <a:t>washed</a:t>
            </a:r>
            <a:r>
              <a:rPr lang="cs-CZ" sz="2800" dirty="0">
                <a:solidFill>
                  <a:srgbClr val="FF0000"/>
                </a:solidFill>
              </a:rPr>
              <a:t>.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4451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 smtClean="0"/>
              <a:t>Present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perfect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simple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present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pefect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continuous</a:t>
            </a:r>
            <a:endParaRPr lang="cs-CZ" sz="32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haven´t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repaired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motorway</a:t>
            </a:r>
            <a:r>
              <a:rPr lang="cs-CZ" dirty="0" smtClean="0"/>
              <a:t> </a:t>
            </a:r>
            <a:r>
              <a:rPr lang="cs-CZ" u="sng" dirty="0" err="1" smtClean="0"/>
              <a:t>yet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have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been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reconstructing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our</a:t>
            </a:r>
            <a:r>
              <a:rPr lang="cs-CZ" dirty="0" smtClean="0"/>
              <a:t> house </a:t>
            </a:r>
            <a:r>
              <a:rPr lang="cs-CZ" u="sng" dirty="0" err="1" smtClean="0"/>
              <a:t>for</a:t>
            </a:r>
            <a:r>
              <a:rPr lang="cs-CZ" u="sng" dirty="0" smtClean="0"/>
              <a:t> </a:t>
            </a:r>
            <a:r>
              <a:rPr lang="cs-CZ" u="sng" dirty="0" err="1" smtClean="0"/>
              <a:t>three</a:t>
            </a:r>
            <a:r>
              <a:rPr lang="cs-CZ" u="sng" dirty="0" smtClean="0"/>
              <a:t> </a:t>
            </a:r>
            <a:r>
              <a:rPr lang="cs-CZ" u="sng" dirty="0" err="1" smtClean="0"/>
              <a:t>months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motorway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hasn´t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been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repaired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u="sng" dirty="0" err="1"/>
              <a:t>yet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Our</a:t>
            </a:r>
            <a:r>
              <a:rPr lang="cs-CZ" dirty="0"/>
              <a:t> house </a:t>
            </a:r>
            <a:r>
              <a:rPr lang="cs-CZ" b="1" dirty="0">
                <a:solidFill>
                  <a:srgbClr val="FF0000"/>
                </a:solidFill>
              </a:rPr>
              <a:t>has </a:t>
            </a:r>
            <a:r>
              <a:rPr lang="cs-CZ" b="1" dirty="0" err="1">
                <a:solidFill>
                  <a:srgbClr val="FF0000"/>
                </a:solidFill>
              </a:rPr>
              <a:t>been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being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reconstructed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u="sng" dirty="0" err="1"/>
              <a:t>for</a:t>
            </a:r>
            <a:r>
              <a:rPr lang="cs-CZ" u="sng" dirty="0">
                <a:solidFill>
                  <a:srgbClr val="FF0000"/>
                </a:solidFill>
              </a:rPr>
              <a:t> </a:t>
            </a:r>
            <a:r>
              <a:rPr lang="cs-CZ" u="sng" dirty="0" err="1" smtClean="0"/>
              <a:t>three</a:t>
            </a:r>
            <a:r>
              <a:rPr lang="cs-CZ" u="sng" dirty="0" smtClean="0"/>
              <a:t> </a:t>
            </a:r>
            <a:r>
              <a:rPr lang="cs-CZ" u="sng" dirty="0" err="1"/>
              <a:t>months</a:t>
            </a:r>
            <a:r>
              <a:rPr lang="cs-CZ" u="sng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593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Past </a:t>
            </a:r>
            <a:r>
              <a:rPr lang="cs-CZ" dirty="0" err="1" smtClean="0"/>
              <a:t>perfect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504056"/>
          </a:xfrm>
        </p:spPr>
        <p:txBody>
          <a:bodyPr/>
          <a:lstStyle/>
          <a:p>
            <a:pPr algn="ctr"/>
            <a:r>
              <a:rPr lang="cs-CZ" dirty="0" err="1" smtClean="0"/>
              <a:t>Active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752527"/>
          </a:xfrm>
        </p:spPr>
        <p:txBody>
          <a:bodyPr>
            <a:normAutofit/>
          </a:bodyPr>
          <a:lstStyle/>
          <a:p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rgbClr val="FF0000"/>
                </a:solidFill>
              </a:rPr>
              <a:t>had </a:t>
            </a:r>
            <a:r>
              <a:rPr lang="cs-CZ" sz="2800" dirty="0" err="1" smtClean="0">
                <a:solidFill>
                  <a:srgbClr val="FF0000"/>
                </a:solidFill>
              </a:rPr>
              <a:t>invited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/>
              <a:t>me</a:t>
            </a:r>
            <a:r>
              <a:rPr lang="cs-CZ" sz="2800" dirty="0" smtClean="0"/>
              <a:t> to </a:t>
            </a:r>
            <a:r>
              <a:rPr lang="cs-CZ" sz="2800" dirty="0" err="1" smtClean="0"/>
              <a:t>the</a:t>
            </a:r>
            <a:r>
              <a:rPr lang="cs-CZ" sz="2800" dirty="0" smtClean="0"/>
              <a:t> party but I </a:t>
            </a:r>
            <a:r>
              <a:rPr lang="cs-CZ" sz="2800" dirty="0" err="1" smtClean="0"/>
              <a:t>didn´t</a:t>
            </a:r>
            <a:r>
              <a:rPr lang="cs-CZ" sz="2800" dirty="0" smtClean="0"/>
              <a:t> go.</a:t>
            </a:r>
          </a:p>
          <a:p>
            <a:r>
              <a:rPr lang="cs-CZ" sz="2800" dirty="0" err="1" smtClean="0"/>
              <a:t>Chef</a:t>
            </a:r>
            <a:r>
              <a:rPr lang="cs-CZ" sz="2800" dirty="0" smtClean="0"/>
              <a:t> Jones </a:t>
            </a:r>
            <a:r>
              <a:rPr lang="cs-CZ" sz="2800" dirty="0" smtClean="0">
                <a:solidFill>
                  <a:srgbClr val="FF0000"/>
                </a:solidFill>
              </a:rPr>
              <a:t>had </a:t>
            </a:r>
            <a:r>
              <a:rPr lang="cs-CZ" sz="2800" dirty="0" err="1" smtClean="0">
                <a:solidFill>
                  <a:srgbClr val="FF0000"/>
                </a:solidFill>
              </a:rPr>
              <a:t>been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preparing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/>
              <a:t>the</a:t>
            </a:r>
            <a:r>
              <a:rPr lang="cs-CZ" sz="2800" dirty="0"/>
              <a:t> </a:t>
            </a:r>
            <a:r>
              <a:rPr lang="cs-CZ" sz="2800" dirty="0" err="1"/>
              <a:t>restaurant's</a:t>
            </a:r>
            <a:r>
              <a:rPr lang="cs-CZ" sz="2800" dirty="0"/>
              <a:t> </a:t>
            </a:r>
            <a:r>
              <a:rPr lang="cs-CZ" sz="2800" dirty="0" err="1"/>
              <a:t>fantastic</a:t>
            </a:r>
            <a:r>
              <a:rPr lang="cs-CZ" sz="2800" dirty="0"/>
              <a:t> </a:t>
            </a:r>
            <a:r>
              <a:rPr lang="cs-CZ" sz="2800" dirty="0" err="1"/>
              <a:t>dinners</a:t>
            </a:r>
            <a:r>
              <a:rPr lang="cs-CZ" sz="2800" dirty="0"/>
              <a:t> </a:t>
            </a:r>
            <a:r>
              <a:rPr lang="cs-CZ" sz="2800" dirty="0" err="1"/>
              <a:t>for</a:t>
            </a:r>
            <a:r>
              <a:rPr lang="cs-CZ" sz="2800" dirty="0"/>
              <a:t> </a:t>
            </a:r>
            <a:r>
              <a:rPr lang="cs-CZ" sz="2800" dirty="0" err="1"/>
              <a:t>two</a:t>
            </a:r>
            <a:r>
              <a:rPr lang="cs-CZ" sz="2800" dirty="0"/>
              <a:t> </a:t>
            </a:r>
            <a:r>
              <a:rPr lang="cs-CZ" sz="2800" dirty="0" err="1"/>
              <a:t>years</a:t>
            </a:r>
            <a:r>
              <a:rPr lang="cs-CZ" sz="2800" dirty="0"/>
              <a:t> </a:t>
            </a:r>
            <a:r>
              <a:rPr lang="cs-CZ" sz="2800" dirty="0" err="1"/>
              <a:t>before</a:t>
            </a:r>
            <a:r>
              <a:rPr lang="cs-CZ" sz="2800" dirty="0"/>
              <a:t> he </a:t>
            </a:r>
            <a:r>
              <a:rPr lang="cs-CZ" sz="2800" dirty="0" err="1"/>
              <a:t>moved</a:t>
            </a:r>
            <a:r>
              <a:rPr lang="cs-CZ" sz="2800" dirty="0"/>
              <a:t> to Paris. </a:t>
            </a:r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052737"/>
            <a:ext cx="4041775" cy="648071"/>
          </a:xfrm>
        </p:spPr>
        <p:txBody>
          <a:bodyPr/>
          <a:lstStyle/>
          <a:p>
            <a:pPr algn="ctr"/>
            <a:r>
              <a:rPr lang="cs-CZ" dirty="0" err="1" smtClean="0"/>
              <a:t>Passive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425355"/>
          </a:xfrm>
        </p:spPr>
        <p:txBody>
          <a:bodyPr>
            <a:noAutofit/>
          </a:bodyPr>
          <a:lstStyle/>
          <a:p>
            <a:r>
              <a:rPr lang="cs-CZ" sz="2800" dirty="0"/>
              <a:t>I </a:t>
            </a:r>
            <a:r>
              <a:rPr lang="cs-CZ" sz="2800" b="1" dirty="0">
                <a:solidFill>
                  <a:srgbClr val="FF0000"/>
                </a:solidFill>
              </a:rPr>
              <a:t>had</a:t>
            </a:r>
            <a:r>
              <a:rPr lang="cs-CZ" sz="2800" b="1" dirty="0"/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been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invited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dirty="0"/>
              <a:t>to </a:t>
            </a:r>
            <a:r>
              <a:rPr lang="cs-CZ" sz="2800" dirty="0" err="1"/>
              <a:t>the</a:t>
            </a:r>
            <a:r>
              <a:rPr lang="cs-CZ" sz="2800" dirty="0"/>
              <a:t> party but I </a:t>
            </a:r>
            <a:r>
              <a:rPr lang="cs-CZ" sz="2800" dirty="0" err="1"/>
              <a:t>didn´t</a:t>
            </a:r>
            <a:r>
              <a:rPr lang="cs-CZ" sz="2800" dirty="0"/>
              <a:t> go</a:t>
            </a:r>
            <a:r>
              <a:rPr lang="cs-CZ" sz="2800" dirty="0" smtClean="0"/>
              <a:t>.</a:t>
            </a:r>
            <a:endParaRPr lang="cs-CZ" sz="2800" dirty="0"/>
          </a:p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restaurant's</a:t>
            </a:r>
            <a:r>
              <a:rPr lang="cs-CZ" sz="2800" dirty="0"/>
              <a:t> </a:t>
            </a:r>
            <a:r>
              <a:rPr lang="cs-CZ" sz="2800" dirty="0" err="1"/>
              <a:t>fantastic</a:t>
            </a:r>
            <a:r>
              <a:rPr lang="cs-CZ" sz="2800" dirty="0"/>
              <a:t> </a:t>
            </a:r>
            <a:r>
              <a:rPr lang="cs-CZ" sz="2800" dirty="0" err="1"/>
              <a:t>dinners</a:t>
            </a:r>
            <a:r>
              <a:rPr lang="cs-CZ" sz="2800" dirty="0"/>
              <a:t> </a:t>
            </a:r>
            <a:r>
              <a:rPr lang="cs-CZ" sz="2800" b="1" dirty="0">
                <a:solidFill>
                  <a:srgbClr val="FF0000"/>
                </a:solidFill>
              </a:rPr>
              <a:t>had </a:t>
            </a:r>
            <a:r>
              <a:rPr lang="cs-CZ" sz="2800" b="1" dirty="0" err="1">
                <a:solidFill>
                  <a:srgbClr val="FF0000"/>
                </a:solidFill>
              </a:rPr>
              <a:t>been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being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 err="1">
                <a:solidFill>
                  <a:srgbClr val="FF0000"/>
                </a:solidFill>
              </a:rPr>
              <a:t>prepared</a:t>
            </a:r>
            <a:r>
              <a:rPr lang="cs-CZ" sz="2800" dirty="0"/>
              <a:t> by </a:t>
            </a:r>
            <a:r>
              <a:rPr lang="cs-CZ" sz="2800" dirty="0" err="1"/>
              <a:t>Chef</a:t>
            </a:r>
            <a:r>
              <a:rPr lang="cs-CZ" sz="2800" dirty="0"/>
              <a:t> Jones </a:t>
            </a:r>
            <a:r>
              <a:rPr lang="cs-CZ" sz="2800" dirty="0" err="1"/>
              <a:t>for</a:t>
            </a:r>
            <a:r>
              <a:rPr lang="cs-CZ" sz="2800" dirty="0"/>
              <a:t> </a:t>
            </a:r>
            <a:r>
              <a:rPr lang="cs-CZ" sz="2800" dirty="0" err="1"/>
              <a:t>two</a:t>
            </a:r>
            <a:r>
              <a:rPr lang="cs-CZ" sz="2800" dirty="0"/>
              <a:t> </a:t>
            </a:r>
            <a:r>
              <a:rPr lang="cs-CZ" sz="2800" dirty="0" err="1"/>
              <a:t>years</a:t>
            </a:r>
            <a:r>
              <a:rPr lang="cs-CZ" sz="2800" dirty="0"/>
              <a:t> </a:t>
            </a:r>
            <a:r>
              <a:rPr lang="cs-CZ" sz="2800" dirty="0" err="1"/>
              <a:t>before</a:t>
            </a:r>
            <a:r>
              <a:rPr lang="cs-CZ" sz="2800" dirty="0"/>
              <a:t> he </a:t>
            </a:r>
            <a:r>
              <a:rPr lang="cs-CZ" sz="2800" dirty="0" err="1"/>
              <a:t>moved</a:t>
            </a:r>
            <a:r>
              <a:rPr lang="cs-CZ" sz="2800" dirty="0"/>
              <a:t> to Paris. 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6140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Future</a:t>
            </a:r>
            <a:r>
              <a:rPr lang="cs-CZ" b="1" dirty="0" smtClean="0"/>
              <a:t>, </a:t>
            </a:r>
            <a:r>
              <a:rPr lang="cs-CZ" b="1" dirty="0" err="1"/>
              <a:t>f</a:t>
            </a:r>
            <a:r>
              <a:rPr lang="cs-CZ" b="1" dirty="0" err="1" smtClean="0"/>
              <a:t>uture</a:t>
            </a:r>
            <a:r>
              <a:rPr lang="cs-CZ" b="1" dirty="0" smtClean="0"/>
              <a:t> </a:t>
            </a:r>
            <a:r>
              <a:rPr lang="cs-CZ" b="1" dirty="0" err="1" smtClean="0"/>
              <a:t>continuous</a:t>
            </a:r>
            <a:r>
              <a:rPr lang="cs-CZ" b="1" dirty="0" smtClean="0"/>
              <a:t>, </a:t>
            </a:r>
            <a:r>
              <a:rPr lang="cs-CZ" b="1" dirty="0" err="1" smtClean="0"/>
              <a:t>future</a:t>
            </a:r>
            <a:r>
              <a:rPr lang="cs-CZ" b="1" dirty="0" smtClean="0"/>
              <a:t> </a:t>
            </a:r>
            <a:r>
              <a:rPr lang="cs-CZ" b="1" dirty="0" err="1" smtClean="0"/>
              <a:t>perfect</a:t>
            </a:r>
            <a:endParaRPr lang="cs-CZ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457200" y="1417638"/>
            <a:ext cx="4040188" cy="571203"/>
          </a:xfrm>
        </p:spPr>
        <p:txBody>
          <a:bodyPr/>
          <a:lstStyle/>
          <a:p>
            <a:pPr algn="ctr"/>
            <a:r>
              <a:rPr lang="cs-CZ" dirty="0" err="1" smtClean="0"/>
              <a:t>Active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988842"/>
            <a:ext cx="4040188" cy="4464494"/>
          </a:xfrm>
        </p:spPr>
        <p:txBody>
          <a:bodyPr>
            <a:normAutofit lnSpcReduction="10000"/>
          </a:bodyPr>
          <a:lstStyle/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will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inform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p</a:t>
            </a:r>
            <a:r>
              <a:rPr lang="cs-CZ" dirty="0" err="1" smtClean="0"/>
              <a:t>assangers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delay</a:t>
            </a:r>
            <a:r>
              <a:rPr lang="cs-CZ" dirty="0" smtClean="0"/>
              <a:t> </a:t>
            </a:r>
            <a:r>
              <a:rPr lang="cs-CZ" u="sng" dirty="0" smtClean="0"/>
              <a:t>as </a:t>
            </a:r>
            <a:r>
              <a:rPr lang="cs-CZ" u="sng" dirty="0" err="1" smtClean="0"/>
              <a:t>soon</a:t>
            </a:r>
            <a:r>
              <a:rPr lang="cs-CZ" u="sng" dirty="0" smtClean="0"/>
              <a:t> as </a:t>
            </a:r>
            <a:r>
              <a:rPr lang="cs-CZ" u="sng" dirty="0" err="1" smtClean="0"/>
              <a:t>possible</a:t>
            </a:r>
            <a:r>
              <a:rPr lang="cs-CZ" u="sng" dirty="0" smtClean="0"/>
              <a:t>.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manager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going</a:t>
            </a:r>
            <a:r>
              <a:rPr lang="cs-CZ" dirty="0" smtClean="0">
                <a:solidFill>
                  <a:srgbClr val="FF0000"/>
                </a:solidFill>
              </a:rPr>
              <a:t> to </a:t>
            </a:r>
            <a:r>
              <a:rPr lang="cs-CZ" dirty="0" err="1" smtClean="0">
                <a:solidFill>
                  <a:srgbClr val="FF0000"/>
                </a:solidFill>
              </a:rPr>
              <a:t>ask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questions</a:t>
            </a:r>
            <a:r>
              <a:rPr lang="cs-CZ" dirty="0" smtClean="0"/>
              <a:t>. </a:t>
            </a:r>
          </a:p>
          <a:p>
            <a:endParaRPr lang="cs-CZ" u="sng" dirty="0" smtClean="0"/>
          </a:p>
          <a:p>
            <a:r>
              <a:rPr lang="cs-CZ" u="sng" dirty="0" smtClean="0"/>
              <a:t>At </a:t>
            </a:r>
            <a:r>
              <a:rPr lang="cs-CZ" u="sng" dirty="0"/>
              <a:t>8:00 PM </a:t>
            </a:r>
            <a:r>
              <a:rPr lang="cs-CZ" dirty="0" err="1" smtClean="0"/>
              <a:t>tonight</a:t>
            </a:r>
            <a:r>
              <a:rPr lang="cs-CZ" dirty="0" smtClean="0"/>
              <a:t>, John </a:t>
            </a:r>
            <a:r>
              <a:rPr lang="cs-CZ" dirty="0" err="1" smtClean="0">
                <a:solidFill>
                  <a:srgbClr val="FF0000"/>
                </a:solidFill>
              </a:rPr>
              <a:t>will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washing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dishes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He </a:t>
            </a:r>
            <a:r>
              <a:rPr lang="cs-CZ" dirty="0" err="1" smtClean="0">
                <a:solidFill>
                  <a:srgbClr val="FF0000"/>
                </a:solidFill>
              </a:rPr>
              <a:t>will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have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interviewed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her by 6 </a:t>
            </a:r>
            <a:r>
              <a:rPr lang="cs-CZ" dirty="0" err="1" smtClean="0"/>
              <a:t>o´clock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417639"/>
            <a:ext cx="4041775" cy="571202"/>
          </a:xfrm>
        </p:spPr>
        <p:txBody>
          <a:bodyPr/>
          <a:lstStyle/>
          <a:p>
            <a:pPr algn="ctr"/>
            <a:r>
              <a:rPr lang="cs-CZ" dirty="0" err="1" smtClean="0"/>
              <a:t>Passive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464496"/>
          </a:xfrm>
        </p:spPr>
        <p:txBody>
          <a:bodyPr>
            <a:normAutofit/>
          </a:bodyPr>
          <a:lstStyle/>
          <a:p>
            <a:r>
              <a:rPr lang="cs-CZ" dirty="0" err="1" smtClean="0"/>
              <a:t>Passangers</a:t>
            </a:r>
            <a:r>
              <a:rPr lang="cs-CZ" dirty="0" smtClean="0"/>
              <a:t> </a:t>
            </a:r>
            <a:r>
              <a:rPr lang="cs-CZ" b="1" dirty="0" err="1">
                <a:solidFill>
                  <a:srgbClr val="FF0000"/>
                </a:solidFill>
              </a:rPr>
              <a:t>will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informed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any</a:t>
            </a:r>
            <a:r>
              <a:rPr lang="cs-CZ" dirty="0"/>
              <a:t> </a:t>
            </a:r>
            <a:r>
              <a:rPr lang="cs-CZ" dirty="0" err="1"/>
              <a:t>delay</a:t>
            </a:r>
            <a:r>
              <a:rPr lang="cs-CZ" dirty="0"/>
              <a:t> </a:t>
            </a:r>
            <a:r>
              <a:rPr lang="cs-CZ" u="sng" dirty="0"/>
              <a:t>as </a:t>
            </a:r>
            <a:r>
              <a:rPr lang="cs-CZ" u="sng" dirty="0" err="1"/>
              <a:t>soon</a:t>
            </a:r>
            <a:r>
              <a:rPr lang="cs-CZ" u="sng" dirty="0"/>
              <a:t> as </a:t>
            </a:r>
            <a:r>
              <a:rPr lang="cs-CZ" u="sng" dirty="0" err="1"/>
              <a:t>possible</a:t>
            </a:r>
            <a:r>
              <a:rPr lang="cs-CZ" u="sng" dirty="0"/>
              <a:t>.</a:t>
            </a:r>
          </a:p>
          <a:p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are </a:t>
            </a:r>
            <a:r>
              <a:rPr lang="cs-CZ" b="1" dirty="0" err="1">
                <a:solidFill>
                  <a:srgbClr val="FF0000"/>
                </a:solidFill>
              </a:rPr>
              <a:t>going</a:t>
            </a:r>
            <a:r>
              <a:rPr lang="cs-CZ" b="1" dirty="0">
                <a:solidFill>
                  <a:srgbClr val="FF0000"/>
                </a:solidFill>
              </a:rPr>
              <a:t> to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asked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manager</a:t>
            </a:r>
            <a:r>
              <a:rPr lang="cs-CZ" dirty="0"/>
              <a:t>.</a:t>
            </a:r>
          </a:p>
          <a:p>
            <a:r>
              <a:rPr lang="cs-CZ" u="sng" dirty="0"/>
              <a:t>At 8:00 PM </a:t>
            </a:r>
            <a:r>
              <a:rPr lang="cs-CZ" dirty="0" err="1"/>
              <a:t>tonight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dishes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will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being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washed</a:t>
            </a:r>
            <a:r>
              <a:rPr lang="cs-CZ" dirty="0"/>
              <a:t> by John. </a:t>
            </a:r>
          </a:p>
          <a:p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will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have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been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interviewed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by 6 </a:t>
            </a:r>
            <a:r>
              <a:rPr lang="cs-CZ" dirty="0" err="1"/>
              <a:t>o´clock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48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Passive</a:t>
            </a:r>
            <a:r>
              <a:rPr lang="cs-CZ" dirty="0" smtClean="0"/>
              <a:t> </a:t>
            </a:r>
            <a:r>
              <a:rPr lang="cs-CZ" dirty="0" err="1" smtClean="0"/>
              <a:t>infinitives</a:t>
            </a:r>
            <a:r>
              <a:rPr lang="cs-CZ" dirty="0" smtClean="0"/>
              <a:t> and –</a:t>
            </a:r>
            <a:r>
              <a:rPr lang="cs-CZ" dirty="0" err="1" smtClean="0"/>
              <a:t>ing</a:t>
            </a:r>
            <a:r>
              <a:rPr lang="cs-CZ" dirty="0" smtClean="0"/>
              <a:t> </a:t>
            </a:r>
            <a:r>
              <a:rPr lang="cs-CZ" dirty="0" err="1" smtClean="0"/>
              <a:t>forms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 I </a:t>
            </a:r>
            <a:r>
              <a:rPr lang="cs-CZ" dirty="0" err="1" smtClean="0"/>
              <a:t>want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to </a:t>
            </a:r>
            <a:r>
              <a:rPr lang="cs-CZ" b="1" dirty="0" err="1" smtClean="0">
                <a:solidFill>
                  <a:srgbClr val="FF0000"/>
                </a:solidFill>
              </a:rPr>
              <a:t>be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paid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now</a:t>
            </a:r>
            <a:r>
              <a:rPr lang="cs-CZ" dirty="0" smtClean="0"/>
              <a:t>. John </a:t>
            </a:r>
            <a:r>
              <a:rPr lang="cs-CZ" dirty="0" err="1" smtClean="0"/>
              <a:t>hates</a:t>
            </a:r>
            <a:r>
              <a:rPr lang="cs-CZ" dirty="0" smtClean="0"/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being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rushed</a:t>
            </a:r>
            <a:r>
              <a:rPr lang="cs-CZ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dirty="0" smtClean="0"/>
              <a:t>I </a:t>
            </a:r>
            <a:r>
              <a:rPr lang="cs-CZ" dirty="0" err="1"/>
              <a:t>can´t</a:t>
            </a:r>
            <a:r>
              <a:rPr lang="cs-CZ" dirty="0"/>
              <a:t> </a:t>
            </a:r>
            <a:r>
              <a:rPr lang="cs-CZ" dirty="0" err="1"/>
              <a:t>stand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being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insulted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in public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.</a:t>
            </a:r>
          </a:p>
          <a:p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refused</a:t>
            </a:r>
            <a:r>
              <a:rPr lang="cs-CZ" dirty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to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interviewed</a:t>
            </a:r>
            <a:r>
              <a:rPr lang="cs-CZ" dirty="0"/>
              <a:t>.</a:t>
            </a:r>
          </a:p>
          <a:p>
            <a:r>
              <a:rPr lang="cs-CZ" dirty="0"/>
              <a:t>He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believed</a:t>
            </a: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to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promoted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/>
              <a:t>He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said</a:t>
            </a: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to </a:t>
            </a:r>
            <a:r>
              <a:rPr lang="cs-CZ" b="1" dirty="0" err="1">
                <a:solidFill>
                  <a:srgbClr val="FF0000"/>
                </a:solidFill>
              </a:rPr>
              <a:t>have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been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looked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b="1" dirty="0" err="1" smtClean="0">
                <a:solidFill>
                  <a:srgbClr val="FF0000"/>
                </a:solidFill>
              </a:rPr>
              <a:t>after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by his </a:t>
            </a:r>
            <a:r>
              <a:rPr lang="cs-CZ" dirty="0" err="1" smtClean="0"/>
              <a:t>granny</a:t>
            </a:r>
            <a:r>
              <a:rPr lang="cs-CZ" dirty="0" smtClean="0"/>
              <a:t> in </a:t>
            </a:r>
            <a:r>
              <a:rPr lang="cs-CZ" dirty="0"/>
              <a:t>his </a:t>
            </a:r>
            <a:r>
              <a:rPr lang="cs-CZ" dirty="0" err="1"/>
              <a:t>younger</a:t>
            </a:r>
            <a:r>
              <a:rPr lang="cs-CZ" dirty="0"/>
              <a:t> </a:t>
            </a:r>
            <a:r>
              <a:rPr lang="cs-CZ" dirty="0" err="1"/>
              <a:t>days</a:t>
            </a:r>
            <a:r>
              <a:rPr lang="cs-CZ" dirty="0"/>
              <a:t>.</a:t>
            </a:r>
          </a:p>
          <a:p>
            <a:r>
              <a:rPr lang="cs-CZ" dirty="0" err="1"/>
              <a:t>Which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text </a:t>
            </a:r>
            <a:r>
              <a:rPr lang="cs-CZ" dirty="0" err="1"/>
              <a:t>mentions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being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teased</a:t>
            </a:r>
            <a:r>
              <a:rPr lang="cs-CZ" dirty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491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Passives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modal</a:t>
            </a:r>
            <a:r>
              <a:rPr lang="cs-CZ" dirty="0" smtClean="0"/>
              <a:t> </a:t>
            </a:r>
            <a:r>
              <a:rPr lang="cs-CZ" dirty="0" err="1" smtClean="0"/>
              <a:t>verbs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need</a:t>
            </a:r>
            <a:r>
              <a:rPr lang="cs-CZ" b="1" dirty="0">
                <a:solidFill>
                  <a:srgbClr val="FF0000"/>
                </a:solidFill>
              </a:rPr>
              <a:t> to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educated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benefits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recycling.</a:t>
            </a:r>
          </a:p>
          <a:p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essays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should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left</a:t>
            </a:r>
            <a:r>
              <a:rPr lang="cs-CZ" b="1" dirty="0"/>
              <a:t> </a:t>
            </a:r>
            <a:r>
              <a:rPr lang="cs-CZ" dirty="0"/>
              <a:t>on my </a:t>
            </a:r>
            <a:r>
              <a:rPr lang="cs-CZ" dirty="0" err="1"/>
              <a:t>desk</a:t>
            </a:r>
            <a:r>
              <a:rPr lang="cs-CZ" dirty="0"/>
              <a:t>.</a:t>
            </a:r>
          </a:p>
          <a:p>
            <a:r>
              <a:rPr lang="cs-CZ" dirty="0" err="1"/>
              <a:t>Bicycles</a:t>
            </a:r>
            <a:r>
              <a:rPr lang="cs-CZ" dirty="0"/>
              <a:t> </a:t>
            </a:r>
            <a:r>
              <a:rPr lang="cs-CZ" b="1" dirty="0" err="1">
                <a:solidFill>
                  <a:srgbClr val="FF0000"/>
                </a:solidFill>
              </a:rPr>
              <a:t>may</a:t>
            </a:r>
            <a:r>
              <a:rPr lang="cs-CZ" b="1" dirty="0">
                <a:solidFill>
                  <a:srgbClr val="FF0000"/>
                </a:solidFill>
              </a:rPr>
              <a:t> not </a:t>
            </a:r>
            <a:r>
              <a:rPr lang="cs-CZ" b="1" dirty="0" err="1">
                <a:solidFill>
                  <a:srgbClr val="FF0000"/>
                </a:solidFill>
              </a:rPr>
              <a:t>be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parked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 err="1"/>
              <a:t>against</a:t>
            </a:r>
            <a:r>
              <a:rPr lang="cs-CZ" dirty="0"/>
              <a:t> these </a:t>
            </a:r>
            <a:r>
              <a:rPr lang="cs-CZ" dirty="0" err="1"/>
              <a:t>railings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75391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721</Words>
  <Application>Microsoft Office PowerPoint</Application>
  <PresentationFormat>Předvádění na obrazovce (4:3)</PresentationFormat>
  <Paragraphs>103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Lucida Sans Unicode</vt:lpstr>
      <vt:lpstr>Times New Roman</vt:lpstr>
      <vt:lpstr>Motiv systému Office</vt:lpstr>
      <vt:lpstr>Passive voice</vt:lpstr>
      <vt:lpstr>Passive voice</vt:lpstr>
      <vt:lpstr>Present simple, present continuous</vt:lpstr>
      <vt:lpstr>Past simple, past continuous</vt:lpstr>
      <vt:lpstr>Present perfect simple, present pefect continuous</vt:lpstr>
      <vt:lpstr>Past perfect</vt:lpstr>
      <vt:lpstr>Future, future continuous, future perfect</vt:lpstr>
      <vt:lpstr>Passive infinitives and –ing forms</vt:lpstr>
      <vt:lpstr>Passives after modal verbs</vt:lpstr>
      <vt:lpstr>get-passives</vt:lpstr>
      <vt:lpstr>Look out!</vt:lpstr>
      <vt:lpstr>Complete the sentences using passive or active forms of verbs in brackets</vt:lpstr>
      <vt:lpstr>Answer key</vt:lpstr>
      <vt:lpstr>Zdroje</vt:lpstr>
    </vt:vector>
  </TitlesOfParts>
  <Company>GJS Zlin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Mynářová, Dana</dc:creator>
  <cp:lastModifiedBy>Mynářová, Dana</cp:lastModifiedBy>
  <cp:revision>23</cp:revision>
  <dcterms:created xsi:type="dcterms:W3CDTF">2013-05-29T09:03:19Z</dcterms:created>
  <dcterms:modified xsi:type="dcterms:W3CDTF">2013-12-29T19:36:04Z</dcterms:modified>
</cp:coreProperties>
</file>