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sldIdLst>
    <p:sldId id="269" r:id="rId3"/>
    <p:sldId id="256" r:id="rId4"/>
    <p:sldId id="257" r:id="rId5"/>
    <p:sldId id="261" r:id="rId6"/>
    <p:sldId id="259" r:id="rId7"/>
    <p:sldId id="258" r:id="rId8"/>
    <p:sldId id="262" r:id="rId9"/>
    <p:sldId id="264" r:id="rId10"/>
    <p:sldId id="265" r:id="rId11"/>
    <p:sldId id="266" r:id="rId12"/>
    <p:sldId id="267" r:id="rId13"/>
    <p:sldId id="268" r:id="rId14"/>
    <p:sldId id="263"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fld id="{5A34D201-EA49-4FE0-B950-5776CE6663DA}" type="datetimeFigureOut">
              <a:rPr lang="cs-CZ" smtClean="0"/>
              <a:pPr/>
              <a:t>23.8.2013</a:t>
            </a:fld>
            <a:endParaRPr lang="cs-CZ"/>
          </a:p>
        </p:txBody>
      </p:sp>
      <p:sp>
        <p:nvSpPr>
          <p:cNvPr id="8" name="Slide Number Placeholder 7"/>
          <p:cNvSpPr>
            <a:spLocks noGrp="1"/>
          </p:cNvSpPr>
          <p:nvPr>
            <p:ph type="sldNum" sz="quarter" idx="11"/>
          </p:nvPr>
        </p:nvSpPr>
        <p:spPr/>
        <p:txBody>
          <a:bodyPr/>
          <a:lstStyle/>
          <a:p>
            <a:fld id="{79A6E1B9-FD2C-4EC5-B63E-B2E1834701D1}"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A34D201-EA49-4FE0-B950-5776CE6663DA}" type="datetimeFigureOut">
              <a:rPr lang="cs-CZ" smtClean="0"/>
              <a:pPr/>
              <a:t>23.8.2013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A34D201-EA49-4FE0-B950-5776CE6663DA}" type="datetimeFigureOut">
              <a:rPr lang="cs-CZ" smtClean="0"/>
              <a:pPr/>
              <a:t>23.8.2013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7483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6047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3864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43938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6803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63381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0085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5347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A34D201-EA49-4FE0-B950-5776CE6663DA}" type="datetimeFigureOut">
              <a:rPr lang="cs-CZ" smtClean="0"/>
              <a:pPr/>
              <a:t>23.8.2013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8096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9678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2204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cs-CZ" smtClean="0"/>
              <a:t>Kliknutím lze upravit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A34D201-EA49-4FE0-B950-5776CE6663DA}" type="datetimeFigureOut">
              <a:rPr lang="cs-CZ" smtClean="0"/>
              <a:pPr/>
              <a:t>23.8.2013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34D201-EA49-4FE0-B950-5776CE6663DA}" type="datetimeFigureOut">
              <a:rPr lang="cs-CZ" smtClean="0"/>
              <a:pPr/>
              <a:t>23.8.2013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A6E1B9-FD2C-4EC5-B63E-B2E1834701D1}" type="slidenum">
              <a:rPr lang="cs-CZ" smtClean="0"/>
              <a:pPr/>
              <a:t>‹#›</a:t>
            </a:fld>
            <a:endParaRPr lang="cs-CZ"/>
          </a:p>
        </p:txBody>
      </p:sp>
      <p:sp>
        <p:nvSpPr>
          <p:cNvPr id="9" name="Title 8"/>
          <p:cNvSpPr>
            <a:spLocks noGrp="1"/>
          </p:cNvSpPr>
          <p:nvPr>
            <p:ph type="title"/>
          </p:nvPr>
        </p:nvSpPr>
        <p:spPr>
          <a:xfrm>
            <a:off x="914400" y="1544715"/>
            <a:ext cx="7315200" cy="1154097"/>
          </a:xfrm>
        </p:spPr>
        <p:txBody>
          <a:bodyPr/>
          <a:lstStyle/>
          <a:p>
            <a:r>
              <a:rPr lang="cs-CZ" smtClean="0"/>
              <a:t>Kliknutím lze upravit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5A34D201-EA49-4FE0-B950-5776CE6663DA}" type="datetimeFigureOut">
              <a:rPr lang="cs-CZ" smtClean="0"/>
              <a:pPr/>
              <a:t>23.8.2013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A6E1B9-FD2C-4EC5-B63E-B2E1834701D1}" type="slidenum">
              <a:rPr lang="cs-CZ" smtClean="0"/>
              <a:pPr/>
              <a:t>‹#›</a:t>
            </a:fld>
            <a:endParaRPr lang="cs-CZ"/>
          </a:p>
        </p:txBody>
      </p:sp>
      <p:sp>
        <p:nvSpPr>
          <p:cNvPr id="10" name="Title 9"/>
          <p:cNvSpPr>
            <a:spLocks noGrp="1"/>
          </p:cNvSpPr>
          <p:nvPr>
            <p:ph type="title"/>
          </p:nvPr>
        </p:nvSpPr>
        <p:spPr>
          <a:xfrm>
            <a:off x="914400" y="1544715"/>
            <a:ext cx="7315200" cy="1154097"/>
          </a:xfrm>
        </p:spPr>
        <p:txBody>
          <a:bodyPr/>
          <a:lstStyle/>
          <a:p>
            <a:r>
              <a:rPr lang="cs-CZ" smtClean="0"/>
              <a:t>Kliknutím lze upravit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5A34D201-EA49-4FE0-B950-5776CE6663DA}" type="datetimeFigureOut">
              <a:rPr lang="cs-CZ" smtClean="0"/>
              <a:pPr/>
              <a:t>23.8.2013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4D201-EA49-4FE0-B950-5776CE6663DA}" type="datetimeFigureOut">
              <a:rPr lang="cs-CZ" smtClean="0"/>
              <a:pPr/>
              <a:t>23.8.2013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cs-CZ" smtClean="0"/>
              <a:t>Kliknutím lze upravit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A34D201-EA49-4FE0-B950-5776CE6663DA}" type="datetimeFigureOut">
              <a:rPr lang="cs-CZ" smtClean="0"/>
              <a:pPr/>
              <a:t>23.8.2013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cs-CZ" smtClean="0"/>
              <a:t>Kliknutím lze upravit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A34D201-EA49-4FE0-B950-5776CE6663DA}" type="datetimeFigureOut">
              <a:rPr lang="cs-CZ" smtClean="0"/>
              <a:pPr/>
              <a:t>23.8.2013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A6E1B9-FD2C-4EC5-B63E-B2E1834701D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A34D201-EA49-4FE0-B950-5776CE6663DA}" type="datetimeFigureOut">
              <a:rPr lang="cs-CZ" smtClean="0"/>
              <a:pPr/>
              <a:t>23.8.2013</a:t>
            </a:fld>
            <a:endParaRPr lang="cs-CZ"/>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9A6E1B9-FD2C-4EC5-B63E-B2E1834701D1}" type="slidenum">
              <a:rPr lang="cs-CZ" smtClean="0"/>
              <a:pPr/>
              <a:t>‹#›</a:t>
            </a:fld>
            <a:endParaRPr lang="cs-CZ"/>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cs-CZ"/>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0BB4E-2633-4063-97C2-2670DEA63A79}" type="datetimeFigureOut">
              <a:rPr lang="cs-CZ" smtClean="0">
                <a:solidFill>
                  <a:prstClr val="black">
                    <a:tint val="75000"/>
                  </a:prstClr>
                </a:solidFill>
              </a:rPr>
              <a:pPr/>
              <a:t>23.8.2013</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85DCB-F636-4FE0-988B-4D5911413AE6}"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545327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z/imgres?um=1&amp;hl=cs&amp;sa=N&amp;biw=1280&amp;bih=656&amp;tbm=isch&amp;tbnid=5qMJ37bbt7zvGM:&amp;imgrefurl=http://www.freeworldmaps.net/europe/index.html&amp;docid=goROybqukXHmkM&amp;imgurl=http://www.freeworldmaps.net/europe/europe-physical-map.jpg&amp;w=750&amp;h=678&amp;ei=oWqRUK2mOIbdsgbcwYCIBw&amp;zoom=1&amp;iact=rc&amp;dur=243&amp;sig=104645909987912854339&amp;page=3&amp;tbnh=142&amp;tbnw=157&amp;start=37&amp;ndsp=20&amp;ved=1t:429,i:203&amp;tx=89&amp;ty=http://www.google.cz/imgres?imgurl=http://rysava.websnadno.cz/vlastiveda_5.roc/eu1.jpg&amp;imgrefurl=http://rysava.websnadno.cz/vlastiveda_5.roc/evropska_unie.htm&amp;h=368&amp;w=369&amp;sz=37&amp;tbnid=8qFqI1V_xbMJTM:&amp;tbnh=103&amp;tbnw=103&amp;zoom=1&amp;usg=__VjofcJQb1asXz_seNLwphWhfn0I=&amp;docid=CvvKTl4MsAsvsM&amp;hl=cs&amp;sa=X&amp;ei=ZW6RUKOoBYzFtAbS3YD4Cw&amp;ved=0CEsQ9QEwBg&amp;dur=1" TargetMode="External"/><Relationship Id="rId2" Type="http://schemas.openxmlformats.org/officeDocument/2006/relationships/hyperlink" Target="http://www.google.cz/imgres?um=1&amp;hl=cs&amp;sa=N&amp;biw=1280&amp;bih=656&amp;tbm=isch&amp;tbnid=5OP-UfZME_f-CM:&amp;imgrefurl=http://realworldadventures.com/europe/Physical%20Map%20of%20Czech.htm&amp;docid=zYG5a6p2a5e0CM&amp;imgurl=http://realworldadventures.com/europe/Physical%20Map%20of%20Czech_files/czech-republic.jpg&amp;w=750&amp;h=454&amp;ei=oWqRUK2mOIbdsgbcwYCIBw&amp;zoom=1&amp;iact=hc&amp;vpx=542&amp;vpy=116&amp;dur=81&amp;hovh=175&amp;hovw=289&amp;tx=114&amp;ty=95&amp;sig=104645909987912854339&amp;page=3&amp;tbnh=143&amp;tbnw=262&amp;start=37&amp;ndsp=20&amp;ved=1t:429,i:194" TargetMode="External"/><Relationship Id="rId1" Type="http://schemas.openxmlformats.org/officeDocument/2006/relationships/slideLayout" Target="../slideLayouts/slideLayout2.xml"/><Relationship Id="rId4" Type="http://schemas.openxmlformats.org/officeDocument/2006/relationships/hyperlink" Target="http://www.google.cz/imgres?um=1&amp;hl=cs&amp;sa=N&amp;biw=1280&amp;bih=656&amp;tbm=isch&amp;tbnid=h4k7FuDfqVT0FM:&amp;imgrefurl=http://weonlywanttheearth.blogspot.com/2011/12/why-does-nato-still-exist.html&amp;docid=wQ2GcUp15cTpzM&amp;imgurl=http://4.bp.blogspot.com/-3D1pJVhRBzo/TxAXDgFmg1I/AAAAAAAAAQA/Xx7nmCof808/s1600/b_20100401134323Flag_of_NATO.gif&amp;w=573&amp;h=573&amp;ei=2W2RUI7wPMXPtAbg2oDgCA&amp;zoom=1&amp;iact=hc&amp;vpx=629&amp;vpy=72&amp;dur=1301&amp;hovh=225&amp;hovw=225&amp;tx=114&amp;ty=113&amp;sig=104645909987912854339&amp;page=1&amp;tbnh=138&amp;tbnw=138&amp;start=0&amp;ndsp=16&amp;ved=1t:429,i:11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6"/>
            <a:ext cx="7772400" cy="432048"/>
          </a:xfrm>
        </p:spPr>
        <p:txBody>
          <a:bodyPr>
            <a:noAutofit/>
          </a:bodyPr>
          <a:lstStyle/>
          <a:p>
            <a:r>
              <a:rPr lang="cs-CZ" sz="3600" b="1" smtClean="0"/>
              <a:t>I</a:t>
            </a:r>
            <a:r>
              <a:rPr lang="en-GB" sz="3600" b="1" smtClean="0"/>
              <a:t>ntroduction</a:t>
            </a:r>
            <a:endParaRPr lang="en-GB" sz="3600" b="1" dirty="0"/>
          </a:p>
        </p:txBody>
      </p:sp>
      <p:sp>
        <p:nvSpPr>
          <p:cNvPr id="4" name="Obdélník 3"/>
          <p:cNvSpPr/>
          <p:nvPr/>
        </p:nvSpPr>
        <p:spPr>
          <a:xfrm>
            <a:off x="0" y="6093296"/>
            <a:ext cx="9144000" cy="76470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5" name="TextovéPole 4"/>
          <p:cNvSpPr txBox="1"/>
          <p:nvPr/>
        </p:nvSpPr>
        <p:spPr>
          <a:xfrm>
            <a:off x="359532" y="6207695"/>
            <a:ext cx="8424936" cy="461665"/>
          </a:xfrm>
          <a:prstGeom prst="rect">
            <a:avLst/>
          </a:prstGeom>
          <a:noFill/>
        </p:spPr>
        <p:txBody>
          <a:bodyPr wrap="square" rtlCol="0">
            <a:spAutoFit/>
          </a:bodyPr>
          <a:lstStyle/>
          <a:p>
            <a:r>
              <a:rPr lang="en-US" sz="2400" dirty="0" err="1" smtClean="0">
                <a:solidFill>
                  <a:prstClr val="white"/>
                </a:solidFill>
              </a:rPr>
              <a:t>Gymn</a:t>
            </a:r>
            <a:r>
              <a:rPr lang="cs-CZ" sz="2400" dirty="0" err="1" smtClean="0">
                <a:solidFill>
                  <a:prstClr val="white"/>
                </a:solidFill>
              </a:rPr>
              <a:t>ázium</a:t>
            </a:r>
            <a:r>
              <a:rPr lang="cs-CZ" sz="2400" dirty="0" smtClean="0">
                <a:solidFill>
                  <a:prstClr val="white"/>
                </a:solidFill>
              </a:rPr>
              <a:t> a Jazyková škola s právem státní jazykové zkoušky Zlín</a:t>
            </a:r>
            <a:endParaRPr lang="cs-CZ" sz="2400" dirty="0">
              <a:solidFill>
                <a:prstClr val="white"/>
              </a:solidFill>
            </a:endParaRPr>
          </a:p>
        </p:txBody>
      </p:sp>
      <p:cxnSp>
        <p:nvCxnSpPr>
          <p:cNvPr id="7" name="Přímá spojnice 6"/>
          <p:cNvCxnSpPr/>
          <p:nvPr/>
        </p:nvCxnSpPr>
        <p:spPr>
          <a:xfrm>
            <a:off x="727714" y="2348880"/>
            <a:ext cx="7669126"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 name="Tabulka 8"/>
          <p:cNvGraphicFramePr>
            <a:graphicFrameLocks noGrp="1"/>
          </p:cNvGraphicFramePr>
          <p:nvPr>
            <p:extLst>
              <p:ext uri="{D42A27DB-BD31-4B8C-83A1-F6EECF244321}">
                <p14:modId xmlns:p14="http://schemas.microsoft.com/office/powerpoint/2010/main" val="1280038562"/>
              </p:ext>
            </p:extLst>
          </p:nvPr>
        </p:nvGraphicFramePr>
        <p:xfrm>
          <a:off x="729020" y="2492896"/>
          <a:ext cx="7666515" cy="3388360"/>
        </p:xfrm>
        <a:graphic>
          <a:graphicData uri="http://schemas.openxmlformats.org/drawingml/2006/table">
            <a:tbl>
              <a:tblPr firstRow="1" bandRow="1">
                <a:tableStyleId>{69CF1AB2-1976-4502-BF36-3FF5EA218861}</a:tableStyleId>
              </a:tblPr>
              <a:tblGrid>
                <a:gridCol w="2465106"/>
                <a:gridCol w="5201409"/>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effectLst/>
                        </a:rPr>
                        <a:t>Tematická oblast</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Angličtina: </a:t>
                      </a:r>
                      <a:r>
                        <a:rPr lang="cs-CZ" noProof="0" dirty="0" smtClean="0"/>
                        <a:t>T</a:t>
                      </a:r>
                      <a:r>
                        <a:rPr lang="en-GB" noProof="0" dirty="0" smtClean="0"/>
                        <a:t>he</a:t>
                      </a:r>
                      <a:r>
                        <a:rPr lang="cs-CZ" dirty="0" smtClean="0"/>
                        <a:t> </a:t>
                      </a:r>
                      <a:r>
                        <a:rPr lang="cs-CZ" dirty="0" smtClean="0"/>
                        <a:t>Czech</a:t>
                      </a:r>
                      <a:r>
                        <a:rPr lang="cs-CZ" baseline="0" dirty="0" smtClean="0"/>
                        <a:t> Republic</a:t>
                      </a:r>
                      <a:endParaRPr lang="cs-CZ" dirty="0"/>
                    </a:p>
                  </a:txBody>
                  <a:tcPr/>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effectLst/>
                        </a:rPr>
                        <a:t>Datum vytvoření</a:t>
                      </a:r>
                      <a:endParaRPr lang="cs-CZ" b="1" dirty="0"/>
                    </a:p>
                  </a:txBody>
                  <a:tcPr/>
                </a:tc>
                <a:tc>
                  <a:txBody>
                    <a:bodyPr/>
                    <a:lstStyle/>
                    <a:p>
                      <a:r>
                        <a:rPr lang="cs-CZ" dirty="0" smtClean="0"/>
                        <a:t>20. 10. 2012</a:t>
                      </a:r>
                      <a:endParaRPr lang="cs-CZ" dirty="0"/>
                    </a:p>
                  </a:txBody>
                  <a:tcPr/>
                </a:tc>
              </a:tr>
              <a:tr h="34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Ročník </a:t>
                      </a:r>
                      <a:endParaRPr lang="cs-C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cap="none" normalizeH="0" baseline="0" dirty="0" smtClean="0">
                          <a:ln>
                            <a:noFill/>
                          </a:ln>
                          <a:solidFill>
                            <a:srgbClr val="000000"/>
                          </a:solidFill>
                          <a:effectLst/>
                          <a:latin typeface="Calibri" charset="0"/>
                          <a:ea typeface="Lucida Sans Unicode" charset="0"/>
                          <a:cs typeface="Lucida Sans Unicode" charset="0"/>
                        </a:rPr>
                        <a:t>2. - 4., sexta – oktáva, úroveň B1</a:t>
                      </a:r>
                    </a:p>
                  </a:txBody>
                  <a:tcPr/>
                </a:tc>
              </a:tr>
              <a:tr h="332720">
                <a:tc>
                  <a:txBody>
                    <a:bodyPr/>
                    <a:lstStyle/>
                    <a:p>
                      <a:r>
                        <a:rPr lang="cs-CZ" b="1" dirty="0" smtClean="0"/>
                        <a:t>Stručný obsah</a:t>
                      </a:r>
                      <a:endParaRPr lang="cs-CZ" b="1" dirty="0"/>
                    </a:p>
                  </a:txBody>
                  <a:tcPr/>
                </a:tc>
                <a:tc>
                  <a:txBody>
                    <a:bodyPr/>
                    <a:lstStyle/>
                    <a:p>
                      <a:r>
                        <a:rPr lang="cs-CZ" dirty="0" smtClean="0"/>
                        <a:t>Úvod k tématu Česká republika, základní geografické charakteristiky</a:t>
                      </a:r>
                      <a:endParaRPr lang="cs-CZ" dirty="0"/>
                    </a:p>
                  </a:txBody>
                  <a:tcPr/>
                </a:tc>
              </a:tr>
              <a:tr h="360040">
                <a:tc>
                  <a:txBody>
                    <a:bodyPr/>
                    <a:lstStyle/>
                    <a:p>
                      <a:r>
                        <a:rPr lang="cs-CZ" sz="1800" b="1" kern="1200" dirty="0" smtClean="0">
                          <a:effectLst/>
                        </a:rPr>
                        <a:t>Způsob využití</a:t>
                      </a:r>
                      <a:endParaRPr lang="cs-CZ" b="1" dirty="0"/>
                    </a:p>
                  </a:txBody>
                  <a:tcPr/>
                </a:tc>
                <a:tc>
                  <a:txBody>
                    <a:bodyPr/>
                    <a:lstStyle/>
                    <a:p>
                      <a:r>
                        <a:rPr lang="cs-CZ" dirty="0" smtClean="0"/>
                        <a:t>Otázky na základní informace</a:t>
                      </a:r>
                      <a:r>
                        <a:rPr lang="cs-CZ" baseline="0" dirty="0" smtClean="0"/>
                        <a:t> o České republice s využitím map. Po každém snímku s otázkami následuje „vzorová odpověď“</a:t>
                      </a:r>
                      <a:endParaRPr lang="cs-CZ" dirty="0"/>
                    </a:p>
                  </a:txBody>
                  <a:tcPr/>
                </a:tc>
              </a:tr>
              <a:tr h="360040">
                <a:tc>
                  <a:txBody>
                    <a:bodyPr/>
                    <a:lstStyle/>
                    <a:p>
                      <a:r>
                        <a:rPr lang="cs-CZ" sz="1800" b="1" kern="1200" dirty="0" smtClean="0">
                          <a:effectLst/>
                        </a:rPr>
                        <a:t>Autor</a:t>
                      </a:r>
                      <a:endParaRPr lang="cs-CZ" b="1" dirty="0"/>
                    </a:p>
                  </a:txBody>
                  <a:tcPr/>
                </a:tc>
                <a:tc>
                  <a:txBody>
                    <a:bodyPr/>
                    <a:lstStyle/>
                    <a:p>
                      <a:r>
                        <a:rPr lang="cs-CZ" dirty="0" smtClean="0"/>
                        <a:t>Mgr. Jiřina Juříčková</a:t>
                      </a:r>
                      <a:endParaRPr lang="cs-CZ" dirty="0"/>
                    </a:p>
                  </a:txBody>
                  <a:tcPr/>
                </a:tc>
              </a:tr>
              <a:tr h="370840">
                <a:tc>
                  <a:txBody>
                    <a:bodyPr/>
                    <a:lstStyle/>
                    <a:p>
                      <a:r>
                        <a:rPr lang="cs-CZ" sz="1800" b="1" kern="1200" dirty="0" smtClean="0">
                          <a:effectLst/>
                        </a:rPr>
                        <a:t>Kód</a:t>
                      </a:r>
                      <a:endParaRPr lang="cs-CZ" b="1" dirty="0"/>
                    </a:p>
                  </a:txBody>
                  <a:tcPr/>
                </a:tc>
                <a:tc>
                  <a:txBody>
                    <a:bodyPr/>
                    <a:lstStyle/>
                    <a:p>
                      <a:pPr algn="l" fontAlgn="b"/>
                      <a:r>
                        <a:rPr lang="cs-CZ" sz="1800" b="0" i="0" u="none" strike="noStrike" smtClean="0">
                          <a:solidFill>
                            <a:srgbClr val="000000"/>
                          </a:solidFill>
                          <a:effectLst/>
                          <a:latin typeface="+mn-lt"/>
                        </a:rPr>
                        <a:t>VY_32_INOVACE_06_AJUR01</a:t>
                      </a:r>
                      <a:endParaRPr lang="cs-CZ" sz="1800" b="0" i="0" u="none" strike="noStrike" dirty="0">
                        <a:solidFill>
                          <a:srgbClr val="000000"/>
                        </a:solidFill>
                        <a:effectLst/>
                        <a:latin typeface="+mn-lt"/>
                      </a:endParaRPr>
                    </a:p>
                  </a:txBody>
                  <a:tcPr marL="9525" marR="9525" marT="9525" marB="0" anchor="b"/>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64" y="188640"/>
            <a:ext cx="77438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9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Relief</a:t>
            </a:r>
            <a:endParaRPr lang="en-GB" dirty="0"/>
          </a:p>
        </p:txBody>
      </p:sp>
      <p:sp>
        <p:nvSpPr>
          <p:cNvPr id="3" name="Zástupný symbol pro obsah 2"/>
          <p:cNvSpPr>
            <a:spLocks noGrp="1"/>
          </p:cNvSpPr>
          <p:nvPr>
            <p:ph idx="1"/>
          </p:nvPr>
        </p:nvSpPr>
        <p:spPr/>
        <p:txBody>
          <a:bodyPr/>
          <a:lstStyle/>
          <a:p>
            <a:pPr>
              <a:buFont typeface="Wingdings" pitchFamily="2" charset="2"/>
              <a:buChar char="Ø"/>
            </a:pPr>
            <a:r>
              <a:rPr lang="en-US" dirty="0" smtClean="0">
                <a:latin typeface="Calibri" pitchFamily="34" charset="0"/>
                <a:cs typeface="Calibri" pitchFamily="34" charset="0"/>
              </a:rPr>
              <a:t> </a:t>
            </a:r>
            <a:r>
              <a:rPr lang="en-US" b="1" dirty="0" smtClean="0">
                <a:latin typeface="Calibri" pitchFamily="34" charset="0"/>
                <a:cs typeface="Calibri" pitchFamily="34" charset="0"/>
              </a:rPr>
              <a:t>What is the relief of the Czech </a:t>
            </a:r>
            <a:r>
              <a:rPr lang="cs-CZ" b="1" dirty="0" smtClean="0">
                <a:latin typeface="Calibri" pitchFamily="34" charset="0"/>
                <a:cs typeface="Calibri" pitchFamily="34" charset="0"/>
              </a:rPr>
              <a:t>R</a:t>
            </a:r>
            <a:r>
              <a:rPr lang="en-US" b="1" dirty="0" err="1" smtClean="0">
                <a:latin typeface="Calibri" pitchFamily="34" charset="0"/>
                <a:cs typeface="Calibri" pitchFamily="34" charset="0"/>
              </a:rPr>
              <a:t>epublic</a:t>
            </a:r>
            <a:r>
              <a:rPr lang="en-US" b="1" dirty="0" smtClean="0">
                <a:latin typeface="Calibri" pitchFamily="34" charset="0"/>
                <a:cs typeface="Calibri" pitchFamily="34" charset="0"/>
              </a:rPr>
              <a:t> like?</a:t>
            </a:r>
          </a:p>
          <a:p>
            <a:pPr>
              <a:buFont typeface="Wingdings" pitchFamily="2" charset="2"/>
              <a:buChar char="Ø"/>
            </a:pPr>
            <a:r>
              <a:rPr lang="en-US" b="1" dirty="0">
                <a:latin typeface="Calibri" pitchFamily="34" charset="0"/>
                <a:cs typeface="Calibri" pitchFamily="34" charset="0"/>
              </a:rPr>
              <a:t> </a:t>
            </a:r>
            <a:r>
              <a:rPr lang="en-US" b="1" dirty="0" smtClean="0">
                <a:latin typeface="Calibri" pitchFamily="34" charset="0"/>
                <a:cs typeface="Calibri" pitchFamily="34" charset="0"/>
              </a:rPr>
              <a:t>What are the main mountain ranges and plains?</a:t>
            </a:r>
          </a:p>
          <a:p>
            <a:pPr>
              <a:buFont typeface="Wingdings" pitchFamily="2" charset="2"/>
              <a:buChar char="Ø"/>
            </a:pPr>
            <a:r>
              <a:rPr lang="en-US" b="1" dirty="0">
                <a:latin typeface="Calibri" pitchFamily="34" charset="0"/>
                <a:cs typeface="Calibri" pitchFamily="34" charset="0"/>
              </a:rPr>
              <a:t> </a:t>
            </a:r>
            <a:r>
              <a:rPr lang="en-US" b="1" dirty="0" smtClean="0">
                <a:latin typeface="Calibri" pitchFamily="34" charset="0"/>
                <a:cs typeface="Calibri" pitchFamily="34" charset="0"/>
              </a:rPr>
              <a:t>Are there any important rivers?</a:t>
            </a:r>
            <a:endParaRPr lang="cs-CZ" b="1" dirty="0">
              <a:latin typeface="Calibri" pitchFamily="34" charset="0"/>
              <a:cs typeface="Calibri" pitchFamily="34" charset="0"/>
            </a:endParaRPr>
          </a:p>
        </p:txBody>
      </p:sp>
    </p:spTree>
    <p:extLst>
      <p:ext uri="{BB962C8B-B14F-4D97-AF65-F5344CB8AC3E}">
        <p14:creationId xmlns:p14="http://schemas.microsoft.com/office/powerpoint/2010/main" val="173860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7315200" cy="1154097"/>
          </a:xfrm>
        </p:spPr>
        <p:txBody>
          <a:bodyPr/>
          <a:lstStyle/>
          <a:p>
            <a:r>
              <a:rPr lang="en-US" dirty="0" smtClean="0"/>
              <a:t>Relief</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69" y="1628800"/>
            <a:ext cx="6821488" cy="47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66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76672"/>
            <a:ext cx="7315200" cy="1154097"/>
          </a:xfrm>
        </p:spPr>
        <p:txBody>
          <a:bodyPr/>
          <a:lstStyle/>
          <a:p>
            <a:r>
              <a:rPr lang="en-US" dirty="0" smtClean="0"/>
              <a:t>Relief</a:t>
            </a:r>
            <a:endParaRPr lang="cs-CZ" dirty="0"/>
          </a:p>
        </p:txBody>
      </p:sp>
      <p:sp>
        <p:nvSpPr>
          <p:cNvPr id="3" name="Zástupný symbol pro obsah 2"/>
          <p:cNvSpPr>
            <a:spLocks noGrp="1"/>
          </p:cNvSpPr>
          <p:nvPr>
            <p:ph idx="1"/>
          </p:nvPr>
        </p:nvSpPr>
        <p:spPr>
          <a:xfrm>
            <a:off x="755576" y="1844824"/>
            <a:ext cx="7704856" cy="4320480"/>
          </a:xfrm>
        </p:spPr>
        <p:txBody>
          <a:bodyPr>
            <a:normAutofit fontScale="92500" lnSpcReduction="10000"/>
          </a:bodyPr>
          <a:lstStyle/>
          <a:p>
            <a:pPr>
              <a:buFont typeface="Wingdings" pitchFamily="2" charset="2"/>
              <a:buChar char="Ø"/>
            </a:pPr>
            <a:r>
              <a:rPr lang="en-US" dirty="0" smtClean="0">
                <a:latin typeface="Calibri" pitchFamily="34" charset="0"/>
                <a:cs typeface="Calibri" pitchFamily="34" charset="0"/>
              </a:rPr>
              <a:t> </a:t>
            </a:r>
            <a:r>
              <a:rPr lang="en-US" b="1" dirty="0">
                <a:latin typeface="Calibri" pitchFamily="34" charset="0"/>
                <a:cs typeface="Calibri" pitchFamily="34" charset="0"/>
              </a:rPr>
              <a:t>Bohemia in the west consists of rolling plains, hills, and plateaus surrounded by low mountains; Moravia in the east consists of very hilly </a:t>
            </a:r>
            <a:r>
              <a:rPr lang="en-US" b="1" dirty="0" smtClean="0">
                <a:latin typeface="Calibri" pitchFamily="34" charset="0"/>
                <a:cs typeface="Calibri" pitchFamily="34" charset="0"/>
              </a:rPr>
              <a:t>country</a:t>
            </a:r>
          </a:p>
          <a:p>
            <a:r>
              <a:rPr lang="en-US" b="1" dirty="0">
                <a:latin typeface="Calibri" pitchFamily="34" charset="0"/>
                <a:cs typeface="Calibri" pitchFamily="34" charset="0"/>
              </a:rPr>
              <a:t> lowest point: </a:t>
            </a:r>
            <a:r>
              <a:rPr lang="cs-CZ" b="1" dirty="0" err="1" smtClean="0">
                <a:latin typeface="Calibri" pitchFamily="34" charset="0"/>
                <a:cs typeface="Calibri" pitchFamily="34" charset="0"/>
              </a:rPr>
              <a:t>the</a:t>
            </a:r>
            <a:r>
              <a:rPr lang="cs-CZ" b="1" dirty="0" smtClean="0">
                <a:latin typeface="Calibri" pitchFamily="34" charset="0"/>
                <a:cs typeface="Calibri" pitchFamily="34" charset="0"/>
              </a:rPr>
              <a:t> </a:t>
            </a:r>
            <a:r>
              <a:rPr lang="en-US" b="1" dirty="0" smtClean="0">
                <a:latin typeface="Calibri" pitchFamily="34" charset="0"/>
                <a:cs typeface="Calibri" pitchFamily="34" charset="0"/>
              </a:rPr>
              <a:t>Elbe </a:t>
            </a:r>
            <a:r>
              <a:rPr lang="en-US" b="1" dirty="0">
                <a:latin typeface="Calibri" pitchFamily="34" charset="0"/>
                <a:cs typeface="Calibri" pitchFamily="34" charset="0"/>
              </a:rPr>
              <a:t>River 115 m</a:t>
            </a:r>
          </a:p>
          <a:p>
            <a:r>
              <a:rPr lang="en-US" b="1" dirty="0">
                <a:latin typeface="Calibri" pitchFamily="34" charset="0"/>
                <a:cs typeface="Calibri" pitchFamily="34" charset="0"/>
              </a:rPr>
              <a:t>highest point: </a:t>
            </a:r>
            <a:r>
              <a:rPr lang="en-US" b="1" dirty="0" err="1">
                <a:latin typeface="Calibri" pitchFamily="34" charset="0"/>
                <a:cs typeface="Calibri" pitchFamily="34" charset="0"/>
              </a:rPr>
              <a:t>Snezka</a:t>
            </a:r>
            <a:r>
              <a:rPr lang="en-US" b="1" dirty="0">
                <a:latin typeface="Calibri" pitchFamily="34" charset="0"/>
                <a:cs typeface="Calibri" pitchFamily="34" charset="0"/>
              </a:rPr>
              <a:t> 1,602 m</a:t>
            </a:r>
          </a:p>
          <a:p>
            <a:pPr>
              <a:buFont typeface="Wingdings" pitchFamily="2" charset="2"/>
              <a:buChar char="Ø"/>
            </a:pPr>
            <a:r>
              <a:rPr lang="en-US" b="1" dirty="0" smtClean="0">
                <a:latin typeface="Calibri" pitchFamily="34" charset="0"/>
                <a:cs typeface="Calibri" pitchFamily="34" charset="0"/>
              </a:rPr>
              <a:t> Among important mountain ranges we can mention the Giant Mountains (</a:t>
            </a:r>
            <a:r>
              <a:rPr lang="en-US" b="1" dirty="0" err="1" smtClean="0">
                <a:latin typeface="Calibri" pitchFamily="34" charset="0"/>
                <a:cs typeface="Calibri" pitchFamily="34" charset="0"/>
              </a:rPr>
              <a:t>Krkonose</a:t>
            </a:r>
            <a:r>
              <a:rPr lang="en-US" b="1" dirty="0" smtClean="0">
                <a:latin typeface="Calibri" pitchFamily="34" charset="0"/>
                <a:cs typeface="Calibri" pitchFamily="34" charset="0"/>
              </a:rPr>
              <a:t>), the Ash Mountains (</a:t>
            </a:r>
            <a:r>
              <a:rPr lang="en-US" b="1" dirty="0" err="1" smtClean="0">
                <a:latin typeface="Calibri" pitchFamily="34" charset="0"/>
                <a:cs typeface="Calibri" pitchFamily="34" charset="0"/>
              </a:rPr>
              <a:t>Hruby</a:t>
            </a:r>
            <a:r>
              <a:rPr lang="en-US" b="1" dirty="0" smtClean="0">
                <a:latin typeface="Calibri" pitchFamily="34" charset="0"/>
                <a:cs typeface="Calibri" pitchFamily="34" charset="0"/>
              </a:rPr>
              <a:t> </a:t>
            </a:r>
            <a:r>
              <a:rPr lang="en-US" b="1" dirty="0" err="1" smtClean="0">
                <a:latin typeface="Calibri" pitchFamily="34" charset="0"/>
                <a:cs typeface="Calibri" pitchFamily="34" charset="0"/>
              </a:rPr>
              <a:t>Jesenik</a:t>
            </a:r>
            <a:r>
              <a:rPr lang="en-US" b="1" dirty="0" smtClean="0">
                <a:latin typeface="Calibri" pitchFamily="34" charset="0"/>
                <a:cs typeface="Calibri" pitchFamily="34" charset="0"/>
              </a:rPr>
              <a:t>), the Carpathians, the </a:t>
            </a:r>
            <a:r>
              <a:rPr lang="en-US" b="1" dirty="0" err="1" smtClean="0">
                <a:latin typeface="Calibri" pitchFamily="34" charset="0"/>
                <a:cs typeface="Calibri" pitchFamily="34" charset="0"/>
              </a:rPr>
              <a:t>Beskydy</a:t>
            </a:r>
            <a:r>
              <a:rPr lang="en-US" b="1" dirty="0" smtClean="0">
                <a:latin typeface="Calibri" pitchFamily="34" charset="0"/>
                <a:cs typeface="Calibri" pitchFamily="34" charset="0"/>
              </a:rPr>
              <a:t> Mountains, and the </a:t>
            </a:r>
            <a:r>
              <a:rPr lang="en-US" b="1" dirty="0" err="1" smtClean="0">
                <a:latin typeface="Calibri" pitchFamily="34" charset="0"/>
                <a:cs typeface="Calibri" pitchFamily="34" charset="0"/>
              </a:rPr>
              <a:t>Sumava</a:t>
            </a:r>
            <a:r>
              <a:rPr lang="en-US" b="1" dirty="0" smtClean="0">
                <a:latin typeface="Calibri" pitchFamily="34" charset="0"/>
                <a:cs typeface="Calibri" pitchFamily="34" charset="0"/>
              </a:rPr>
              <a:t> Mountain range. The most important plains are along the Elbe river and in southern and central Moravia</a:t>
            </a:r>
          </a:p>
          <a:p>
            <a:pPr>
              <a:buFont typeface="Wingdings" pitchFamily="2" charset="2"/>
              <a:buChar char="Ø"/>
            </a:pPr>
            <a:r>
              <a:rPr lang="en-US" b="1" dirty="0">
                <a:latin typeface="Calibri" pitchFamily="34" charset="0"/>
                <a:cs typeface="Calibri" pitchFamily="34" charset="0"/>
              </a:rPr>
              <a:t> </a:t>
            </a:r>
            <a:r>
              <a:rPr lang="en-US" b="1" dirty="0" smtClean="0">
                <a:latin typeface="Calibri" pitchFamily="34" charset="0"/>
                <a:cs typeface="Calibri" pitchFamily="34" charset="0"/>
              </a:rPr>
              <a:t>The Czech </a:t>
            </a:r>
            <a:r>
              <a:rPr lang="cs-CZ" b="1" dirty="0" smtClean="0">
                <a:latin typeface="Calibri" pitchFamily="34" charset="0"/>
                <a:cs typeface="Calibri" pitchFamily="34" charset="0"/>
              </a:rPr>
              <a:t>R</a:t>
            </a:r>
            <a:r>
              <a:rPr lang="en-US" b="1" dirty="0" err="1" smtClean="0">
                <a:latin typeface="Calibri" pitchFamily="34" charset="0"/>
                <a:cs typeface="Calibri" pitchFamily="34" charset="0"/>
              </a:rPr>
              <a:t>epublic</a:t>
            </a:r>
            <a:r>
              <a:rPr lang="en-US" b="1" dirty="0" smtClean="0">
                <a:latin typeface="Calibri" pitchFamily="34" charset="0"/>
                <a:cs typeface="Calibri" pitchFamily="34" charset="0"/>
              </a:rPr>
              <a:t> lies on the European watershed, which means the rivers are short and not suitable for transport. There are three drainage basins in the Czech </a:t>
            </a:r>
            <a:r>
              <a:rPr lang="cs-CZ" b="1" dirty="0" smtClean="0">
                <a:latin typeface="Calibri" pitchFamily="34" charset="0"/>
                <a:cs typeface="Calibri" pitchFamily="34" charset="0"/>
              </a:rPr>
              <a:t>R</a:t>
            </a:r>
            <a:r>
              <a:rPr lang="en-US" b="1" dirty="0" err="1" smtClean="0">
                <a:latin typeface="Calibri" pitchFamily="34" charset="0"/>
                <a:cs typeface="Calibri" pitchFamily="34" charset="0"/>
              </a:rPr>
              <a:t>epublic</a:t>
            </a:r>
            <a:r>
              <a:rPr lang="en-US" b="1" dirty="0" smtClean="0">
                <a:latin typeface="Calibri" pitchFamily="34" charset="0"/>
                <a:cs typeface="Calibri" pitchFamily="34" charset="0"/>
              </a:rPr>
              <a:t>. They are the Elbe, the Morava and the Oder drainage basins</a:t>
            </a:r>
            <a:endParaRPr lang="cs-CZ" b="1" dirty="0">
              <a:latin typeface="Calibri" pitchFamily="34" charset="0"/>
              <a:cs typeface="Calibri" pitchFamily="34" charset="0"/>
            </a:endParaRPr>
          </a:p>
        </p:txBody>
      </p:sp>
    </p:spTree>
    <p:extLst>
      <p:ext uri="{BB962C8B-B14F-4D97-AF65-F5344CB8AC3E}">
        <p14:creationId xmlns:p14="http://schemas.microsoft.com/office/powerpoint/2010/main" val="283783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7315200" cy="1154097"/>
          </a:xfrm>
        </p:spPr>
        <p:txBody>
          <a:bodyPr/>
          <a:lstStyle/>
          <a:p>
            <a:r>
              <a:rPr lang="cs-CZ" dirty="0" smtClean="0"/>
              <a:t>Zdroje</a:t>
            </a:r>
            <a:endParaRPr lang="cs-CZ" dirty="0"/>
          </a:p>
        </p:txBody>
      </p:sp>
      <p:sp>
        <p:nvSpPr>
          <p:cNvPr id="3" name="Zástupný symbol pro obsah 2"/>
          <p:cNvSpPr>
            <a:spLocks noGrp="1"/>
          </p:cNvSpPr>
          <p:nvPr>
            <p:ph idx="1"/>
          </p:nvPr>
        </p:nvSpPr>
        <p:spPr>
          <a:xfrm>
            <a:off x="914400" y="1700809"/>
            <a:ext cx="7315200" cy="4608552"/>
          </a:xfrm>
        </p:spPr>
        <p:txBody>
          <a:bodyPr>
            <a:normAutofit fontScale="47500" lnSpcReduction="20000"/>
          </a:bodyPr>
          <a:lstStyle/>
          <a:p>
            <a:r>
              <a:rPr lang="cs-CZ" u="sng" dirty="0">
                <a:latin typeface="Calibri" pitchFamily="34" charset="0"/>
                <a:cs typeface="Calibri" pitchFamily="34" charset="0"/>
                <a:hlinkClick r:id="rId2"/>
              </a:rPr>
              <a:t>http://www.google.cz/imgres?um=1&amp;hl=cs&amp;sa=N&amp;biw=1280&amp;bih=656&amp;tbm=isch&amp;tbnid=5OP-UfZME_f-CM:&amp;imgrefurl=http://realworldadventures.com/europe/Physical%2520Map%2520of%2520Czech.htm&amp;docid=zYG5a6p2a5e0CM&amp;imgurl=http://</a:t>
            </a:r>
            <a:r>
              <a:rPr lang="cs-CZ" u="sng" dirty="0" smtClean="0">
                <a:latin typeface="Calibri" pitchFamily="34" charset="0"/>
                <a:cs typeface="Calibri" pitchFamily="34" charset="0"/>
                <a:hlinkClick r:id="rId2"/>
              </a:rPr>
              <a:t>realworldadventures.com/europe/Physical%252520Map%252520of%252520Czech_files/czech-republic.jpg&amp;w=750&amp;h=454&amp;ei=oWqRUK2mOIbdsgbcwYCIBw&amp;zoom=1&amp;iact=hc&amp;vpx=542&amp;vpy=116&amp;dur=81&amp;hovh=175&amp;hovw=289&amp;tx=114&amp;ty=95&amp;sig=104645909987912854339&amp;page=3&amp;tbnh=143&amp;tbnw=262&amp;start=37&amp;ndsp=20&amp;ved=1t:429,i:194</a:t>
            </a:r>
            <a:endParaRPr lang="cs-CZ" u="sng" dirty="0" smtClean="0">
              <a:latin typeface="Calibri" pitchFamily="34" charset="0"/>
              <a:cs typeface="Calibri" pitchFamily="34" charset="0"/>
            </a:endParaRPr>
          </a:p>
          <a:p>
            <a:r>
              <a:rPr lang="cs-CZ" dirty="0">
                <a:latin typeface="Calibri" pitchFamily="34" charset="0"/>
                <a:cs typeface="Calibri" pitchFamily="34" charset="0"/>
              </a:rPr>
              <a:t>http://www.google.cz/imgres?um=1&amp;hl=cs&amp;qscrl=1&amp;rlz=1T4ASUS_cs___CZ419&amp;biw=1280&amp;bih=656&amp;tbm=isch&amp;tbnid=5qMJ37bbt7zvGM:&amp;imgrefurl=http://www.freeworldmaps.net/europe/index.html&amp;docid=goROybqukXHmkM&amp;imgurl=http://www.freeworldmaps.net/europe/europe-physical-map.jpg&amp;w=750&amp;h=678&amp;ei=U3SRUKygMYXRtAbJmoAQ&amp;zoom=1&amp;iact=hc&amp;vpx=179&amp;vpy=346&amp;dur=124&amp;hovh=213&amp;hovw=236&amp;tx=114&amp;ty=102&amp;sig=104645909987912854339&amp;page=3&amp;tbnh=142&amp;tbnw=157&amp;start=37&amp;ndsp=20&amp;ved=1t:429,i:199</a:t>
            </a:r>
          </a:p>
          <a:p>
            <a:r>
              <a:rPr lang="cs-CZ" u="sng" dirty="0">
                <a:latin typeface="Calibri" pitchFamily="34" charset="0"/>
                <a:cs typeface="Calibri" pitchFamily="34" charset="0"/>
                <a:hlinkClick r:id="rId3"/>
              </a:rPr>
              <a:t>http://www.google.cz/imgres?um=1&amp;hl=cs&amp;sa=N&amp;biw=1280&amp;bih=656&amp;tbm=isch&amp;tbnid=5qMJ37bbt7zvGM:&amp;imgrefurl=http://www.freeworldmaps.net/europe/index.html&amp;docid=goROybqukXHmkM&amp;imgurl=http://www.freeworldmaps.net/europe/europe-physical-map.jpg&amp;w=750&amp;h=678&amp;ei=oWqRUK2mOIbdsgbcwYCIBw&amp;zoom=1&amp;iact=rc&amp;dur=243&amp;sig=104645909987912854339&amp;page=3&amp;tbnh=142&amp;tbnw=157&amp;start=37&amp;ndsp=20&amp;ved=1t:429,i:203&amp;tx=89&amp;ty=http://www.google.cz/imgres?imgurl=http://rysava.websnadno.cz/vlastiveda_5.roc/eu1.jpg&amp;imgrefurl=http://rysava.websnadno.cz/vlastiveda_5.roc/evropska_unie.htm&amp;h=368&amp;w=369&amp;sz=37&amp;tbnid=8qFqI1V_xbMJTM:&amp;tbnh=103&amp;tbnw=103&amp;zoom=1&amp;usg=__VjofcJQb1asXz_seNLwphWhfn0I=&amp;docid=CvvKTl4MsAsvsM&amp;hl=cs&amp;sa=X&amp;ei=ZW6RUKOoBYzFtAbS3YD4Cw&amp;ved=0CEsQ9QEwBg&amp;dur=1</a:t>
            </a:r>
            <a:endParaRPr lang="cs-CZ" dirty="0">
              <a:latin typeface="Calibri" pitchFamily="34" charset="0"/>
              <a:cs typeface="Calibri" pitchFamily="34" charset="0"/>
            </a:endParaRPr>
          </a:p>
          <a:p>
            <a:r>
              <a:rPr lang="cs-CZ" u="sng" dirty="0">
                <a:latin typeface="Calibri" pitchFamily="34" charset="0"/>
                <a:cs typeface="Calibri" pitchFamily="34" charset="0"/>
                <a:hlinkClick r:id="rId4"/>
              </a:rPr>
              <a:t>http://www.google.cz/imgres?um=1&amp;hl=cs&amp;sa=N&amp;biw=1280&amp;bih=656&amp;tbm=isch&amp;tbnid=h4k7FuDfqVT0FM:&amp;imgrefurl=http://weonlywanttheearth.blogspot.com/2011/12/why-does-nato-still-exist.html&amp;docid=wQ2GcUp15cTpzM&amp;imgurl=http://4.bp.blogspot.com/-</a:t>
            </a:r>
            <a:r>
              <a:rPr lang="cs-CZ" u="sng" dirty="0" smtClean="0">
                <a:latin typeface="Calibri" pitchFamily="34" charset="0"/>
                <a:cs typeface="Calibri" pitchFamily="34" charset="0"/>
                <a:hlinkClick r:id="rId4"/>
              </a:rPr>
              <a:t>3D1pJVhRBzo/TxAXDgFmg1I/AAAAAAAAAQA/Xx7nmCof808/s1600/b_20100401134323Flag_of_NATO.gif&amp;w=573&amp;h=573&amp;ei=2W2RUI7wPMXPtAbg2oDgCA&amp;zoom=1&amp;iact=hc&amp;vpx=629&amp;vpy=72&amp;dur=1301&amp;hovh=225&amp;hovw=225&amp;tx=114&amp;ty=113&amp;sig=104645909987912854339&amp;page=1&amp;tbnh=138&amp;tbnw=138&amp;start=0&amp;ndsp=16&amp;ved=1t:429,i:118</a:t>
            </a:r>
            <a:endParaRPr lang="cs-CZ" u="sng" dirty="0" smtClean="0">
              <a:latin typeface="Calibri" pitchFamily="34" charset="0"/>
              <a:cs typeface="Calibri" pitchFamily="34" charset="0"/>
            </a:endParaRPr>
          </a:p>
          <a:p>
            <a:r>
              <a:rPr lang="cs-CZ" dirty="0">
                <a:latin typeface="Calibri" pitchFamily="34" charset="0"/>
                <a:cs typeface="Calibri" pitchFamily="34" charset="0"/>
              </a:rPr>
              <a:t>http://www.google.cz/imgres?um=1&amp;hl=cs&amp;sa=N&amp;qscrl=1&amp;rlz=1T4ASUS_cs___CZ419&amp;biw=1280&amp;bih=656&amp;tbm=isch&amp;tbnid=vMW9Ee4yg-FtBM:&amp;imgrefurl=http://theintelhub.com/2010/09/27/the-united-nations-a-one-world-government/&amp;docid=cQcLC0YX4jjfIM&amp;imgurl=http://</a:t>
            </a:r>
            <a:r>
              <a:rPr lang="cs-CZ" dirty="0" smtClean="0">
                <a:latin typeface="Calibri" pitchFamily="34" charset="0"/>
                <a:cs typeface="Calibri" pitchFamily="34" charset="0"/>
              </a:rPr>
              <a:t>theintelhub.com/wp-content/uploads/2010/07/united-nations1.jpeg&amp;w=550&amp;h=506&amp;ei=GXSRUJ_KIs3Osga29IDQAw&amp;zoom=1&amp;iact=rc&amp;dur=187&amp;sig=104645909987912854339&amp;page=2&amp;tbnh=147&amp;tbnw=164&amp;start=15&amp;ndsp=21&amp;ved=1t:429,i:117&amp;tx=99&amp;ty=70</a:t>
            </a:r>
            <a:endParaRPr lang="en-US" dirty="0" smtClean="0">
              <a:latin typeface="Calibri" pitchFamily="34" charset="0"/>
              <a:cs typeface="Calibri" pitchFamily="34" charset="0"/>
            </a:endParaRPr>
          </a:p>
          <a:p>
            <a:r>
              <a:rPr lang="cs-CZ" dirty="0">
                <a:latin typeface="Calibri" pitchFamily="34" charset="0"/>
                <a:cs typeface="Calibri" pitchFamily="34" charset="0"/>
              </a:rPr>
              <a:t>http://www.google.cz/imgres?imgurl=http://us.123rf.com/400wm/400/400/mschmeling/mschmeling1110/mschmeling111000084/10768819-czech-republic-shaded-relief-map-with-major-urban-areas-surrounding-territory-greyed-out-colored-acc.jpg&amp;imgrefurl=http://www.123rf.com/photo_10768819_czech-republic-shaded-relief-map-with-major-urban-areas-surrounding-territory-greyed-out-colored-acc.html&amp;h=837&amp;w=1200&amp;sz=322&amp;tbnid=-CRB8zTcxUNJSM:&amp;tbnh=117&amp;tbnw=168&amp;zoom=1&amp;usg=__LO_gRQBhYGudGydsIYIO-VUtYx4=&amp;docid=j242XY4ExH3ySM&amp;hl=cs&amp;sa=X&amp;ei=TIKRULXvFsb3sgbPk4HwAg&amp;sqi=2&amp;ved=0CEAQ9QEwBQ&amp;dur=413</a:t>
            </a:r>
          </a:p>
          <a:p>
            <a:endParaRPr lang="cs-CZ" dirty="0">
              <a:latin typeface="Calibri" pitchFamily="34" charset="0"/>
              <a:cs typeface="Calibri" pitchFamily="34" charset="0"/>
            </a:endParaRPr>
          </a:p>
        </p:txBody>
      </p:sp>
    </p:spTree>
    <p:extLst>
      <p:ext uri="{BB962C8B-B14F-4D97-AF65-F5344CB8AC3E}">
        <p14:creationId xmlns:p14="http://schemas.microsoft.com/office/powerpoint/2010/main" val="260120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Czech Republic</a:t>
            </a:r>
            <a:endParaRPr lang="en-GB" dirty="0"/>
          </a:p>
        </p:txBody>
      </p:sp>
      <p:sp>
        <p:nvSpPr>
          <p:cNvPr id="3" name="Podnadpis 2"/>
          <p:cNvSpPr>
            <a:spLocks noGrp="1"/>
          </p:cNvSpPr>
          <p:nvPr>
            <p:ph type="subTitle" idx="1"/>
          </p:nvPr>
        </p:nvSpPr>
        <p:spPr/>
        <p:txBody>
          <a:bodyPr/>
          <a:lstStyle/>
          <a:p>
            <a:r>
              <a:rPr lang="en-US" b="1" dirty="0" smtClean="0">
                <a:latin typeface="Calibri" pitchFamily="34" charset="0"/>
                <a:cs typeface="Calibri" pitchFamily="34" charset="0"/>
              </a:rPr>
              <a:t>Introduction</a:t>
            </a:r>
            <a:endParaRPr lang="cs-CZ" b="1" dirty="0">
              <a:latin typeface="Calibri" pitchFamily="34" charset="0"/>
              <a:cs typeface="Calibri" pitchFamily="34" charset="0"/>
            </a:endParaRPr>
          </a:p>
        </p:txBody>
      </p:sp>
    </p:spTree>
    <p:extLst>
      <p:ext uri="{BB962C8B-B14F-4D97-AF65-F5344CB8AC3E}">
        <p14:creationId xmlns:p14="http://schemas.microsoft.com/office/powerpoint/2010/main" val="4257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58289"/>
            <a:ext cx="6710982" cy="406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899592" y="1283364"/>
            <a:ext cx="7315200" cy="1154097"/>
          </a:xfrm>
        </p:spPr>
        <p:txBody>
          <a:bodyPr/>
          <a:lstStyle/>
          <a:p>
            <a:r>
              <a:rPr lang="en-US" b="1" dirty="0" smtClean="0"/>
              <a:t>Location</a:t>
            </a:r>
            <a:endParaRPr lang="cs-CZ" b="1" dirty="0"/>
          </a:p>
        </p:txBody>
      </p:sp>
      <p:sp>
        <p:nvSpPr>
          <p:cNvPr id="3" name="TextovéPole 2"/>
          <p:cNvSpPr txBox="1"/>
          <p:nvPr/>
        </p:nvSpPr>
        <p:spPr>
          <a:xfrm>
            <a:off x="7144" y="567751"/>
            <a:ext cx="6192688" cy="1292662"/>
          </a:xfrm>
          <a:prstGeom prst="rect">
            <a:avLst/>
          </a:prstGeom>
          <a:noFill/>
        </p:spPr>
        <p:txBody>
          <a:bodyPr wrap="square" rtlCol="0">
            <a:spAutoFit/>
          </a:bodyPr>
          <a:lstStyle/>
          <a:p>
            <a:pPr marL="285750" indent="-285750">
              <a:buFont typeface="Wingdings" pitchFamily="2" charset="2"/>
              <a:buChar char="Ø"/>
            </a:pPr>
            <a:r>
              <a:rPr lang="en-US" sz="2000" b="1" dirty="0" smtClean="0">
                <a:latin typeface="Calibri" pitchFamily="34" charset="0"/>
                <a:cs typeface="Calibri" pitchFamily="34" charset="0"/>
              </a:rPr>
              <a:t>What is the location of the Czech Republic?</a:t>
            </a:r>
          </a:p>
          <a:p>
            <a:pPr marL="285750" indent="-285750">
              <a:buFont typeface="Wingdings" pitchFamily="2" charset="2"/>
              <a:buChar char="Ø"/>
            </a:pPr>
            <a:r>
              <a:rPr lang="en-US" sz="2000" b="1" dirty="0" smtClean="0">
                <a:latin typeface="Calibri" pitchFamily="34" charset="0"/>
                <a:cs typeface="Calibri" pitchFamily="34" charset="0"/>
              </a:rPr>
              <a:t>What are its </a:t>
            </a:r>
            <a:r>
              <a:rPr lang="en-GB" sz="2000" b="1" dirty="0" smtClean="0">
                <a:latin typeface="Calibri" pitchFamily="34" charset="0"/>
                <a:cs typeface="Calibri" pitchFamily="34" charset="0"/>
              </a:rPr>
              <a:t>neighbours</a:t>
            </a:r>
            <a:r>
              <a:rPr lang="en-US" sz="2000" b="1" dirty="0" smtClean="0">
                <a:latin typeface="Calibri" pitchFamily="34" charset="0"/>
                <a:cs typeface="Calibri" pitchFamily="34" charset="0"/>
              </a:rPr>
              <a:t>?</a:t>
            </a:r>
          </a:p>
          <a:p>
            <a:pPr marL="285750" indent="-285750">
              <a:buFont typeface="Wingdings" pitchFamily="2" charset="2"/>
              <a:buChar char="Ø"/>
            </a:pPr>
            <a:r>
              <a:rPr lang="en-US" sz="2000" b="1" dirty="0" smtClean="0">
                <a:latin typeface="Calibri" pitchFamily="34" charset="0"/>
                <a:cs typeface="Calibri" pitchFamily="34" charset="0"/>
              </a:rPr>
              <a:t>What are the borders formed by?</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56074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8770"/>
            <a:ext cx="7056784"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323528" y="212065"/>
            <a:ext cx="7315200" cy="1154097"/>
          </a:xfrm>
        </p:spPr>
        <p:txBody>
          <a:bodyPr/>
          <a:lstStyle/>
          <a:p>
            <a:r>
              <a:rPr lang="en-US" b="1" dirty="0" smtClean="0"/>
              <a:t>Location</a:t>
            </a:r>
            <a:endParaRPr lang="cs-CZ" b="1" dirty="0"/>
          </a:p>
        </p:txBody>
      </p:sp>
    </p:spTree>
    <p:extLst>
      <p:ext uri="{BB962C8B-B14F-4D97-AF65-F5344CB8AC3E}">
        <p14:creationId xmlns:p14="http://schemas.microsoft.com/office/powerpoint/2010/main" val="316865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20688"/>
            <a:ext cx="7315200" cy="1154097"/>
          </a:xfrm>
        </p:spPr>
        <p:txBody>
          <a:bodyPr/>
          <a:lstStyle/>
          <a:p>
            <a:r>
              <a:rPr lang="en-US" b="1" dirty="0" smtClean="0"/>
              <a:t>Location</a:t>
            </a:r>
            <a:endParaRPr lang="cs-CZ" b="1" dirty="0"/>
          </a:p>
        </p:txBody>
      </p:sp>
      <p:sp>
        <p:nvSpPr>
          <p:cNvPr id="3" name="TextovéPole 2"/>
          <p:cNvSpPr txBox="1"/>
          <p:nvPr/>
        </p:nvSpPr>
        <p:spPr>
          <a:xfrm>
            <a:off x="-24038" y="2204864"/>
            <a:ext cx="9038829" cy="2862322"/>
          </a:xfrm>
          <a:prstGeom prst="rect">
            <a:avLst/>
          </a:prstGeom>
          <a:noFill/>
        </p:spPr>
        <p:txBody>
          <a:bodyPr wrap="square" rtlCol="0">
            <a:spAutoFit/>
          </a:bodyPr>
          <a:lstStyle/>
          <a:p>
            <a:pPr marL="285750" indent="-285750">
              <a:buFont typeface="Wingdings" pitchFamily="2" charset="2"/>
              <a:buChar char="Ø"/>
            </a:pPr>
            <a:r>
              <a:rPr lang="en-US" sz="2000" b="1" dirty="0" smtClean="0">
                <a:latin typeface="Calibri" pitchFamily="34" charset="0"/>
                <a:cs typeface="Calibri" pitchFamily="34" charset="0"/>
              </a:rPr>
              <a:t>The Czech Republic is situated in the heart of Europe/in Central Europe</a:t>
            </a:r>
          </a:p>
          <a:p>
            <a:pPr marL="285750" indent="-285750">
              <a:buFont typeface="Wingdings" pitchFamily="2" charset="2"/>
              <a:buChar char="Ø"/>
            </a:pPr>
            <a:endParaRPr lang="en-US" sz="2000" b="1" dirty="0" smtClean="0">
              <a:latin typeface="Calibri" pitchFamily="34" charset="0"/>
              <a:cs typeface="Calibri" pitchFamily="34" charset="0"/>
            </a:endParaRPr>
          </a:p>
          <a:p>
            <a:pPr marL="285750" indent="-285750">
              <a:buFont typeface="Wingdings" pitchFamily="2" charset="2"/>
              <a:buChar char="Ø"/>
            </a:pPr>
            <a:r>
              <a:rPr lang="en-US" sz="2000" b="1" dirty="0" smtClean="0">
                <a:latin typeface="Calibri" pitchFamily="34" charset="0"/>
                <a:cs typeface="Calibri" pitchFamily="34" charset="0"/>
              </a:rPr>
              <a:t>It </a:t>
            </a:r>
            <a:r>
              <a:rPr lang="en-GB" sz="2000" b="1" dirty="0" smtClean="0">
                <a:latin typeface="Calibri" pitchFamily="34" charset="0"/>
                <a:cs typeface="Calibri" pitchFamily="34" charset="0"/>
              </a:rPr>
              <a:t>neighbours</a:t>
            </a:r>
            <a:r>
              <a:rPr lang="en-US" sz="2000" b="1" dirty="0" smtClean="0">
                <a:latin typeface="Calibri" pitchFamily="34" charset="0"/>
                <a:cs typeface="Calibri" pitchFamily="34" charset="0"/>
              </a:rPr>
              <a:t> Germany in the west, Poland in the north, </a:t>
            </a:r>
            <a:endParaRPr lang="cs-CZ" sz="2000" b="1" dirty="0" smtClean="0">
              <a:latin typeface="Calibri" pitchFamily="34" charset="0"/>
              <a:cs typeface="Calibri" pitchFamily="34" charset="0"/>
            </a:endParaRPr>
          </a:p>
          <a:p>
            <a:r>
              <a:rPr lang="cs-CZ" sz="2000" b="1" dirty="0">
                <a:latin typeface="Calibri" pitchFamily="34" charset="0"/>
                <a:cs typeface="Calibri" pitchFamily="34" charset="0"/>
              </a:rPr>
              <a:t> </a:t>
            </a:r>
            <a:r>
              <a:rPr lang="cs-CZ" sz="2000" b="1" dirty="0" smtClean="0">
                <a:latin typeface="Calibri" pitchFamily="34" charset="0"/>
                <a:cs typeface="Calibri" pitchFamily="34" charset="0"/>
              </a:rPr>
              <a:t>   </a:t>
            </a:r>
            <a:r>
              <a:rPr lang="en-US" sz="2000" b="1" dirty="0" smtClean="0">
                <a:latin typeface="Calibri" pitchFamily="34" charset="0"/>
                <a:cs typeface="Calibri" pitchFamily="34" charset="0"/>
              </a:rPr>
              <a:t>Slovakia in the east</a:t>
            </a:r>
            <a:r>
              <a:rPr lang="cs-CZ" sz="2000" b="1" dirty="0" smtClean="0">
                <a:latin typeface="Calibri" pitchFamily="34" charset="0"/>
                <a:cs typeface="Calibri" pitchFamily="34" charset="0"/>
              </a:rPr>
              <a:t>, </a:t>
            </a:r>
            <a:r>
              <a:rPr lang="en-US" sz="2000" b="1" dirty="0" smtClean="0">
                <a:latin typeface="Calibri" pitchFamily="34" charset="0"/>
                <a:cs typeface="Calibri" pitchFamily="34" charset="0"/>
              </a:rPr>
              <a:t>and Austria in the south.</a:t>
            </a:r>
          </a:p>
          <a:p>
            <a:endParaRPr lang="en-US" sz="2000" b="1" dirty="0" smtClean="0">
              <a:latin typeface="Calibri" pitchFamily="34" charset="0"/>
              <a:cs typeface="Calibri" pitchFamily="34" charset="0"/>
            </a:endParaRPr>
          </a:p>
          <a:p>
            <a:pPr marL="342900" indent="-342900">
              <a:buFont typeface="Wingdings" pitchFamily="2" charset="2"/>
              <a:buChar char="Ø"/>
            </a:pPr>
            <a:r>
              <a:rPr lang="en-US" sz="2000" b="1" dirty="0" smtClean="0">
                <a:latin typeface="Calibri" pitchFamily="34" charset="0"/>
                <a:cs typeface="Calibri" pitchFamily="34" charset="0"/>
              </a:rPr>
              <a:t>The borders are formed mainly by mountain ranges such as the Ore</a:t>
            </a:r>
            <a:endParaRPr lang="cs-CZ" sz="2000" b="1" dirty="0" smtClean="0">
              <a:latin typeface="Calibri" pitchFamily="34" charset="0"/>
              <a:cs typeface="Calibri" pitchFamily="34" charset="0"/>
            </a:endParaRPr>
          </a:p>
          <a:p>
            <a:r>
              <a:rPr lang="cs-CZ" sz="2000" b="1" dirty="0">
                <a:latin typeface="Calibri" pitchFamily="34" charset="0"/>
                <a:cs typeface="Calibri" pitchFamily="34" charset="0"/>
              </a:rPr>
              <a:t> </a:t>
            </a:r>
            <a:r>
              <a:rPr lang="cs-CZ" sz="2000" b="1" dirty="0" smtClean="0">
                <a:latin typeface="Calibri" pitchFamily="34" charset="0"/>
                <a:cs typeface="Calibri" pitchFamily="34" charset="0"/>
              </a:rPr>
              <a:t>    </a:t>
            </a:r>
            <a:r>
              <a:rPr lang="en-US" sz="2000" b="1" dirty="0" smtClean="0">
                <a:latin typeface="Calibri" pitchFamily="34" charset="0"/>
                <a:cs typeface="Calibri" pitchFamily="34" charset="0"/>
              </a:rPr>
              <a:t> Mountains, the Giant Mountains in the north, the </a:t>
            </a:r>
            <a:r>
              <a:rPr lang="en-US" sz="2000" b="1" dirty="0" err="1" smtClean="0">
                <a:latin typeface="Calibri" pitchFamily="34" charset="0"/>
                <a:cs typeface="Calibri" pitchFamily="34" charset="0"/>
              </a:rPr>
              <a:t>Beskydy</a:t>
            </a:r>
            <a:r>
              <a:rPr lang="en-US" sz="2000" b="1" dirty="0" smtClean="0">
                <a:latin typeface="Calibri" pitchFamily="34" charset="0"/>
                <a:cs typeface="Calibri" pitchFamily="34" charset="0"/>
              </a:rPr>
              <a:t> </a:t>
            </a:r>
            <a:endParaRPr lang="cs-CZ" sz="2000" b="1" dirty="0" smtClean="0">
              <a:latin typeface="Calibri" pitchFamily="34" charset="0"/>
              <a:cs typeface="Calibri" pitchFamily="34" charset="0"/>
            </a:endParaRPr>
          </a:p>
          <a:p>
            <a:r>
              <a:rPr lang="cs-CZ" sz="2000" b="1" dirty="0">
                <a:latin typeface="Calibri" pitchFamily="34" charset="0"/>
                <a:cs typeface="Calibri" pitchFamily="34" charset="0"/>
              </a:rPr>
              <a:t> </a:t>
            </a:r>
            <a:r>
              <a:rPr lang="cs-CZ" sz="2000" b="1" dirty="0" smtClean="0">
                <a:latin typeface="Calibri" pitchFamily="34" charset="0"/>
                <a:cs typeface="Calibri" pitchFamily="34" charset="0"/>
              </a:rPr>
              <a:t>     </a:t>
            </a:r>
            <a:r>
              <a:rPr lang="en-US" sz="2000" b="1" dirty="0" smtClean="0">
                <a:latin typeface="Calibri" pitchFamily="34" charset="0"/>
                <a:cs typeface="Calibri" pitchFamily="34" charset="0"/>
              </a:rPr>
              <a:t>Mountains and the Carpathians in the east, and the </a:t>
            </a:r>
            <a:r>
              <a:rPr lang="en-US" sz="2000" b="1" dirty="0" err="1" smtClean="0">
                <a:latin typeface="Calibri" pitchFamily="34" charset="0"/>
                <a:cs typeface="Calibri" pitchFamily="34" charset="0"/>
              </a:rPr>
              <a:t>Sumava</a:t>
            </a:r>
            <a:r>
              <a:rPr lang="en-US" sz="2000" b="1" dirty="0" smtClean="0">
                <a:latin typeface="Calibri" pitchFamily="34" charset="0"/>
                <a:cs typeface="Calibri" pitchFamily="34" charset="0"/>
              </a:rPr>
              <a:t> </a:t>
            </a:r>
            <a:endParaRPr lang="cs-CZ" sz="2000" b="1" dirty="0" smtClean="0">
              <a:latin typeface="Calibri" pitchFamily="34" charset="0"/>
              <a:cs typeface="Calibri" pitchFamily="34" charset="0"/>
            </a:endParaRPr>
          </a:p>
          <a:p>
            <a:r>
              <a:rPr lang="cs-CZ" sz="2000" b="1" dirty="0">
                <a:latin typeface="Calibri" pitchFamily="34" charset="0"/>
                <a:cs typeface="Calibri" pitchFamily="34" charset="0"/>
              </a:rPr>
              <a:t> </a:t>
            </a:r>
            <a:r>
              <a:rPr lang="cs-CZ" sz="2000" b="1" dirty="0" smtClean="0">
                <a:latin typeface="Calibri" pitchFamily="34" charset="0"/>
                <a:cs typeface="Calibri" pitchFamily="34" charset="0"/>
              </a:rPr>
              <a:t>     </a:t>
            </a:r>
            <a:r>
              <a:rPr lang="en-US" sz="2000" b="1" dirty="0" smtClean="0">
                <a:latin typeface="Calibri" pitchFamily="34" charset="0"/>
                <a:cs typeface="Calibri" pitchFamily="34" charset="0"/>
              </a:rPr>
              <a:t>Mountains in the south.</a:t>
            </a:r>
            <a:endParaRPr lang="cs-CZ" sz="2000" b="1" dirty="0">
              <a:latin typeface="Calibri" pitchFamily="34" charset="0"/>
              <a:cs typeface="Calibri" pitchFamily="34" charset="0"/>
            </a:endParaRPr>
          </a:p>
        </p:txBody>
      </p:sp>
    </p:spTree>
    <p:extLst>
      <p:ext uri="{BB962C8B-B14F-4D97-AF65-F5344CB8AC3E}">
        <p14:creationId xmlns:p14="http://schemas.microsoft.com/office/powerpoint/2010/main" val="156525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270070"/>
            <a:ext cx="7315200" cy="1154097"/>
          </a:xfrm>
        </p:spPr>
        <p:txBody>
          <a:bodyPr>
            <a:normAutofit/>
          </a:bodyPr>
          <a:lstStyle/>
          <a:p>
            <a:r>
              <a:rPr lang="en-US" b="1" dirty="0" smtClean="0"/>
              <a:t>International </a:t>
            </a:r>
            <a:r>
              <a:rPr lang="en-GB" b="1" dirty="0" smtClean="0"/>
              <a:t>organisations</a:t>
            </a:r>
            <a:endParaRPr lang="cs-CZ" b="1" dirty="0"/>
          </a:p>
        </p:txBody>
      </p:sp>
      <p:sp>
        <p:nvSpPr>
          <p:cNvPr id="3" name="TextovéPole 2"/>
          <p:cNvSpPr txBox="1"/>
          <p:nvPr/>
        </p:nvSpPr>
        <p:spPr>
          <a:xfrm>
            <a:off x="107504" y="577186"/>
            <a:ext cx="8280920" cy="677108"/>
          </a:xfrm>
          <a:prstGeom prst="rect">
            <a:avLst/>
          </a:prstGeom>
          <a:noFill/>
        </p:spPr>
        <p:txBody>
          <a:bodyPr wrap="square" rtlCol="0">
            <a:spAutoFit/>
          </a:bodyPr>
          <a:lstStyle/>
          <a:p>
            <a:pPr marL="285750" indent="-285750">
              <a:buFont typeface="Wingdings" pitchFamily="2" charset="2"/>
              <a:buChar char="Ø"/>
            </a:pPr>
            <a:r>
              <a:rPr lang="en-US" sz="2000" b="1" dirty="0" smtClean="0">
                <a:latin typeface="Calibri" pitchFamily="34" charset="0"/>
                <a:cs typeface="Calibri" pitchFamily="34" charset="0"/>
              </a:rPr>
              <a:t>Is the Czech Republic a member of any international </a:t>
            </a:r>
            <a:r>
              <a:rPr lang="en-GB" sz="2000" b="1" dirty="0" smtClean="0">
                <a:latin typeface="Calibri" pitchFamily="34" charset="0"/>
                <a:cs typeface="Calibri" pitchFamily="34" charset="0"/>
              </a:rPr>
              <a:t>organisations</a:t>
            </a:r>
            <a:r>
              <a:rPr lang="en-US" sz="2000" b="1" dirty="0" smtClean="0">
                <a:latin typeface="Calibri" pitchFamily="34" charset="0"/>
                <a:cs typeface="Calibri" pitchFamily="34" charset="0"/>
              </a:rPr>
              <a:t>?</a:t>
            </a:r>
          </a:p>
          <a:p>
            <a:endParaRPr lang="cs-CZ" dirty="0">
              <a:latin typeface="Calibri" pitchFamily="34" charset="0"/>
              <a:cs typeface="Calibri"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647" y="4049373"/>
            <a:ext cx="2512889" cy="251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92" y="2701983"/>
            <a:ext cx="2549451" cy="254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592" y="3068960"/>
            <a:ext cx="3013884" cy="277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39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052736"/>
            <a:ext cx="7315200" cy="1154097"/>
          </a:xfrm>
        </p:spPr>
        <p:txBody>
          <a:bodyPr>
            <a:normAutofit/>
          </a:bodyPr>
          <a:lstStyle/>
          <a:p>
            <a:r>
              <a:rPr lang="en-US" b="1" dirty="0" smtClean="0"/>
              <a:t>International </a:t>
            </a:r>
            <a:r>
              <a:rPr lang="en-GB" b="1" dirty="0" smtClean="0"/>
              <a:t>organisations</a:t>
            </a:r>
            <a:endParaRPr lang="en-GB" b="1" dirty="0"/>
          </a:p>
        </p:txBody>
      </p:sp>
      <p:sp>
        <p:nvSpPr>
          <p:cNvPr id="3" name="Zástupný symbol pro obsah 2"/>
          <p:cNvSpPr>
            <a:spLocks noGrp="1"/>
          </p:cNvSpPr>
          <p:nvPr>
            <p:ph idx="1"/>
          </p:nvPr>
        </p:nvSpPr>
        <p:spPr/>
        <p:txBody>
          <a:bodyPr/>
          <a:lstStyle/>
          <a:p>
            <a:pPr>
              <a:buFont typeface="Wingdings" pitchFamily="2" charset="2"/>
              <a:buChar char="Ø"/>
            </a:pPr>
            <a:r>
              <a:rPr lang="en-US" b="1" dirty="0" smtClean="0">
                <a:latin typeface="Calibri" pitchFamily="34" charset="0"/>
                <a:cs typeface="Calibri" pitchFamily="34" charset="0"/>
              </a:rPr>
              <a:t>The Czech Republic is a member of </a:t>
            </a:r>
            <a:r>
              <a:rPr lang="en-US" b="1" u="sng" dirty="0" smtClean="0">
                <a:latin typeface="Calibri" pitchFamily="34" charset="0"/>
                <a:cs typeface="Calibri" pitchFamily="34" charset="0"/>
              </a:rPr>
              <a:t>European Union</a:t>
            </a:r>
          </a:p>
          <a:p>
            <a:pPr>
              <a:buFont typeface="Wingdings" pitchFamily="2" charset="2"/>
              <a:buChar char="Ø"/>
            </a:pPr>
            <a:endParaRPr lang="en-US" b="1" dirty="0" smtClean="0">
              <a:latin typeface="Calibri" pitchFamily="34" charset="0"/>
              <a:cs typeface="Calibri" pitchFamily="34" charset="0"/>
            </a:endParaRPr>
          </a:p>
          <a:p>
            <a:pPr>
              <a:buFont typeface="Wingdings" pitchFamily="2" charset="2"/>
              <a:buChar char="Ø"/>
            </a:pPr>
            <a:r>
              <a:rPr lang="en-US" b="1" dirty="0" smtClean="0">
                <a:latin typeface="Calibri" pitchFamily="34" charset="0"/>
                <a:cs typeface="Calibri" pitchFamily="34" charset="0"/>
              </a:rPr>
              <a:t>The Czech Republic is also a member of NATO, </a:t>
            </a:r>
            <a:r>
              <a:rPr lang="en-US" b="1" u="sng" dirty="0" smtClean="0">
                <a:latin typeface="Calibri" pitchFamily="34" charset="0"/>
                <a:cs typeface="Calibri" pitchFamily="34" charset="0"/>
              </a:rPr>
              <a:t>North Atlantic Treaty </a:t>
            </a:r>
            <a:r>
              <a:rPr lang="en-GB" b="1" u="sng" dirty="0" smtClean="0">
                <a:latin typeface="Calibri" pitchFamily="34" charset="0"/>
                <a:cs typeface="Calibri" pitchFamily="34" charset="0"/>
              </a:rPr>
              <a:t>Organisation</a:t>
            </a:r>
            <a:r>
              <a:rPr lang="en-US" b="1" dirty="0" smtClean="0">
                <a:latin typeface="Calibri" pitchFamily="34" charset="0"/>
                <a:cs typeface="Calibri" pitchFamily="34" charset="0"/>
              </a:rPr>
              <a:t> and </a:t>
            </a:r>
            <a:r>
              <a:rPr lang="en-US" b="1" u="sng" dirty="0" smtClean="0">
                <a:latin typeface="Calibri" pitchFamily="34" charset="0"/>
                <a:cs typeface="Calibri" pitchFamily="34" charset="0"/>
              </a:rPr>
              <a:t>United Nations</a:t>
            </a:r>
            <a:endParaRPr lang="cs-CZ" b="1" u="sng" dirty="0">
              <a:latin typeface="Calibri" pitchFamily="34" charset="0"/>
              <a:cs typeface="Calibri" pitchFamily="34" charset="0"/>
            </a:endParaRPr>
          </a:p>
        </p:txBody>
      </p:sp>
    </p:spTree>
    <p:extLst>
      <p:ext uri="{BB962C8B-B14F-4D97-AF65-F5344CB8AC3E}">
        <p14:creationId xmlns:p14="http://schemas.microsoft.com/office/powerpoint/2010/main" val="332529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908720"/>
            <a:ext cx="7315200" cy="1154097"/>
          </a:xfrm>
        </p:spPr>
        <p:txBody>
          <a:bodyPr/>
          <a:lstStyle/>
          <a:p>
            <a:r>
              <a:rPr lang="en-GB" dirty="0" smtClean="0"/>
              <a:t>Climatic conditions</a:t>
            </a:r>
            <a:endParaRPr lang="en-GB" dirty="0"/>
          </a:p>
        </p:txBody>
      </p:sp>
      <p:sp>
        <p:nvSpPr>
          <p:cNvPr id="3" name="Zástupný symbol pro obsah 2"/>
          <p:cNvSpPr>
            <a:spLocks noGrp="1"/>
          </p:cNvSpPr>
          <p:nvPr>
            <p:ph idx="1"/>
          </p:nvPr>
        </p:nvSpPr>
        <p:spPr/>
        <p:txBody>
          <a:bodyPr/>
          <a:lstStyle/>
          <a:p>
            <a:pPr>
              <a:buFont typeface="Wingdings" pitchFamily="2" charset="2"/>
              <a:buChar char="Ø"/>
            </a:pPr>
            <a:r>
              <a:rPr lang="en-US" dirty="0">
                <a:latin typeface="Calibri" pitchFamily="34" charset="0"/>
                <a:cs typeface="Calibri" pitchFamily="34" charset="0"/>
              </a:rPr>
              <a:t> </a:t>
            </a:r>
            <a:r>
              <a:rPr lang="en-US" b="1" dirty="0" smtClean="0">
                <a:latin typeface="Calibri" pitchFamily="34" charset="0"/>
                <a:cs typeface="Calibri" pitchFamily="34" charset="0"/>
              </a:rPr>
              <a:t>What climatic zone does the Czech Republic lie?</a:t>
            </a:r>
          </a:p>
          <a:p>
            <a:pPr>
              <a:buFont typeface="Wingdings" pitchFamily="2" charset="2"/>
              <a:buChar char="Ø"/>
            </a:pPr>
            <a:r>
              <a:rPr lang="en-US" b="1" dirty="0">
                <a:latin typeface="Calibri" pitchFamily="34" charset="0"/>
                <a:cs typeface="Calibri" pitchFamily="34" charset="0"/>
              </a:rPr>
              <a:t> </a:t>
            </a:r>
            <a:r>
              <a:rPr lang="en-US" b="1" dirty="0" smtClean="0">
                <a:latin typeface="Calibri" pitchFamily="34" charset="0"/>
                <a:cs typeface="Calibri" pitchFamily="34" charset="0"/>
              </a:rPr>
              <a:t>What is typical for this climatic zone?</a:t>
            </a:r>
          </a:p>
          <a:p>
            <a:pPr>
              <a:buFont typeface="Wingdings" pitchFamily="2" charset="2"/>
              <a:buChar char="Ø"/>
            </a:pPr>
            <a:r>
              <a:rPr lang="en-US" b="1" dirty="0">
                <a:latin typeface="Calibri" pitchFamily="34" charset="0"/>
                <a:cs typeface="Calibri" pitchFamily="34" charset="0"/>
              </a:rPr>
              <a:t> </a:t>
            </a:r>
            <a:r>
              <a:rPr lang="en-US" b="1" dirty="0" smtClean="0">
                <a:latin typeface="Calibri" pitchFamily="34" charset="0"/>
                <a:cs typeface="Calibri" pitchFamily="34" charset="0"/>
              </a:rPr>
              <a:t>What is the weather like during the year?</a:t>
            </a:r>
            <a:endParaRPr lang="cs-CZ" b="1" dirty="0">
              <a:latin typeface="Calibri" pitchFamily="34" charset="0"/>
              <a:cs typeface="Calibri" pitchFamily="34" charset="0"/>
            </a:endParaRPr>
          </a:p>
        </p:txBody>
      </p:sp>
    </p:spTree>
    <p:extLst>
      <p:ext uri="{BB962C8B-B14F-4D97-AF65-F5344CB8AC3E}">
        <p14:creationId xmlns:p14="http://schemas.microsoft.com/office/powerpoint/2010/main" val="177526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32656"/>
            <a:ext cx="7315200" cy="1154097"/>
          </a:xfrm>
        </p:spPr>
        <p:txBody>
          <a:bodyPr/>
          <a:lstStyle/>
          <a:p>
            <a:r>
              <a:rPr lang="en-US" dirty="0" smtClean="0"/>
              <a:t>Climatic conditions</a:t>
            </a:r>
            <a:endParaRPr lang="cs-CZ" dirty="0"/>
          </a:p>
        </p:txBody>
      </p:sp>
      <p:sp>
        <p:nvSpPr>
          <p:cNvPr id="3" name="Zástupný symbol pro obsah 2"/>
          <p:cNvSpPr>
            <a:spLocks noGrp="1"/>
          </p:cNvSpPr>
          <p:nvPr>
            <p:ph idx="1"/>
          </p:nvPr>
        </p:nvSpPr>
        <p:spPr>
          <a:xfrm>
            <a:off x="611560" y="1700808"/>
            <a:ext cx="7632848" cy="4104456"/>
          </a:xfrm>
        </p:spPr>
        <p:txBody>
          <a:bodyPr>
            <a:normAutofit fontScale="92500"/>
          </a:bodyPr>
          <a:lstStyle/>
          <a:p>
            <a:pPr>
              <a:buFont typeface="Wingdings" pitchFamily="2" charset="2"/>
              <a:buChar char="Ø"/>
            </a:pPr>
            <a:r>
              <a:rPr lang="en-US" dirty="0" smtClean="0">
                <a:latin typeface="Calibri" pitchFamily="34" charset="0"/>
                <a:cs typeface="Calibri" pitchFamily="34" charset="0"/>
              </a:rPr>
              <a:t> </a:t>
            </a:r>
            <a:r>
              <a:rPr lang="en-US" sz="2200" b="1" dirty="0" smtClean="0">
                <a:latin typeface="Calibri" pitchFamily="34" charset="0"/>
                <a:cs typeface="Calibri" pitchFamily="34" charset="0"/>
              </a:rPr>
              <a:t>The Czech Republic lies in the temperate climatic zone.</a:t>
            </a:r>
          </a:p>
          <a:p>
            <a:pPr>
              <a:buFont typeface="Wingdings" pitchFamily="2" charset="2"/>
              <a:buChar char="Ø"/>
            </a:pPr>
            <a:r>
              <a:rPr lang="en-US" sz="2200" b="1" dirty="0">
                <a:latin typeface="Calibri" pitchFamily="34" charset="0"/>
                <a:cs typeface="Calibri" pitchFamily="34" charset="0"/>
              </a:rPr>
              <a:t> </a:t>
            </a:r>
            <a:r>
              <a:rPr lang="en-US" sz="2200" b="1" dirty="0" smtClean="0">
                <a:latin typeface="Calibri" pitchFamily="34" charset="0"/>
                <a:cs typeface="Calibri" pitchFamily="34" charset="0"/>
              </a:rPr>
              <a:t>This means there are four distinctive seasons during a year with more oceanic influence in the west. The east of the country is influenced by continental climate.</a:t>
            </a:r>
          </a:p>
          <a:p>
            <a:pPr>
              <a:buFont typeface="Wingdings" pitchFamily="2" charset="2"/>
              <a:buChar char="Ø"/>
            </a:pPr>
            <a:r>
              <a:rPr lang="en-US" sz="2200" b="1" dirty="0">
                <a:latin typeface="Calibri" pitchFamily="34" charset="0"/>
                <a:cs typeface="Calibri" pitchFamily="34" charset="0"/>
              </a:rPr>
              <a:t> </a:t>
            </a:r>
            <a:r>
              <a:rPr lang="en-US" sz="2200" b="1" dirty="0" smtClean="0">
                <a:latin typeface="Calibri" pitchFamily="34" charset="0"/>
                <a:cs typeface="Calibri" pitchFamily="34" charset="0"/>
              </a:rPr>
              <a:t>Although the climate changes due to climate change and global warming, we can say that winters in the CR are quite cold with a lot of snow and temperatures below zero. In spring the snow melts and it gets warmer. But still the weather is changeable with rain showers and very cold periods. Summers can get really hot and there are frequent storms in July, August is usually dry. The weather gets cooler in autumn. It is a windy season in which morning fogs appear but there is a period of a nice weather called “</a:t>
            </a:r>
            <a:r>
              <a:rPr lang="en-US" sz="2200" b="1" dirty="0">
                <a:latin typeface="Calibri" pitchFamily="34" charset="0"/>
                <a:cs typeface="Calibri" pitchFamily="34" charset="0"/>
              </a:rPr>
              <a:t>I</a:t>
            </a:r>
            <a:r>
              <a:rPr lang="en-US" sz="2200" b="1" dirty="0" smtClean="0">
                <a:latin typeface="Calibri" pitchFamily="34" charset="0"/>
                <a:cs typeface="Calibri" pitchFamily="34" charset="0"/>
              </a:rPr>
              <a:t>ndian summer”</a:t>
            </a:r>
            <a:endParaRPr lang="cs-CZ" sz="2200" b="1" dirty="0">
              <a:latin typeface="Calibri" pitchFamily="34" charset="0"/>
              <a:cs typeface="Calibri" pitchFamily="34" charset="0"/>
            </a:endParaRPr>
          </a:p>
        </p:txBody>
      </p:sp>
    </p:spTree>
    <p:extLst>
      <p:ext uri="{BB962C8B-B14F-4D97-AF65-F5344CB8AC3E}">
        <p14:creationId xmlns:p14="http://schemas.microsoft.com/office/powerpoint/2010/main" val="1539956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tor">
  <a:themeElements>
    <a:clrScheme name="Prostor">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stor">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131</TotalTime>
  <Words>660</Words>
  <Application>Microsoft Office PowerPoint</Application>
  <PresentationFormat>Předvádění na obrazovce (4:3)</PresentationFormat>
  <Paragraphs>65</Paragraphs>
  <Slides>13</Slides>
  <Notes>0</Notes>
  <HiddenSlides>0</HiddenSlides>
  <MMClips>0</MMClips>
  <ScaleCrop>false</ScaleCrop>
  <HeadingPairs>
    <vt:vector size="4" baseType="variant">
      <vt:variant>
        <vt:lpstr>Motiv</vt:lpstr>
      </vt:variant>
      <vt:variant>
        <vt:i4>2</vt:i4>
      </vt:variant>
      <vt:variant>
        <vt:lpstr>Nadpisy snímků</vt:lpstr>
      </vt:variant>
      <vt:variant>
        <vt:i4>13</vt:i4>
      </vt:variant>
    </vt:vector>
  </HeadingPairs>
  <TitlesOfParts>
    <vt:vector size="15" baseType="lpstr">
      <vt:lpstr>Prostor</vt:lpstr>
      <vt:lpstr>Motiv systému Office</vt:lpstr>
      <vt:lpstr>Introduction</vt:lpstr>
      <vt:lpstr>Czech Republic</vt:lpstr>
      <vt:lpstr>Location</vt:lpstr>
      <vt:lpstr>Location</vt:lpstr>
      <vt:lpstr>Location</vt:lpstr>
      <vt:lpstr>International organisations</vt:lpstr>
      <vt:lpstr>International organisations</vt:lpstr>
      <vt:lpstr>Climatic conditions</vt:lpstr>
      <vt:lpstr>Climatic conditions</vt:lpstr>
      <vt:lpstr>Relief</vt:lpstr>
      <vt:lpstr>Relief</vt:lpstr>
      <vt:lpstr>Relief</vt:lpstr>
      <vt:lpstr>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Republic</dc:title>
  <dc:creator>Asus</dc:creator>
  <cp:lastModifiedBy>Juříčková, Jiřina</cp:lastModifiedBy>
  <cp:revision>20</cp:revision>
  <dcterms:created xsi:type="dcterms:W3CDTF">2012-10-31T17:44:23Z</dcterms:created>
  <dcterms:modified xsi:type="dcterms:W3CDTF">2013-08-23T08:24:54Z</dcterms:modified>
</cp:coreProperties>
</file>