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8" r:id="rId2"/>
    <p:sldId id="256" r:id="rId3"/>
    <p:sldId id="257" r:id="rId4"/>
    <p:sldId id="261" r:id="rId5"/>
    <p:sldId id="259" r:id="rId6"/>
    <p:sldId id="258" r:id="rId7"/>
    <p:sldId id="262" r:id="rId8"/>
    <p:sldId id="264" r:id="rId9"/>
    <p:sldId id="265" r:id="rId10"/>
    <p:sldId id="266" r:id="rId11"/>
    <p:sldId id="263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smtClean="0"/>
              <a:t>		</a:t>
            </a:r>
            <a:r>
              <a:rPr lang="en-GB" sz="3600" b="1" smtClean="0"/>
              <a:t>Political </a:t>
            </a:r>
            <a:r>
              <a:rPr lang="en-GB" sz="3600" b="1" dirty="0" smtClean="0"/>
              <a:t>system</a:t>
            </a:r>
            <a:endParaRPr lang="en-GB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57158" y="6143644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prstClr val="white"/>
                </a:solidFill>
              </a:rPr>
              <a:t>Gymn</a:t>
            </a:r>
            <a:r>
              <a:rPr lang="cs-CZ" sz="2000" dirty="0" err="1" smtClean="0">
                <a:solidFill>
                  <a:prstClr val="white"/>
                </a:solidFill>
              </a:rPr>
              <a:t>ázium</a:t>
            </a:r>
            <a:r>
              <a:rPr lang="cs-CZ" sz="2000" dirty="0" smtClean="0">
                <a:solidFill>
                  <a:prstClr val="white"/>
                </a:solidFill>
              </a:rPr>
              <a:t> a Jazyková škola s právem státní jazykové zkoušky Zlín</a:t>
            </a:r>
            <a:endParaRPr lang="cs-CZ" sz="2000" dirty="0">
              <a:solidFill>
                <a:prstClr val="white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139408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Angličtina: </a:t>
                      </a:r>
                      <a:r>
                        <a:rPr lang="cs-CZ" noProof="0" dirty="0" smtClean="0"/>
                        <a:t>T</a:t>
                      </a:r>
                      <a:r>
                        <a:rPr lang="en-GB" noProof="0" smtClean="0"/>
                        <a:t>he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smtClean="0"/>
                        <a:t>Czech</a:t>
                      </a:r>
                      <a:r>
                        <a:rPr lang="cs-CZ" baseline="0" dirty="0" smtClean="0"/>
                        <a:t> Republic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19. 12. 2012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2. - 4., sexta – oktáva, úroveň B1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Úvod k tématu Česká republika, základní politické charakteristiky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Otázky na základní informace</a:t>
                      </a:r>
                      <a:r>
                        <a:rPr lang="cs-CZ" baseline="0" dirty="0" smtClean="0"/>
                        <a:t> o České republice. Ke každé otázce je vytvořena „vzorová odpověď“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Jiřina Juříčková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VY_32_INOVACE_06_AJUR02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429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315200" cy="1154097"/>
          </a:xfrm>
        </p:spPr>
        <p:txBody>
          <a:bodyPr/>
          <a:lstStyle/>
          <a:p>
            <a:r>
              <a:rPr lang="en-GB" dirty="0" smtClean="0"/>
              <a:t>Territorial administrative units</a:t>
            </a:r>
            <a:endParaRPr lang="en-GB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988840"/>
            <a:ext cx="5229225" cy="303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683568" y="5445224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latin typeface="Calibri" pitchFamily="34" charset="0"/>
                <a:cs typeface="Calibri" pitchFamily="34" charset="0"/>
              </a:rPr>
              <a:t>The Czech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Republic, is </a:t>
            </a:r>
            <a:r>
              <a:rPr lang="en-US" dirty="0">
                <a:latin typeface="Calibri" pitchFamily="34" charset="0"/>
                <a:cs typeface="Calibri" pitchFamily="34" charset="0"/>
              </a:rPr>
              <a:t>divided into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fourteen territorial administration units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called </a:t>
            </a:r>
            <a:r>
              <a:rPr lang="en-US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regions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The regions are governed by Regional Authorities. Historically, there are three regions – Bohemia, Moravia,  and Silesia.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608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315200" cy="1154097"/>
          </a:xfrm>
        </p:spPr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4400" y="1700809"/>
            <a:ext cx="7315200" cy="4608552"/>
          </a:xfrm>
        </p:spPr>
        <p:txBody>
          <a:bodyPr>
            <a:normAutofit fontScale="55000" lnSpcReduction="20000"/>
          </a:bodyPr>
          <a:lstStyle/>
          <a:p>
            <a:r>
              <a:rPr lang="cs-CZ" u="sng" dirty="0">
                <a:latin typeface="Calibri" pitchFamily="34" charset="0"/>
                <a:cs typeface="Calibri" pitchFamily="34" charset="0"/>
              </a:rPr>
              <a:t>http://www.google.cz/imgres?q=symbols+of+the+czech+republic&amp;um=1&amp;hl=cs&amp;sa=N&amp;biw=1280&amp;bih=795&amp;tbm=isch&amp;tbnid=eB-dc5gvCpZ21M:&amp;imgrefurl=http://en.wikipedia.org/wiki/File:Coat_of_arms_of_the_Czech_Republic.svg&amp;docid=TUO_0cVDTBF6wM&amp;imgurl=http://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upload.wikimedia.org/wikipedia/commons/thumb/e/ed/Coat_of_arms_of_the_Czech_Republic.svg/401px-Coat_of_arms_of_the_Czech_Republic.svg.png&amp;w=401&amp;h=480&amp;ei=QaebUKWnAYSn4gTJqIGgCg&amp;zoom=1&amp;iact=rc&amp;dur=250&amp;sig=113303616557843506100&amp;page=2&amp;tbnh=147&amp;tbnw=123&amp;start=25&amp;ndsp=30&amp;ved=1t:429,r:22,s:25,i:224&amp;tx=51&amp;ty=77</a:t>
            </a:r>
            <a:endParaRPr lang="en-US" u="sng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u="sng" dirty="0">
                <a:latin typeface="Calibri" pitchFamily="34" charset="0"/>
                <a:cs typeface="Calibri" pitchFamily="34" charset="0"/>
              </a:rPr>
              <a:t>http://www.google.cz/imgres?imgurl=http://www.olstars.com/images/flags/Big/cz.gif&amp;imgrefurl=http://www.olstars.com/en/flag/Czech%2BRepublic&amp;h=788&amp;w=1181&amp;sz=10&amp;tbnid=V0G104EvaaILHM:&amp;tbnh=80&amp;tbnw=120&amp;prev=/search%3Fq%3Dflag%2Bof%2Bthe%2Bczech%2Brepublic%26tbm%3Disch%26tbo%3Du&amp;zoom=1&amp;q=flag+of+the+czech+republic&amp;usg=__iBN4s7MUNqNunStLK0exbn-yWEA=&amp;</a:t>
            </a:r>
            <a:r>
              <a:rPr lang="en-US" u="sng" dirty="0" smtClean="0">
                <a:latin typeface="Calibri" pitchFamily="34" charset="0"/>
                <a:cs typeface="Calibri" pitchFamily="34" charset="0"/>
              </a:rPr>
              <a:t>docid=HNuMP83PuV_ldM&amp;sa=X&amp;ei=RaibUMjXO-uL4gS-nIHoCQ&amp;ved=0CCwQ9QEwAw&amp;dur=5687</a:t>
            </a:r>
          </a:p>
          <a:p>
            <a:r>
              <a:rPr lang="en-US" u="sng" dirty="0">
                <a:latin typeface="Calibri" pitchFamily="34" charset="0"/>
                <a:cs typeface="Calibri" pitchFamily="34" charset="0"/>
              </a:rPr>
              <a:t>http://www.google.cz/imgres?q=symbols+of+the+czech+republic&amp;um=1&amp;hl=cs&amp;sa=N&amp;biw=1280&amp;bih=795&amp;tbm=isch&amp;tbnid=7vzN-6pgkscaoM:&amp;imgrefurl=http://www.czechgallery.com/flag/index.html&amp;docid=CPnXgc-NYCZx0M&amp;imgurl=http://</a:t>
            </a:r>
            <a:r>
              <a:rPr lang="en-US" u="sng" dirty="0" smtClean="0">
                <a:latin typeface="Calibri" pitchFamily="34" charset="0"/>
                <a:cs typeface="Calibri" pitchFamily="34" charset="0"/>
              </a:rPr>
              <a:t>www.czechgallery.com/flag/image/prezident_vlajka.jpg&amp;w=480&amp;h=473&amp;ei=uqibUJz1NYjl4QS_xIC4BQ&amp;zoom=1&amp;iact=hc&amp;vpx=760&amp;vpy=138&amp;dur=5891&amp;hovh=223&amp;hovw=226&amp;tx=111&amp;ty=148&amp;sig=113303616557843506100&amp;page=1&amp;tbnh=145&amp;tbnw=147&amp;start=0&amp;ndsp=25&amp;ved=1t:429,r:4,s:0,i:83</a:t>
            </a:r>
          </a:p>
          <a:p>
            <a:r>
              <a:rPr lang="en-US" u="sng" dirty="0">
                <a:latin typeface="Calibri" pitchFamily="34" charset="0"/>
                <a:cs typeface="Calibri" pitchFamily="34" charset="0"/>
              </a:rPr>
              <a:t>http://www.google.cz/imgres?q=national+symbols+of+the+czech+republic&amp;um=1&amp;hl=cs&amp;biw=1280&amp;bih=795&amp;tbm=isch&amp;tbnid=pcwpYGOY7PICxM:&amp;imgrefurl=http://www.radio.cz/en/section/letter/losing-our-czechness&amp;docid=tWjhNB-rlLjeTM&amp;imgurl=http://</a:t>
            </a:r>
            <a:r>
              <a:rPr lang="en-US" u="sng" dirty="0" smtClean="0">
                <a:latin typeface="Calibri" pitchFamily="34" charset="0"/>
                <a:cs typeface="Calibri" pitchFamily="34" charset="0"/>
              </a:rPr>
              <a:t>img.radio.cz/pictures/priroda/lipa.jpg&amp;w=400&amp;h=285&amp;ei=9q6bUMKKFcaF4gSJ7YGYDQ&amp;zoom=1&amp;iact=rc&amp;dur=0&amp;sig=113303616557843506100&amp;page=1&amp;tbnh=144&amp;tbnw=190&amp;start=0&amp;ndsp=26&amp;ved=1t:429,r:2,s:0,i:74&amp;tx=100&amp;ty=65</a:t>
            </a:r>
          </a:p>
          <a:p>
            <a:r>
              <a:rPr lang="en-US" u="sng" dirty="0">
                <a:latin typeface="Calibri" pitchFamily="34" charset="0"/>
                <a:cs typeface="Calibri" pitchFamily="34" charset="0"/>
              </a:rPr>
              <a:t>http://www.google.cz/imgres?imgurl=http://www.eu2009.cz/images/design/map-cz-en.gif&amp;imgrefurl=http://www.eu2009.cz/en/czech-republic/regions/regions-of-the-czech-republic-329/index.html&amp;h=319&amp;w=549&amp;sz=26&amp;tbnid=LndIk7wO3QMG6M:&amp;tbnh=70&amp;tbnw=120&amp;prev=/search%3Fq%3Dregions%2Bof%2Bthe%2Bczech%2Brepublic%26tbm%3Disch%26tbo%3Du&amp;zoom=1&amp;q=regions+of+the+czech+republic&amp;usg=__C-VmZ_Dy54PDu9Y9NlCNGGsFi8U=&amp;docid=rKVg5IGGLbNhdM&amp;sa=X&amp;ei=kLCbUOemNOfV4gTGroDIAw&amp;ved=0CEIQ9QEwBQ&amp;dur=844</a:t>
            </a:r>
            <a:endParaRPr lang="en-US" u="sng" dirty="0" smtClean="0">
              <a:latin typeface="Calibri" pitchFamily="34" charset="0"/>
              <a:cs typeface="Calibri" pitchFamily="34" charset="0"/>
            </a:endParaRPr>
          </a:p>
          <a:p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208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Czech Republic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Political system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1283364"/>
            <a:ext cx="7315200" cy="1154097"/>
          </a:xfrm>
        </p:spPr>
        <p:txBody>
          <a:bodyPr/>
          <a:lstStyle/>
          <a:p>
            <a:r>
              <a:rPr lang="en-US" b="1" dirty="0" smtClean="0"/>
              <a:t>Political system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5536" y="3933056"/>
            <a:ext cx="76328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What is the political system of the Czech Republic?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Who is the head of the state?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What is the capital of the country?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What are the main constitutional institutions?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What are the main symbols of the Czech Republic?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What are the territorial administrative units?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11560" y="2852936"/>
            <a:ext cx="6119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When speaking about  this topic, you should be able to answer 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 following questions: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74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12065"/>
            <a:ext cx="7315200" cy="1154097"/>
          </a:xfrm>
        </p:spPr>
        <p:txBody>
          <a:bodyPr/>
          <a:lstStyle/>
          <a:p>
            <a:r>
              <a:rPr lang="en-US" b="1" dirty="0" smtClean="0"/>
              <a:t>Political system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5536" y="1916832"/>
            <a:ext cx="725769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 Czech Republic is a </a:t>
            </a:r>
            <a:r>
              <a:rPr lang="en-US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parliamentary democracy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with the president as 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 head of the state. The capital city is Prague.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The president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is elected for 5-year terms and can be elected for two terms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in a row. The president`s power is limited.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The Parliament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consists of two chambers, the </a:t>
            </a:r>
            <a:r>
              <a:rPr lang="en-US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Chamber of Deputies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and the </a:t>
            </a:r>
            <a:r>
              <a:rPr lang="en-US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Senate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Deputies are elected for four-year terms and Senators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for six-year terms. The Parliament passes all bills valid in the Czech Republic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and it approves of important international treaties.</a:t>
            </a:r>
          </a:p>
        </p:txBody>
      </p:sp>
    </p:spTree>
    <p:extLst>
      <p:ext uri="{BB962C8B-B14F-4D97-AF65-F5344CB8AC3E}">
        <p14:creationId xmlns:p14="http://schemas.microsoft.com/office/powerpoint/2010/main" val="316865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7315200" cy="1154097"/>
          </a:xfrm>
        </p:spPr>
        <p:txBody>
          <a:bodyPr/>
          <a:lstStyle/>
          <a:p>
            <a:r>
              <a:rPr lang="en-US" b="1" dirty="0" smtClean="0"/>
              <a:t>Political system</a:t>
            </a:r>
            <a:endParaRPr lang="cs-CZ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755576" y="2582551"/>
            <a:ext cx="679198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The Government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of the Czech Republic consists  of the Prime Minister,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Deputy Prime Minister and Ministers.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It is a supreme executive power of the country.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It manages state administration in the country`s territory.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25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2290" y="404664"/>
            <a:ext cx="7315200" cy="1154097"/>
          </a:xfrm>
        </p:spPr>
        <p:txBody>
          <a:bodyPr>
            <a:normAutofit/>
          </a:bodyPr>
          <a:lstStyle/>
          <a:p>
            <a:r>
              <a:rPr lang="en-US" b="1" dirty="0" smtClean="0"/>
              <a:t>National Symbols</a:t>
            </a:r>
            <a:endParaRPr lang="cs-CZ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16832"/>
            <a:ext cx="2586737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3131840" y="1772817"/>
            <a:ext cx="56886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n-US" dirty="0">
                <a:latin typeface="Calibri" pitchFamily="34" charset="0"/>
                <a:cs typeface="Calibri" pitchFamily="34" charset="0"/>
              </a:rPr>
              <a:t>The </a:t>
            </a:r>
            <a:r>
              <a:rPr lang="en-US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Czech coat of arms</a:t>
            </a:r>
            <a:r>
              <a:rPr lang="en-US" dirty="0">
                <a:latin typeface="Calibri" pitchFamily="34" charset="0"/>
                <a:cs typeface="Calibri" pitchFamily="34" charset="0"/>
              </a:rPr>
              <a:t> dates back to the 1200's.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It consists of a shield divided into 4 squares.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>
                <a:latin typeface="Calibri" pitchFamily="34" charset="0"/>
                <a:cs typeface="Calibri" pitchFamily="34" charset="0"/>
              </a:rPr>
              <a:t>top left and bottom right squares are red,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with </a:t>
            </a:r>
            <a:r>
              <a:rPr lang="en-US" dirty="0">
                <a:latin typeface="Calibri" pitchFamily="34" charset="0"/>
                <a:cs typeface="Calibri" pitchFamily="34" charset="0"/>
              </a:rPr>
              <a:t>a 2-tailed, white, crowned lion. </a:t>
            </a:r>
            <a:r>
              <a:rPr lang="en-US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lion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>
                <a:latin typeface="Calibri" pitchFamily="34" charset="0"/>
                <a:cs typeface="Calibri" pitchFamily="34" charset="0"/>
              </a:rPr>
              <a:t>symbol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Bohemia.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>
                <a:latin typeface="Calibri" pitchFamily="34" charset="0"/>
                <a:cs typeface="Calibri" pitchFamily="34" charset="0"/>
              </a:rPr>
              <a:t>top right square is blue and contains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red-and-white</a:t>
            </a:r>
            <a:r>
              <a:rPr lang="en-US" dirty="0">
                <a:latin typeface="Calibri" pitchFamily="34" charset="0"/>
                <a:cs typeface="Calibri" pitchFamily="34" charset="0"/>
              </a:rPr>
              <a:t> checkered, </a:t>
            </a:r>
            <a:r>
              <a:rPr lang="en-US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crowned </a:t>
            </a:r>
            <a:r>
              <a:rPr lang="en-US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eagle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This is </a:t>
            </a:r>
            <a:r>
              <a:rPr lang="en-US" dirty="0">
                <a:latin typeface="Calibri" pitchFamily="34" charset="0"/>
                <a:cs typeface="Calibri" pitchFamily="34" charset="0"/>
              </a:rPr>
              <a:t>the Moravian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eagle.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bottom left square is gold and contains a </a:t>
            </a:r>
            <a:r>
              <a:rPr lang="en-US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black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crowned</a:t>
            </a:r>
            <a:r>
              <a:rPr lang="en-US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eagle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which symbolizes the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Silezian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region of the country.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Today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the Czech lion by itself is also used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as </a:t>
            </a:r>
            <a:r>
              <a:rPr lang="en-US" dirty="0">
                <a:latin typeface="Calibri" pitchFamily="34" charset="0"/>
                <a:cs typeface="Calibri" pitchFamily="34" charset="0"/>
              </a:rPr>
              <a:t>a symbol of the Czech Republic.</a:t>
            </a:r>
          </a:p>
          <a:p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39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315200" cy="1154097"/>
          </a:xfrm>
        </p:spPr>
        <p:txBody>
          <a:bodyPr>
            <a:normAutofit/>
          </a:bodyPr>
          <a:lstStyle/>
          <a:p>
            <a:r>
              <a:rPr lang="en-US" b="1" dirty="0" smtClean="0"/>
              <a:t>National Symbols</a:t>
            </a:r>
            <a:endParaRPr lang="en-GB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16832"/>
            <a:ext cx="2806134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3779912" y="1772816"/>
            <a:ext cx="47525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white-red-and-blue </a:t>
            </a:r>
            <a:r>
              <a:rPr lang="en-US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flag</a:t>
            </a:r>
            <a:r>
              <a:rPr lang="en-US" dirty="0">
                <a:latin typeface="Calibri" pitchFamily="34" charset="0"/>
                <a:cs typeface="Calibri" pitchFamily="34" charset="0"/>
              </a:rPr>
              <a:t> in a simple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geometric </a:t>
            </a:r>
            <a:r>
              <a:rPr lang="en-US" dirty="0">
                <a:latin typeface="Calibri" pitchFamily="34" charset="0"/>
                <a:cs typeface="Calibri" pitchFamily="34" charset="0"/>
              </a:rPr>
              <a:t>pattern, was created in 1920,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shortly </a:t>
            </a:r>
            <a:r>
              <a:rPr lang="en-US" dirty="0">
                <a:latin typeface="Calibri" pitchFamily="34" charset="0"/>
                <a:cs typeface="Calibri" pitchFamily="34" charset="0"/>
              </a:rPr>
              <a:t>after the founding of the first independent Czechoslovak state.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en-US" dirty="0">
                <a:latin typeface="Calibri" pitchFamily="34" charset="0"/>
                <a:cs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 </a:t>
            </a:r>
            <a:r>
              <a:rPr lang="en-US" dirty="0">
                <a:latin typeface="Calibri" pitchFamily="34" charset="0"/>
                <a:cs typeface="Calibri" pitchFamily="34" charset="0"/>
              </a:rPr>
              <a:t>white, red, and blue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colours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are both </a:t>
            </a:r>
            <a:r>
              <a:rPr lang="en-US" dirty="0">
                <a:latin typeface="Calibri" pitchFamily="34" charset="0"/>
                <a:cs typeface="Calibri" pitchFamily="34" charset="0"/>
              </a:rPr>
              <a:t>symbolic and historic.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en-US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w</a:t>
            </a:r>
            <a:r>
              <a:rPr lang="en-US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hite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>
                <a:latin typeface="Calibri" pitchFamily="34" charset="0"/>
                <a:cs typeface="Calibri" pitchFamily="34" charset="0"/>
              </a:rPr>
              <a:t>(or silver) is the traditional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colour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dirty="0">
                <a:latin typeface="Calibri" pitchFamily="34" charset="0"/>
                <a:cs typeface="Calibri" pitchFamily="34" charset="0"/>
              </a:rPr>
              <a:t>Bohemia and represents the sky.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Moravia </a:t>
            </a:r>
            <a:r>
              <a:rPr lang="en-US" dirty="0">
                <a:latin typeface="Calibri" pitchFamily="34" charset="0"/>
                <a:cs typeface="Calibri" pitchFamily="34" charset="0"/>
              </a:rPr>
              <a:t>is symbolized by the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colour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red</a:t>
            </a:r>
            <a:r>
              <a:rPr lang="en-US" dirty="0">
                <a:latin typeface="Calibri" pitchFamily="34" charset="0"/>
                <a:cs typeface="Calibri" pitchFamily="34" charset="0"/>
              </a:rPr>
              <a:t> which also represents the blood shed for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freedom </a:t>
            </a:r>
            <a:r>
              <a:rPr lang="en-US" dirty="0">
                <a:latin typeface="Calibri" pitchFamily="34" charset="0"/>
                <a:cs typeface="Calibri" pitchFamily="34" charset="0"/>
              </a:rPr>
              <a:t>of the state. </a:t>
            </a:r>
            <a:r>
              <a:rPr lang="en-US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Blue</a:t>
            </a:r>
            <a:r>
              <a:rPr lang="en-US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>
                <a:latin typeface="Calibri" pitchFamily="34" charset="0"/>
                <a:cs typeface="Calibri" pitchFamily="34" charset="0"/>
              </a:rPr>
              <a:t>is the traditional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colour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>
                <a:latin typeface="Calibri" pitchFamily="34" charset="0"/>
                <a:cs typeface="Calibri" pitchFamily="34" charset="0"/>
              </a:rPr>
              <a:t>of Slovakia.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29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315200" cy="1154097"/>
          </a:xfrm>
        </p:spPr>
        <p:txBody>
          <a:bodyPr/>
          <a:lstStyle/>
          <a:p>
            <a:r>
              <a:rPr lang="en-GB" dirty="0" smtClean="0"/>
              <a:t>National Symbols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88840"/>
            <a:ext cx="3434461" cy="338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4860032" y="1916832"/>
            <a:ext cx="374441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The banner of the president</a:t>
            </a:r>
            <a:r>
              <a:rPr lang="en-US" dirty="0">
                <a:latin typeface="Calibri" pitchFamily="34" charset="0"/>
                <a:cs typeface="Calibri" pitchFamily="34" charset="0"/>
              </a:rPr>
              <a:t> of the republic is white and its selvage consists of a number of alternating white, red and blue flame-shaped ornaments.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>
                <a:latin typeface="Calibri" pitchFamily="34" charset="0"/>
                <a:cs typeface="Calibri" pitchFamily="34" charset="0"/>
              </a:rPr>
              <a:t>the middle of the white field is the large state emblem below which is a white (silver) inscription saying 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"TRUTH WILL PREVAIL"</a:t>
            </a:r>
            <a:r>
              <a:rPr lang="en-US" dirty="0">
                <a:latin typeface="Calibri" pitchFamily="34" charset="0"/>
                <a:cs typeface="Calibri" pitchFamily="34" charset="0"/>
              </a:rPr>
              <a:t> on a red ribbon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underlaid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>
                <a:latin typeface="Calibri" pitchFamily="34" charset="0"/>
                <a:cs typeface="Calibri" pitchFamily="34" charset="0"/>
              </a:rPr>
              <a:t>with yellow (golden) linden twigs on both sides.</a:t>
            </a:r>
          </a:p>
          <a:p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26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315200" cy="1154097"/>
          </a:xfrm>
        </p:spPr>
        <p:txBody>
          <a:bodyPr/>
          <a:lstStyle/>
          <a:p>
            <a:r>
              <a:rPr lang="en-US" dirty="0" smtClean="0"/>
              <a:t>National Symbols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11560" y="2060848"/>
            <a:ext cx="61024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Calibri" pitchFamily="34" charset="0"/>
                <a:cs typeface="Calibri" pitchFamily="34" charset="0"/>
              </a:rPr>
              <a:t>The </a:t>
            </a:r>
            <a:r>
              <a:rPr lang="en-US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state anthem</a:t>
            </a:r>
            <a:r>
              <a:rPr lang="en-US" dirty="0">
                <a:latin typeface="Calibri" pitchFamily="34" charset="0"/>
                <a:cs typeface="Calibri" pitchFamily="34" charset="0"/>
              </a:rPr>
              <a:t> is the first verse of the song "Where is my home" composed by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František Škroup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>
                <a:latin typeface="Calibri" pitchFamily="34" charset="0"/>
                <a:cs typeface="Calibri" pitchFamily="34" charset="0"/>
              </a:rPr>
              <a:t>to the lyrics by Josef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Kajetán Tyl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654152"/>
            <a:ext cx="2664296" cy="1898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4211960" y="3668241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Lime-tree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is also considered to be  one of the Czech national symbols 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9568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stor">
  <a:themeElements>
    <a:clrScheme name="Prostor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ros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</TotalTime>
  <Words>690</Words>
  <Application>Microsoft Office PowerPoint</Application>
  <PresentationFormat>Předvádění na obrazovce (4:3)</PresentationFormat>
  <Paragraphs>72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Prostor</vt:lpstr>
      <vt:lpstr>  Political system</vt:lpstr>
      <vt:lpstr>Czech Republic</vt:lpstr>
      <vt:lpstr>Political system</vt:lpstr>
      <vt:lpstr>Political system</vt:lpstr>
      <vt:lpstr>Political system</vt:lpstr>
      <vt:lpstr>National Symbols</vt:lpstr>
      <vt:lpstr>National Symbols</vt:lpstr>
      <vt:lpstr>National Symbols</vt:lpstr>
      <vt:lpstr>National Symbols</vt:lpstr>
      <vt:lpstr>Territorial administrative units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Czech Republic</dc:title>
  <dc:creator>Asus</dc:creator>
  <cp:lastModifiedBy>Juříčková, Jiřina</cp:lastModifiedBy>
  <cp:revision>28</cp:revision>
  <dcterms:created xsi:type="dcterms:W3CDTF">2012-10-31T17:44:23Z</dcterms:created>
  <dcterms:modified xsi:type="dcterms:W3CDTF">2013-08-23T08:21:39Z</dcterms:modified>
</cp:coreProperties>
</file>