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1" r:id="rId2"/>
    <p:sldId id="256" r:id="rId3"/>
    <p:sldId id="269" r:id="rId4"/>
    <p:sldId id="261" r:id="rId5"/>
    <p:sldId id="259" r:id="rId6"/>
    <p:sldId id="258" r:id="rId7"/>
    <p:sldId id="262" r:id="rId8"/>
    <p:sldId id="264" r:id="rId9"/>
    <p:sldId id="270" r:id="rId10"/>
    <p:sldId id="265" r:id="rId11"/>
    <p:sldId id="266" r:id="rId12"/>
    <p:sldId id="263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1t:429,r:7,s:0,i:103" TargetMode="External"/><Relationship Id="rId2" Type="http://schemas.openxmlformats.org/officeDocument/2006/relationships/hyperlink" Target=",r:43,s:0,i:21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=193&amp;start=0&amp;ndsp=20&amp;ved=1t:429,r:7,s:0,i:10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			</a:t>
            </a:r>
            <a:r>
              <a:rPr lang="en-GB" sz="3600" b="1" dirty="0" smtClean="0"/>
              <a:t>Meals</a:t>
            </a:r>
            <a:endParaRPr lang="en-GB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7158" y="6143644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prstClr val="white"/>
                </a:solidFill>
              </a:rPr>
              <a:t>Gymn</a:t>
            </a:r>
            <a:r>
              <a:rPr lang="cs-CZ" sz="2000" dirty="0" err="1" smtClean="0">
                <a:solidFill>
                  <a:prstClr val="white"/>
                </a:solidFill>
              </a:rPr>
              <a:t>ázium</a:t>
            </a:r>
            <a:r>
              <a:rPr lang="cs-CZ" sz="2000" dirty="0" smtClean="0">
                <a:solidFill>
                  <a:prstClr val="white"/>
                </a:solidFill>
              </a:rPr>
              <a:t> a Jazyková škola s právem státní jazykové zkoušky Zlín</a:t>
            </a:r>
            <a:endParaRPr lang="cs-CZ" sz="2000" dirty="0">
              <a:solidFill>
                <a:prstClr val="white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52700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Angličtina: </a:t>
                      </a:r>
                      <a:r>
                        <a:rPr lang="cs-CZ" noProof="0" dirty="0" smtClean="0"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  <a:r>
                        <a:rPr lang="en-GB" noProof="0" dirty="0" smtClean="0">
                          <a:latin typeface="Calibri" pitchFamily="34" charset="0"/>
                          <a:cs typeface="Calibri" pitchFamily="34" charset="0"/>
                        </a:rPr>
                        <a:t>he</a:t>
                      </a: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Czech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27. 11. 2012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Lucida Sans Unicode" charset="0"/>
                          <a:cs typeface="Calibri" pitchFamily="34" charset="0"/>
                        </a:rPr>
                        <a:t>2. - 4., sexta – oktáva, úroveň B1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Tradiční česká kuchyně, zvyky a návyky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Otázky k české kuchyni, stravovacím návykům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. Ke každé otázce je vytvořena „vzorová odpověď“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VY_32_INOVACE_06_AJUR03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29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15200" cy="1154097"/>
          </a:xfrm>
        </p:spPr>
        <p:txBody>
          <a:bodyPr/>
          <a:lstStyle/>
          <a:p>
            <a:r>
              <a:rPr lang="en-US" b="1" dirty="0" smtClean="0"/>
              <a:t>Eating out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571472" y="1785926"/>
            <a:ext cx="757242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Where can we eat out? What are typical features and main differences?</a:t>
            </a:r>
          </a:p>
          <a:p>
            <a:endParaRPr lang="en-GB" sz="2000" b="1" dirty="0" smtClean="0"/>
          </a:p>
          <a:p>
            <a:r>
              <a:rPr lang="en-GB" sz="2000" b="1" dirty="0" smtClean="0"/>
              <a:t>A restaurant	a café		a pub		fast food restaurant</a:t>
            </a:r>
          </a:p>
          <a:p>
            <a:endParaRPr lang="en-GB" sz="2000" b="1" dirty="0" smtClean="0"/>
          </a:p>
          <a:p>
            <a:r>
              <a:rPr lang="en-GB" sz="2000" b="1" dirty="0" smtClean="0"/>
              <a:t>Wide variety of meals, soups, deserts </a:t>
            </a:r>
          </a:p>
          <a:p>
            <a:r>
              <a:rPr lang="en-GB" sz="2000" b="1" dirty="0" smtClean="0"/>
              <a:t>Soft and alcoholic drinks</a:t>
            </a:r>
          </a:p>
          <a:p>
            <a:r>
              <a:rPr lang="en-GB" sz="2000" b="1" dirty="0" smtClean="0"/>
              <a:t>Simple cold meals, snacks</a:t>
            </a:r>
          </a:p>
          <a:p>
            <a:r>
              <a:rPr lang="en-GB" sz="2000" b="1" dirty="0" smtClean="0"/>
              <a:t>Cakes, sweets</a:t>
            </a:r>
          </a:p>
          <a:p>
            <a:r>
              <a:rPr lang="en-GB" sz="2000" b="1" dirty="0" smtClean="0"/>
              <a:t>Coffee, soft and alcoholic drinks</a:t>
            </a:r>
          </a:p>
          <a:p>
            <a:r>
              <a:rPr lang="en-GB" sz="2000" b="1" dirty="0" smtClean="0"/>
              <a:t>Burgers, hot dogs, salad,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995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7315200" cy="1154097"/>
          </a:xfrm>
        </p:spPr>
        <p:txBody>
          <a:bodyPr/>
          <a:lstStyle/>
          <a:p>
            <a:r>
              <a:rPr lang="en-GB" b="1" dirty="0" smtClean="0"/>
              <a:t>Christmas</a:t>
            </a:r>
            <a:endParaRPr lang="en-GB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0" y="1857364"/>
            <a:ext cx="7976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The traditional Christmas dinner consists of . . . . People also prepare . . . .</a:t>
            </a:r>
            <a:endParaRPr lang="cs-CZ" sz="2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2" name="Picture 2" descr="http://1.bp.blogspot.com/_ieoqawNMnMc/TRNeeWKzpdI/AAAAAAAACzY/zi031L_W4ts/s1600/christmas+dinn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714620"/>
            <a:ext cx="2786082" cy="1962371"/>
          </a:xfrm>
          <a:prstGeom prst="rect">
            <a:avLst/>
          </a:prstGeom>
          <a:noFill/>
        </p:spPr>
      </p:pic>
      <p:pic>
        <p:nvPicPr>
          <p:cNvPr id="5124" name="Picture 4" descr="http://2.bp.blogspot.com/_w2GbB1rJV0U/TNAwM_R4reI/AAAAAAAAAGw/lQp0go7FS2M/s400/chicknfilletpotatosalad_M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2714620"/>
            <a:ext cx="2571750" cy="1981201"/>
          </a:xfrm>
          <a:prstGeom prst="rect">
            <a:avLst/>
          </a:prstGeom>
          <a:noFill/>
        </p:spPr>
      </p:pic>
      <p:pic>
        <p:nvPicPr>
          <p:cNvPr id="5126" name="Picture 6" descr="http://www.makingthishome.com/wp-content/uploads/2008/12/vanock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4929198"/>
            <a:ext cx="1905000" cy="1476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860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315200" cy="1154097"/>
          </a:xfrm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1700809"/>
            <a:ext cx="7315200" cy="4608552"/>
          </a:xfrm>
        </p:spPr>
        <p:txBody>
          <a:bodyPr>
            <a:normAutofit fontScale="40000" lnSpcReduction="20000"/>
          </a:bodyPr>
          <a:lstStyle/>
          <a:p>
            <a:r>
              <a:rPr lang="cs-CZ" u="sng" dirty="0" smtClean="0"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google.cz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imgres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?q=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traditional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food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hl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cs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=X&amp;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tbo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=d&amp;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biw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=1024&amp;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bih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=685&amp;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tbm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isch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tbnid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BHlnjPPZtJwlsM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:&amp;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imgrefurl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http://thejetpacker.com/u-fleku-pragues-most-popular-beer-hall/traditional-czech-food-at-u-fleku/&amp;docid=2h7ls7H2oFsvAM&amp;imgurl=http://thejetpacker.com/wp-content/uploads/2009/07/Traditional-Czech-Food-At-U-Fleku.jpg&amp;w=1280&amp;h=960&amp;ei=Lqq0UO6sI43mtQaH1YBY&amp;zoom=1&amp;iact=hc&amp;vpx=2&amp;vpy=299&amp;dur=6965&amp;hovh=194&amp;hovw=259&amp;tx=121&amp;ty=85&amp;sig=117809575946673020716&amp;page=1&amp;tbnh=136&amp;tbnw=174&amp;start=0&amp;ndsp=20&amp;ved=1t:429,r:5,s:0,i:100 </a:t>
            </a:r>
            <a:endParaRPr lang="en-US" u="sng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google.cz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?q=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traditional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food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=X&amp;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=d&amp;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=1024&amp;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=685&amp;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isch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tbnid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=eHnf1jIsxcBRQM:&amp;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imgrefurl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http://mydeliciousfoods.blogspot.com/2010/06/traditional-czech-foods.html&amp;docid=bqyaIvPNmzydfM&amp;imgurl=http://farm2.static.flickr.com/1190/1009702693_2211df9356.jpg&amp;w=500&amp;h=375&amp;ei=Lqq0UO6sI43mtQaH1YBY&amp;zoom=1&amp;iact=hc&amp;vpx=2&amp;vpy=378&amp;dur=3364&amp;hovh=194&amp;hovw=259&amp;tx=95&amp;ty=112&amp;sig=117809575946673020716&amp;page=1&amp;tbnh=137&amp;tbnw=174&amp;start=0&amp;ndsp=20&amp;ved=1t:429,r:10,s:0,i:115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u="sng" dirty="0" smtClean="0"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google.cz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imgres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?q=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traditional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food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&amp;um=1&amp;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hl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cs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=N&amp;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tbo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=d&amp;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biw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=1024&amp;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bih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=685&amp;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tbm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isch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tbnid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=gdvQBTFyZi4HgM:&amp;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imgrefurl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=http://www.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prague.fm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eating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/&amp;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docid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=0qaVGPpFXXzhhM&amp;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imgurl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http://cdn.prague.fm/wp-content/gallery/czech-food/czech_food2.jpg&amp;w=800&amp;h=530&amp;ei=Aqu0UNTfFZDMsgaZ2IAY&amp;zoom=1&amp;iact=hc&amp;vpx=606&amp;vpy=306&amp;dur=711&amp;hovh=183&amp;hovw=276&amp;tx=115&amp;ty=96&amp;sig=117809575946673020716&amp;page=1&amp;tbnh=148&amp;tbnw=237&amp;start=0&amp;ndsp=20&amp;ved=1t:429,r:18,s:0,i:139 </a:t>
            </a:r>
            <a:endParaRPr lang="en-US" u="sng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u="sng" dirty="0" smtClean="0"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google.cz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imgres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?q=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traditional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food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&amp;um=1&amp;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hl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cs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=N&amp;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tbo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=d&amp;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biw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=1024&amp;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bih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=685&amp;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tbm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isch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tbnid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=ZSkzfmc1PN0MvM:&amp;</a:t>
            </a:r>
            <a:r>
              <a:rPr lang="cs-CZ" u="sng" dirty="0" err="1" smtClean="0">
                <a:latin typeface="Calibri" pitchFamily="34" charset="0"/>
                <a:cs typeface="Calibri" pitchFamily="34" charset="0"/>
              </a:rPr>
              <a:t>imgrefurl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=http://czechunderscope.com/culture/czech-cuisine/czech-recipes/lng/en/&amp;docid=0xuFXG8Tv6WH8M&amp;imgurl=http://czechunderscope.com/wp-content/uploads/2009/11/bramborak7.jpg&amp;w=160&amp;h=107&amp;ei=Aqu0UNTfFZDMsgaZ2IAY&amp;zoom=1&amp;iact=hc&amp;vpx=464&amp;vpy=238&amp;dur=1287&amp;hovh=85&amp;hovw=128&amp;tx=83&amp;ty=54&amp;sig=117809575946673020716&amp;page=2&amp;tbnh=85&amp;tbnw=117&amp;start=20&amp;ndsp=26&amp;ved=1t:429</a:t>
            </a:r>
            <a:r>
              <a:rPr lang="cs-CZ" u="sng" dirty="0" smtClean="0">
                <a:latin typeface="Calibri" pitchFamily="34" charset="0"/>
                <a:cs typeface="Calibri" pitchFamily="34" charset="0"/>
                <a:hlinkClick r:id="rId2" action="ppaction://hlinkfile"/>
              </a:rPr>
              <a:t>,r:43,s:0,i:218</a:t>
            </a:r>
            <a:endParaRPr lang="en-US" u="sng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google.cz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?q=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pancakes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&amp;um=1&amp;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=d&amp;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=1024&amp;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=685&amp;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isch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tbnid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=Ycq43_Ef4X7IdM:&amp;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imgrefurl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ireceptar.cz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vareni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-a-recepty/dorty-kolace-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cukrovi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palacinky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mnohokrat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-jinak-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pet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zajimavych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-receptu/&amp;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docid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=hJoM2t7XfrIpJM&amp;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imgurl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ireceptar.cz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/res/data/093/011483.jpg&amp;w=511&amp;h=351&amp;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ei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=x6u0UNeuAobEtAb9-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YHoBw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&amp;zoom=1&amp;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iact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hc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vpx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=391&amp;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vpy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=118&amp;dur=3202&amp;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hovh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=186&amp;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hovw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=271&amp;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tx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=166&amp;ty=108&amp;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sig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=117809575946673020716&amp;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page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=138&amp;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=201&amp;start=0&amp;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ndsp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=20&amp;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ved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smtClean="0">
                <a:latin typeface="Calibri" pitchFamily="34" charset="0"/>
                <a:cs typeface="Calibri" pitchFamily="34" charset="0"/>
                <a:hlinkClick r:id="rId3" action="ppaction://hlinkfile"/>
              </a:rPr>
              <a:t>1t:429,r:7,s:0,i:103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err="1" smtClean="0">
                <a:latin typeface="Calibri" pitchFamily="34" charset="0"/>
                <a:cs typeface="Calibri" pitchFamily="34" charset="0"/>
              </a:rPr>
              <a:t>tbnh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=142&amp;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=212&amp;start=0&amp;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ndsp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=20&amp;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ved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=1t:429,r:5,s:0,i:97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google.cz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?q=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christmas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dinner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=d&amp;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=1024&amp;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=685&amp;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isch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tbnid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=lFCbEg6fbDls5M:&amp;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imgrefurl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http://czechvegan.blogspot.com/2010/11/my-first-published-recipe.html&amp;docid=UIwsWTt0mkfc5M&amp;imgurl=http://2.bp.blogspot.com/_w2GbB1rJV0U/TNAwM_R4reI/AAAAAAAAAGw/lQp0go7FS2M/s400/chicknfilletpotatosalad_MED.jpg&amp;w=270&amp;h=208&amp;ei=jLi0UM_wD8SgtAae4YDwCg&amp;zoom=1&amp;iact=hc&amp;vpx=443&amp;vpy=322&amp;dur=1213&amp;hovh=166&amp;hovw=216&amp;tx=77&amp;ty=69&amp;sig=117809575946673020716&amp;page=1&amp;tbnh=142&amp;tbnw</a:t>
            </a:r>
            <a:r>
              <a:rPr lang="cs-CZ" dirty="0" smtClean="0">
                <a:latin typeface="Calibri" pitchFamily="34" charset="0"/>
                <a:cs typeface="Calibri" pitchFamily="34" charset="0"/>
                <a:hlinkClick r:id="rId4" action="ppaction://hlinkfile"/>
              </a:rPr>
              <a:t>=193&amp;start=0&amp;ndsp=20&amp;ved=1t:429,r:7,s:0,i:103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google.cz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?q=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christmas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+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dinner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=d&amp;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=1024&amp;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=685&amp;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isch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tbnid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=jTo4jh_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xLeWGoM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:&amp;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imgrefurl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makingthishome.com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/2008/12/29/a-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traditional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christmas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docid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=6-wz3vSAVgp7uM&amp;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imgurl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=http://www.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makingthishome.com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wp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content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uploads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/2008/12/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vanocka.jpg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&amp;w=200&amp;h=155&amp;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ei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=jLi0UM_wD8SgtAae4YDwCg&amp;zoom=1&amp;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iact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hc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vpx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=821&amp;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vpy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=187&amp;dur=50&amp;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hovh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=124&amp;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hovw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=160&amp;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tx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=83&amp;ty=78&amp;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sig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=117809575946673020716&amp;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page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=124&amp;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tbnw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=160&amp;start=0&amp;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ndsp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=20&amp;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ved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=1t:429,r:4,s:0,i:94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20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Czech Republic</a:t>
            </a:r>
            <a:endParaRPr lang="en-GB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Meals and Eating Habits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857232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Czech meals and eating habits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What is traditional Czech cuisine like?</a:t>
            </a:r>
          </a:p>
          <a:p>
            <a:pPr>
              <a:buFont typeface="Wingdings" pitchFamily="2" charset="2"/>
              <a:buChar char="Ø"/>
            </a:pP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 What are the traditional Czech meals?</a:t>
            </a:r>
          </a:p>
          <a:p>
            <a:pPr>
              <a:buFont typeface="Wingdings" pitchFamily="2" charset="2"/>
              <a:buChar char="Ø"/>
            </a:pP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 What are the typical eating habits of the Czechs?</a:t>
            </a:r>
          </a:p>
          <a:p>
            <a:pPr>
              <a:buNone/>
            </a:pP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 What is traditionally prepared for Christmas dinner?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/>
              <a:t>Czech cuisine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85720" y="1571612"/>
            <a:ext cx="85011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Choose from the following adjectives and describe traditional Czech cuisine.</a:t>
            </a:r>
          </a:p>
          <a:p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Healthy		Fat		Juicy		Light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Tasty		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Rich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		Plain		Crunchy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Colorful		Boring		Interesting	Innovative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Full of vitamins			With a lot of meat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Combines cereals and seeds	Uses herbs	. . . . . </a:t>
            </a:r>
            <a:endParaRPr lang="cs-CZ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000100" y="4643446"/>
            <a:ext cx="64304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Our traditional cuisine is . . . .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It is said that our traditional cuisine is . . . .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What I like/do not like about our traditional cuisine is . . . . 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I think our traditional cuisine is . . . . </a:t>
            </a:r>
            <a:endParaRPr lang="cs-CZ" sz="20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65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315200" cy="1154097"/>
          </a:xfrm>
        </p:spPr>
        <p:txBody>
          <a:bodyPr/>
          <a:lstStyle/>
          <a:p>
            <a:r>
              <a:rPr lang="en-US" b="1" dirty="0" smtClean="0"/>
              <a:t>Traditional meals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571472" y="2143116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What are the typical/traditional Czech meals? For what occasions they are usually prepared? What is special about them?</a:t>
            </a:r>
            <a:endParaRPr lang="cs-CZ" sz="2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42" name="Picture 2" descr="http://thejetpacker.com/wp-content/uploads/2009/07/Traditional-Czech-Food-At-U-Flek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429000"/>
            <a:ext cx="2786082" cy="2089562"/>
          </a:xfrm>
          <a:prstGeom prst="rect">
            <a:avLst/>
          </a:prstGeom>
          <a:noFill/>
        </p:spPr>
      </p:pic>
      <p:pic>
        <p:nvPicPr>
          <p:cNvPr id="10244" name="Picture 4" descr="http://farm2.static.flickr.com/1190/1009702693_2211df935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429000"/>
            <a:ext cx="2667019" cy="2000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52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7315200" cy="1154097"/>
          </a:xfrm>
        </p:spPr>
        <p:txBody>
          <a:bodyPr>
            <a:normAutofit/>
          </a:bodyPr>
          <a:lstStyle/>
          <a:p>
            <a:r>
              <a:rPr lang="en-US" b="1" dirty="0" smtClean="0"/>
              <a:t>Traditional meals</a:t>
            </a:r>
            <a:endParaRPr lang="cs-CZ" b="1" dirty="0"/>
          </a:p>
        </p:txBody>
      </p:sp>
      <p:pic>
        <p:nvPicPr>
          <p:cNvPr id="9218" name="Picture 2" descr="http://cdn.prague.fm/wp-content/gallery/czech-food/czech_food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496"/>
            <a:ext cx="3000396" cy="1983989"/>
          </a:xfrm>
          <a:prstGeom prst="rect">
            <a:avLst/>
          </a:prstGeom>
          <a:noFill/>
        </p:spPr>
      </p:pic>
      <p:pic>
        <p:nvPicPr>
          <p:cNvPr id="9220" name="Picture 4" descr="http://czechunderscope.com/wp-content/uploads/2009/11/bramborak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500306"/>
            <a:ext cx="1524000" cy="1019176"/>
          </a:xfrm>
          <a:prstGeom prst="rect">
            <a:avLst/>
          </a:prstGeom>
          <a:noFill/>
        </p:spPr>
      </p:pic>
      <p:pic>
        <p:nvPicPr>
          <p:cNvPr id="9224" name="Picture 8" descr="http://www.ireceptar.cz/res/data/093/01148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857628"/>
            <a:ext cx="3438515" cy="23618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03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2910" y="857232"/>
            <a:ext cx="7315200" cy="1154097"/>
          </a:xfrm>
        </p:spPr>
        <p:txBody>
          <a:bodyPr>
            <a:normAutofit/>
          </a:bodyPr>
          <a:lstStyle/>
          <a:p>
            <a:r>
              <a:rPr lang="en-US" b="1" dirty="0" smtClean="0"/>
              <a:t>Eating habits</a:t>
            </a:r>
            <a:endParaRPr lang="en-GB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785786" y="2714620"/>
            <a:ext cx="64991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How many meals a day do the Czechs have?</a:t>
            </a:r>
          </a:p>
          <a:p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Which meal is the main meal of the day?</a:t>
            </a:r>
          </a:p>
          <a:p>
            <a:pPr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What do people usually have for breakfast/lunch/dinner?</a:t>
            </a:r>
          </a:p>
          <a:p>
            <a:pPr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Do people eat out often?</a:t>
            </a:r>
          </a:p>
          <a:p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Have eating habits of Czech people changed in any way?</a:t>
            </a:r>
            <a:endParaRPr lang="cs-CZ" sz="20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29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315200" cy="1154097"/>
          </a:xfrm>
        </p:spPr>
        <p:txBody>
          <a:bodyPr/>
          <a:lstStyle/>
          <a:p>
            <a:r>
              <a:rPr lang="en-GB" b="1" dirty="0" smtClean="0"/>
              <a:t>Eating habits</a:t>
            </a:r>
            <a:endParaRPr lang="en-GB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85852" y="1928802"/>
            <a:ext cx="621510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000" b="1" dirty="0" smtClean="0"/>
              <a:t>Czech people have from three to five meals a day. The main meal is lunch, which is often something warm / some meat with vegetables or rice or pasta</a:t>
            </a:r>
            <a:endParaRPr lang="cs-CZ" sz="2000" b="1" dirty="0" smtClean="0"/>
          </a:p>
          <a:p>
            <a:pPr algn="just"/>
            <a:endParaRPr lang="cs-CZ" sz="2000" b="1" dirty="0" smtClean="0"/>
          </a:p>
          <a:p>
            <a:pPr algn="just"/>
            <a:endParaRPr lang="en-US" sz="2000" b="1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000" b="1" dirty="0" smtClean="0"/>
              <a:t> Some people have only breakfast, lunch, and dinner, some people have also snacks between main meals. As snacks people usually have some fruit or vegetables, yoghurt or something sweet.</a:t>
            </a:r>
          </a:p>
          <a:p>
            <a:pPr algn="just"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52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315200" cy="1154097"/>
          </a:xfrm>
        </p:spPr>
        <p:txBody>
          <a:bodyPr/>
          <a:lstStyle/>
          <a:p>
            <a:r>
              <a:rPr lang="en-GB" b="1" dirty="0" smtClean="0"/>
              <a:t>Eating habits</a:t>
            </a:r>
            <a:endParaRPr lang="en-GB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71538" y="1928802"/>
            <a:ext cx="62151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000" b="1" dirty="0" smtClean="0"/>
              <a:t>Breakfasts and dinners are often cold – a slice of bread or a roll with ham or cheese. For breakfasts cereals with milk or yoghurt are also popular.</a:t>
            </a:r>
            <a:endParaRPr lang="cs-CZ" sz="2000" b="1" dirty="0" smtClean="0"/>
          </a:p>
          <a:p>
            <a:endParaRPr lang="cs-CZ" sz="2000" b="1" dirty="0" smtClean="0"/>
          </a:p>
          <a:p>
            <a:endParaRPr lang="en-US" sz="2000" b="1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000" b="1" dirty="0" smtClean="0"/>
              <a:t> Eating habits of Czech people have changed – they eat less fatty meat, they have started eating more vegetables, chicken meat and fish. Italian and French food have become popular as well.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7752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stor">
  <a:themeElements>
    <a:clrScheme name="Prostor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s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212</TotalTime>
  <Words>508</Words>
  <Application>Microsoft Office PowerPoint</Application>
  <PresentationFormat>Předvádění na obrazovce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Prostor</vt:lpstr>
      <vt:lpstr>   Meals</vt:lpstr>
      <vt:lpstr>Czech Republic</vt:lpstr>
      <vt:lpstr>Czech meals and eating habits</vt:lpstr>
      <vt:lpstr>Czech cuisine</vt:lpstr>
      <vt:lpstr>Traditional meals</vt:lpstr>
      <vt:lpstr>Traditional meals</vt:lpstr>
      <vt:lpstr>Eating habits</vt:lpstr>
      <vt:lpstr>Eating habits</vt:lpstr>
      <vt:lpstr>Eating habits</vt:lpstr>
      <vt:lpstr>Eating out</vt:lpstr>
      <vt:lpstr>Christmas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Czech Republic</dc:title>
  <dc:creator>Asus</dc:creator>
  <cp:lastModifiedBy>Juříčková, Jiřina</cp:lastModifiedBy>
  <cp:revision>29</cp:revision>
  <dcterms:created xsi:type="dcterms:W3CDTF">2012-10-31T17:44:23Z</dcterms:created>
  <dcterms:modified xsi:type="dcterms:W3CDTF">2013-08-23T08:17:37Z</dcterms:modified>
</cp:coreProperties>
</file>