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3" r:id="rId2"/>
    <p:sldId id="256" r:id="rId3"/>
    <p:sldId id="269" r:id="rId4"/>
    <p:sldId id="261" r:id="rId5"/>
    <p:sldId id="259" r:id="rId6"/>
    <p:sldId id="272" r:id="rId7"/>
    <p:sldId id="258" r:id="rId8"/>
    <p:sldId id="262" r:id="rId9"/>
    <p:sldId id="264" r:id="rId10"/>
    <p:sldId id="270" r:id="rId11"/>
    <p:sldId id="265" r:id="rId12"/>
    <p:sldId id="26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cs-cz/images/results.aspx?qu=christmas&amp;ex=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icrosoft.com/cs-cz/images/results.aspx?qu=christmas&amp;ex=2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://www.google.cz/imgres?q=traditional+czech+fried+carp&amp;hl=cs&amp;tbo=d&amp;biw=1280&amp;bih=795&amp;tbm=isch&amp;tbnid=lFCbEg6fbDls5M:&amp;imgrefurl=http://czechvegan.blogspot.com/2010/11/my-first-published-recipe.html&amp;docid=UIwsWTt0mkfc5M&amp;imgurl=http://2.bp.blogspot.com/_w2GbB1rJV0U/TNAwM_R4reI/AAAAAAAAAGw/lQp0go7FS2M/s400/chicknfilletpotatosalad_MED.jpg&amp;w=270&amp;h=208&amp;ei=DcvSUKz-E87QsgbQ5oCABA&amp;zoom=1&amp;iact=hc&amp;vpx=2&amp;vpy=358&amp;dur=579&amp;hovh=166&amp;hovw=216&amp;tx=84&amp;ty=82&amp;sig=111004449778356183307&amp;page=2&amp;tbnh=149&amp;tbnw=187&amp;start=25&amp;ndsp=35&amp;ved=1t:429,r:25,s:0,i:1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q=traditional+czech+fried+carp&amp;hl=cs&amp;tbo=d&amp;biw=1280&amp;bih=795&amp;tbm=isch&amp;tbnid=OHGhVkipKJ34EM:&amp;imgrefurl=http://www.profimedia.si/picture/czech-traditional-christmas-meal-fried-carp/0012839222/&amp;docid=IHxdvbCP3BcQWM&amp;imgurl=http://www.profimedia.si/photo/czech-traditional-christmas-meal-fried-carp/profimedia-0012839222.jpg&amp;w=640&amp;h=480&amp;ei=DcvSUKz-E87QsgbQ5oCABA&amp;zoom=1&amp;iact=hc&amp;vpx=176&amp;vpy=277&amp;dur=5672&amp;hovh=194&amp;hovw=259&amp;tx=135&amp;ty=84&amp;sig=111004449778356183307&amp;page=1&amp;tbnh=137&amp;tbnw=191&amp;start=0&amp;ndsp=25&amp;ved=1t:429,r:7,s:0,i:106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z/imgres?q=traditional+czech+christmas+dinner&amp;hl=cs&amp;tbo=d&amp;biw=1280&amp;bih=795&amp;tbm=isch&amp;tbnid=jTo4jh_xLeWGoM:&amp;imgrefurl=http://www.makingthishome.com/2008/12/29/a-traditional-czech-christmas/&amp;docid=6-wz3vSAVgp7uM&amp;imgurl=http://www.makingthishome.com/wp-content/uploads/2008/12/vanocka.jpg&amp;w=200&amp;h=155&amp;ei=scrSUMW-BcvFtAaZ_oCQAw&amp;zoom=1&amp;iact=rc&amp;dur=203&amp;sig=111004449778356183307&amp;page=1&amp;tbnh=124&amp;tbnw=153&amp;start=0&amp;ndsp=27&amp;ved=1t:429,r:2,s:0,i:91&amp;tx=75&amp;ty=7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ffice.microsoft.com/cs-cz/images/results.aspx?qu=easter&amp;ex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smtClean="0"/>
              <a:t>			</a:t>
            </a:r>
            <a:r>
              <a:rPr lang="en-GB" sz="3600" b="1" smtClean="0"/>
              <a:t>Holidays</a:t>
            </a:r>
            <a:endParaRPr lang="en-GB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61436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white"/>
                </a:solidFill>
              </a:rPr>
              <a:t>Gymn</a:t>
            </a:r>
            <a:r>
              <a:rPr lang="cs-CZ" sz="2000" dirty="0" err="1" smtClean="0">
                <a:solidFill>
                  <a:prstClr val="white"/>
                </a:solidFill>
              </a:rPr>
              <a:t>ázium</a:t>
            </a:r>
            <a:r>
              <a:rPr lang="cs-CZ" sz="2000" dirty="0" smtClean="0">
                <a:solidFill>
                  <a:prstClr val="white"/>
                </a:solidFill>
              </a:rPr>
              <a:t> a Jazyková škola s právem státní jazykové zkoušky Zlín</a:t>
            </a:r>
            <a:endParaRPr lang="cs-CZ" sz="2000" dirty="0">
              <a:solidFill>
                <a:prstClr val="white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7163"/>
              </p:ext>
            </p:extLst>
          </p:nvPr>
        </p:nvGraphicFramePr>
        <p:xfrm>
          <a:off x="729020" y="2492896"/>
          <a:ext cx="7666515" cy="3388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Angličtina: </a:t>
                      </a:r>
                      <a:r>
                        <a:rPr lang="cs-CZ" noProof="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GB" noProof="0" dirty="0" smtClean="0">
                          <a:latin typeface="Calibri" pitchFamily="34" charset="0"/>
                          <a:cs typeface="Calibri" pitchFamily="34" charset="0"/>
                        </a:rPr>
                        <a:t>he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Czech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Republic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19. 12. 2012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charset="0"/>
                          <a:cs typeface="Calibri" pitchFamily="34" charset="0"/>
                        </a:rPr>
                        <a:t>2. - 4., sexta – oktáva, úroveň B1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Státní svátky a populární svátky v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Č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eské Republice, zvyky a tradice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Otázky k tradičním svátkům a zvykům, které jsou s nimi spojeny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. Ke každé otázce je vytvořena „vzorová odpověď“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Mgr. Jiřina Juříčková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VY_32_INOVACE_06_AJUR04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315200" cy="1154097"/>
          </a:xfrm>
        </p:spPr>
        <p:txBody>
          <a:bodyPr/>
          <a:lstStyle/>
          <a:p>
            <a:r>
              <a:rPr lang="cs-CZ" b="1" dirty="0"/>
              <a:t>Saint Nicholas </a:t>
            </a:r>
            <a:r>
              <a:rPr lang="en-GB" b="1" dirty="0" smtClean="0"/>
              <a:t>Day</a:t>
            </a:r>
            <a:r>
              <a:rPr lang="cs-CZ" dirty="0" smtClean="0"/>
              <a:t> </a:t>
            </a:r>
            <a:endParaRPr lang="en-GB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0100" y="1428736"/>
            <a:ext cx="62151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Is celebrated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on the eve of St. Nicholas Day, December 5th.</a:t>
            </a:r>
            <a:endParaRPr lang="cs-CZ" sz="24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Three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(St.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Nicholas,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Angel and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Devil)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characters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come to homes, asking children if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they were good in the past year. Most kids say yes and sing a song or recite a short poem. They are then rewarded with sweets,  candy or other treats, which are handed out by the Angel.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Bad kids would be put in the Devil's sack and taken to hell, or would only get a sack of potatoes or coal instead of candy 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315200" cy="1154097"/>
          </a:xfrm>
        </p:spPr>
        <p:txBody>
          <a:bodyPr/>
          <a:lstStyle/>
          <a:p>
            <a:r>
              <a:rPr lang="en-US" b="1" dirty="0" smtClean="0"/>
              <a:t>Other holidays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1472" y="1571612"/>
            <a:ext cx="75724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The Czechs don`t celebrate other holidays very much.</a:t>
            </a:r>
          </a:p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Among traditional holidays we can mention the Burning of the Witches, May 1, and  St. Joseph`s Day.</a:t>
            </a:r>
          </a:p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More and more people celebrate holidays “imported” from the English speaking countries such as St. Valentine`s Day or Halloween</a:t>
            </a:r>
          </a:p>
          <a:p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New Year`s Eve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is another popular celebration during which people hold or are invited to parties and celebrate the new year`s coming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quite a lot of people gather together in the streets, celebrate there and watch firework displays at midnight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1154097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 fontScale="62500" lnSpcReduction="20000"/>
          </a:bodyPr>
          <a:lstStyle/>
          <a:p>
            <a:r>
              <a:rPr lang="cs-CZ" u="sng" dirty="0">
                <a:hlinkClick r:id="rId2"/>
              </a:rPr>
              <a:t>http://office.microsoft.com/cs-cz/images/results.aspx?qu=christmas&amp;ex=2#ai:MP900431277</a:t>
            </a:r>
            <a:r>
              <a:rPr lang="cs-CZ" u="sng" dirty="0" smtClean="0">
                <a:hlinkClick r:id="rId2"/>
              </a:rPr>
              <a:t>|</a:t>
            </a:r>
            <a:endParaRPr lang="cs-CZ" u="sng" dirty="0" smtClean="0"/>
          </a:p>
          <a:p>
            <a:r>
              <a:rPr lang="cs-CZ" dirty="0"/>
              <a:t>http://www.google.cz/imgres?q=traditional+czech+christmas+dinner&amp;hl=cs&amp;tbo=d&amp;biw=1280&amp;bih=795&amp;tbm=isch&amp;tbnid=jTo4jh_xLeWGoM:&amp;imgrefurl=http://www.makingthishome.com/2008/12/29/a-traditional-czech-christmas/&amp;docid=6-wz3vSAVgp7uM&amp;imgurl=http://</a:t>
            </a:r>
            <a:r>
              <a:rPr lang="cs-CZ" dirty="0" smtClean="0"/>
              <a:t>www.makingthishome.com/wp-content/uploads/2008/12/vanocka.jpg&amp;w=200&amp;h=155&amp;ei=scrSUMW-BcvFtAaZ_oCQAw&amp;zoom=1&amp;iact=rc&amp;dur=203&amp;sig=111004449778356183307&amp;page=1&amp;tbnh=124&amp;tbnw=153&amp;start=0&amp;ndsp=27&amp;ved=1t:429,r:2,s:0,i:91&amp;tx=75&amp;ty=74</a:t>
            </a:r>
          </a:p>
          <a:p>
            <a:r>
              <a:rPr lang="cs-CZ" dirty="0"/>
              <a:t>http://www.google.cz/imgres?q=traditional+czech+fried+carp&amp;hl=cs&amp;tbo=d&amp;biw=1280&amp;bih=795&amp;tbm=isch&amp;tbnid=lFCbEg6fbDls5M:&amp;imgrefurl=http://czechvegan.blogspot.com/2010/11/my-first-published-recipe.html&amp;docid=UIwsWTt0mkfc5M&amp;imgurl=http://2.bp.blogspot.com/_</a:t>
            </a:r>
            <a:r>
              <a:rPr lang="cs-CZ" dirty="0" smtClean="0"/>
              <a:t>w2GbB1rJV0U/TNAwM_R4reI/AAAAAAAAAGw/lQp0go7FS2M/s400/chicknfilletpotatosalad_MED.jpg&amp;w=270&amp;h=208&amp;ei=DcvSUKz-E87QsgbQ5oCABA&amp;zoom=1&amp;iact=hc&amp;vpx=2&amp;vpy=358&amp;dur=579&amp;hovh=166&amp;hovw=216&amp;tx=84&amp;ty=82&amp;sig=111004449778356183307&amp;page=2&amp;tbnh=149&amp;tbnw=187&amp;start=25&amp;ndsp=35&amp;ved=1t:429,r:25,s:0,i:165</a:t>
            </a:r>
          </a:p>
          <a:p>
            <a:r>
              <a:rPr lang="cs-CZ" dirty="0"/>
              <a:t>http://www.google.cz/imgres?q=traditional+czech+fried+carp&amp;hl=cs&amp;tbo=d&amp;biw=1280&amp;bih=795&amp;tbm=isch&amp;tbnid=OHGhVkipKJ34EM:&amp;imgrefurl=http://www.profimedia.si/picture/czech-traditional-christmas-meal-fried-carp/0012839222/&amp;docid=IHxdvbCP3BcQWM&amp;imgurl=http://</a:t>
            </a:r>
            <a:r>
              <a:rPr lang="cs-CZ" dirty="0" smtClean="0"/>
              <a:t>www.profimedia.si/photo/czech-traditional-christmas-meal-fried-carp/profimedia-0012839222.jpg&amp;w=640&amp;h=480&amp;ei=DcvSUKz-E87QsgbQ5oCABA&amp;zoom=1&amp;iact=hc&amp;vpx=176&amp;vpy=277&amp;dur=5672&amp;hovh=194&amp;hovw=259&amp;tx=135&amp;ty=84&amp;sig=111004449778356183307&amp;page=1&amp;tbnh=137&amp;tbnw=191&amp;start=0&amp;ndsp=25&amp;ved=1t:429,r:7,s:0,i:106</a:t>
            </a:r>
          </a:p>
          <a:p>
            <a:r>
              <a:rPr lang="cs-CZ" dirty="0"/>
              <a:t>http://office.microsoft.com/cs-cz/images/results.aspx?qu=easter&amp;ex=1#ai:MP900422835|</a:t>
            </a:r>
          </a:p>
        </p:txBody>
      </p:sp>
    </p:spTree>
    <p:extLst>
      <p:ext uri="{BB962C8B-B14F-4D97-AF65-F5344CB8AC3E}">
        <p14:creationId xmlns:p14="http://schemas.microsoft.com/office/powerpoint/2010/main" val="26012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Czech Republic</a:t>
            </a:r>
            <a:endParaRPr lang="en-GB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Holidays and traditions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315200" cy="1154097"/>
          </a:xfrm>
        </p:spPr>
        <p:txBody>
          <a:bodyPr>
            <a:normAutofit/>
          </a:bodyPr>
          <a:lstStyle/>
          <a:p>
            <a:r>
              <a:rPr lang="en-US" b="1" dirty="0" smtClean="0"/>
              <a:t>Holidays and traditions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 the Czechs like celebrating holidays?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Do they follow traditions?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How many bank holidays are there in the CR?</a:t>
            </a:r>
          </a:p>
          <a:p>
            <a:pPr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What are the most popular holidays in the CR?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/>
          <a:lstStyle/>
          <a:p>
            <a:r>
              <a:rPr lang="en-US" b="1" dirty="0" smtClean="0"/>
              <a:t>Bank holidays in the CR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571612"/>
            <a:ext cx="85011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There are twelve bank holidays in the Czech Republic.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Except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for Easter Monday, the dates of the holidays are fixed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bank holidays are:</a:t>
            </a: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1 January - New Year's Day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Easter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Monday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1 May - May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Day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8 May - Liberation from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Fascism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5 July - Cyril and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Methodius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6 July - Burning at Stake of Jan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Hus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28 September - Czech Statehood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Day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28 October - Establishment of the Czechoslovak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Republic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17 November - Freedom and Democracy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Day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24 December - Christmas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Eve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25 December - Christmas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Day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26 December - Christmas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Day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1686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29" y="0"/>
            <a:ext cx="2492896" cy="226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315200" cy="1154097"/>
          </a:xfrm>
        </p:spPr>
        <p:txBody>
          <a:bodyPr/>
          <a:lstStyle/>
          <a:p>
            <a:r>
              <a:rPr lang="en-US" b="1" dirty="0" smtClean="0"/>
              <a:t>Christmas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1472" y="2143116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Christmas Eve is celebrated on 24 December and is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associated with many superstitions that usually relate to life, love, and destiny that awaits one in the year to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come; 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g.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one is supposed to fast all day to see the "golden piglet"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evening</a:t>
            </a:r>
          </a:p>
          <a:p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Dinner is served after sunset (traditionally, it should not be served until after the first star has come out) and consists of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fried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carp and potato salad</a:t>
            </a:r>
          </a:p>
          <a:p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A traditional Christmas bread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is called </a:t>
            </a:r>
            <a:r>
              <a:rPr lang="en-US" sz="2000" b="1" i="1" dirty="0" err="1">
                <a:latin typeface="Calibri" pitchFamily="34" charset="0"/>
                <a:cs typeface="Calibri" pitchFamily="34" charset="0"/>
              </a:rPr>
              <a:t>vánočka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similar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to the Jewish </a:t>
            </a:r>
            <a:r>
              <a:rPr lang="en-US" sz="2000" b="1" i="1" dirty="0" err="1" smtClean="0">
                <a:latin typeface="Calibri" pitchFamily="34" charset="0"/>
                <a:cs typeface="Calibri" pitchFamily="34" charset="0"/>
              </a:rPr>
              <a:t>challa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315200" cy="1154097"/>
          </a:xfrm>
        </p:spPr>
        <p:txBody>
          <a:bodyPr/>
          <a:lstStyle/>
          <a:p>
            <a:r>
              <a:rPr lang="en-GB" b="1" dirty="0" smtClean="0"/>
              <a:t>Christmas</a:t>
            </a:r>
            <a:endParaRPr lang="en-GB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" y="185736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The traditional Christmas dinner consists of . . . People also prepare . .</a:t>
            </a:r>
            <a:endParaRPr lang="cs-CZ" sz="24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4" name="Picture 4" descr="http://2.bp.blogspot.com/_w2GbB1rJV0U/TNAwM_R4reI/AAAAAAAAAGw/lQp0go7FS2M/s400/chicknfilletpotatosalad_ME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14620"/>
            <a:ext cx="2571750" cy="1981201"/>
          </a:xfrm>
          <a:prstGeom prst="rect">
            <a:avLst/>
          </a:prstGeom>
          <a:noFill/>
        </p:spPr>
      </p:pic>
      <p:pic>
        <p:nvPicPr>
          <p:cNvPr id="5126" name="Picture 6" descr="http://www.makingthishome.com/wp-content/uploads/2008/12/vanock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929198"/>
            <a:ext cx="1905000" cy="1476375"/>
          </a:xfrm>
          <a:prstGeom prst="rect">
            <a:avLst/>
          </a:prstGeom>
          <a:noFill/>
        </p:spPr>
      </p:pic>
      <p:pic>
        <p:nvPicPr>
          <p:cNvPr id="1027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4620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4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315200" cy="1154097"/>
          </a:xfrm>
        </p:spPr>
        <p:txBody>
          <a:bodyPr>
            <a:normAutofit/>
          </a:bodyPr>
          <a:lstStyle/>
          <a:p>
            <a:r>
              <a:rPr lang="en-US" b="1" dirty="0" smtClean="0"/>
              <a:t>Christmas presents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060848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Presents are placed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under 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Christmas tree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.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    Czech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children believe that Christmas gifts are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brought 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     by Baby Jesus.    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Baby Jesus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receives wish-list letters from Czech children a few weeks before Christmas.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Some people end Christmas Eve by attending the midnight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mass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at a local church. It usually starts at midnight but some churches hold it earlier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3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15200" cy="1154097"/>
          </a:xfrm>
        </p:spPr>
        <p:txBody>
          <a:bodyPr>
            <a:normAutofit/>
          </a:bodyPr>
          <a:lstStyle/>
          <a:p>
            <a:r>
              <a:rPr lang="en-US" b="1" dirty="0" smtClean="0"/>
              <a:t>Easter</a:t>
            </a:r>
            <a:endParaRPr lang="en-GB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9775" y="1988840"/>
            <a:ext cx="81066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Many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traditions are still observed and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practised,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especially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in villages, and different regions may have their own Easter traditions and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customs</a:t>
            </a:r>
          </a:p>
          <a:p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Many Czech </a:t>
            </a:r>
            <a:r>
              <a:rPr lang="en-US" sz="2000" b="1" u="sng" dirty="0">
                <a:latin typeface="Calibri" pitchFamily="34" charset="0"/>
                <a:cs typeface="Calibri" pitchFamily="34" charset="0"/>
              </a:rPr>
              <a:t>Easter symbols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are related to spring and the beginning of new life. Some of the best known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are: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hand-painted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or otherwise </a:t>
            </a:r>
            <a:r>
              <a:rPr lang="en-US" sz="2000" b="1" u="sng" dirty="0">
                <a:latin typeface="Calibri" pitchFamily="34" charset="0"/>
                <a:cs typeface="Calibri" pitchFamily="34" charset="0"/>
              </a:rPr>
              <a:t>decorated </a:t>
            </a:r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eggs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   a </a:t>
            </a:r>
            <a:r>
              <a:rPr lang="en-US" sz="2000" b="1" u="sng" dirty="0">
                <a:latin typeface="Calibri" pitchFamily="34" charset="0"/>
                <a:cs typeface="Calibri" pitchFamily="34" charset="0"/>
              </a:rPr>
              <a:t>braided whip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made from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pussy-willow twigs (thought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bring    	health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and youth to anyone who is whipped with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red </a:t>
            </a:r>
            <a:r>
              <a:rPr lang="en-US" sz="2000" b="1" u="sng" dirty="0">
                <a:latin typeface="Calibri" pitchFamily="34" charset="0"/>
                <a:cs typeface="Calibri" pitchFamily="34" charset="0"/>
              </a:rPr>
              <a:t>and other bright colors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symbolize health, joy,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happiness and 	new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life that comes with the spring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endParaRPr lang="en-US" sz="2000" b="1" dirty="0" smtClean="0"/>
          </a:p>
          <a:p>
            <a:endParaRPr lang="en-US" sz="2000" b="1" dirty="0" smtClean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76" y="4797152"/>
            <a:ext cx="2060848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315200" cy="1154097"/>
          </a:xfrm>
        </p:spPr>
        <p:txBody>
          <a:bodyPr/>
          <a:lstStyle/>
          <a:p>
            <a:r>
              <a:rPr lang="en-GB" b="1" dirty="0" smtClean="0"/>
              <a:t>All Souls Day</a:t>
            </a:r>
            <a:endParaRPr lang="en-GB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5852" y="2204864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All Souls’ Day falls on November 2nd</a:t>
            </a:r>
            <a:endParaRPr lang="cs-CZ" sz="24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 It is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a quiet time in the Czech Republic.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People visit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the graves of family members and relatives to light candles, lay flowers and wreaths and spend a few moments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294</TotalTime>
  <Words>659</Words>
  <Application>Microsoft Office PowerPoint</Application>
  <PresentationFormat>Předvádění na obrazovce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Prostor</vt:lpstr>
      <vt:lpstr>   Holidays</vt:lpstr>
      <vt:lpstr>Czech Republic</vt:lpstr>
      <vt:lpstr>Holidays and traditions </vt:lpstr>
      <vt:lpstr>Bank holidays in the CR</vt:lpstr>
      <vt:lpstr>Christmas</vt:lpstr>
      <vt:lpstr>Christmas</vt:lpstr>
      <vt:lpstr>Christmas presents</vt:lpstr>
      <vt:lpstr>Easter</vt:lpstr>
      <vt:lpstr>All Souls Day</vt:lpstr>
      <vt:lpstr>Saint Nicholas Day </vt:lpstr>
      <vt:lpstr>Other holidays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</dc:title>
  <dc:creator>Asus</dc:creator>
  <cp:lastModifiedBy>Juříčková, Jiřina</cp:lastModifiedBy>
  <cp:revision>36</cp:revision>
  <dcterms:created xsi:type="dcterms:W3CDTF">2012-10-31T17:44:23Z</dcterms:created>
  <dcterms:modified xsi:type="dcterms:W3CDTF">2013-08-23T08:18:07Z</dcterms:modified>
</cp:coreProperties>
</file>