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8" r:id="rId2"/>
    <p:sldId id="256" r:id="rId3"/>
    <p:sldId id="257" r:id="rId4"/>
    <p:sldId id="261" r:id="rId5"/>
    <p:sldId id="259" r:id="rId6"/>
    <p:sldId id="258" r:id="rId7"/>
    <p:sldId id="262" r:id="rId8"/>
    <p:sldId id="264" r:id="rId9"/>
    <p:sldId id="265" r:id="rId10"/>
    <p:sldId id="266" r:id="rId11"/>
    <p:sldId id="269" r:id="rId12"/>
    <p:sldId id="263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2" y="-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haonline.cz/clanek/musite-vedet/67493/havluv-hradecek-tady-planoval-sametovou-revoluci-a-nakonec-tu-i-zemrel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z/imgres?q=frankish+merchant+samo&amp;um=1&amp;hl=cs&amp;sa=N&amp;tbo=d&amp;biw=1280&amp;bih=795&amp;tbm=isch&amp;tbnid=s8GremOXwcC77M:&amp;imgrefurl=http://www.your-apartments.com/czech-republic-great-moravian-empire.html&amp;docid=B80vgq3SNYaxGM&amp;imgurl=http://www.your-apartments.com/content/cms/en/czech-republic/travel-guide-czech-republic/history-of-czech-republic/great-moravian-empire/Great-Moravia-map-01-1.jpg&amp;w=700&amp;h=528&amp;ei=5irUUKHSBoXRtAaBvoGACA&amp;zoom=1&amp;iact=hc&amp;vpx=2&amp;vpy=127&amp;dur=1125&amp;hovh=195&amp;hovw=259&amp;tx=122&amp;ty=97&amp;sig=111004449778356183307&amp;page=1&amp;tbnh=144&amp;tbnw=198&amp;start=0&amp;ndsp=39&amp;ved=1t:429,r:0,s:0,i:88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hyperlink" Target="http://www.google.cz/imgres?q=Slavic+leader+Mojmir&amp;um=1&amp;hl=cs&amp;tbo=d&amp;biw=1280&amp;bih=795&amp;tbm=isch&amp;tbnid=ydXdbzReZrRHUM:&amp;imgrefurl=http://molonlabe70.blogspot.com/2010_05_01_archive.html&amp;docid=MlAV-k2ptRzeHM&amp;imgurl=http://2.bp.blogspot.com/_jPc5hebaTs8/S-jScQeCYdI/AAAAAAAAGSA/HQ1net5mcoY/s1600/0511rostislavmoravia.jpg&amp;w=552&amp;h=687&amp;ei=3CzUUNzrMMfAtAbjg4CYCg&amp;zoom=1&amp;iact=rc&amp;dur=125&amp;sig=111004449778356183307&amp;page=1&amp;tbnh=141&amp;tbnw=104&amp;start=0&amp;ndsp=28&amp;ved=1t:429,r:26,s:0,i:168&amp;tx=51&amp;ty=5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hyperlink" Target="http://www.google.cz/imgres?q=Charles+IV&amp;um=1&amp;hl=cs&amp;tbo=d&amp;biw=1280&amp;bih=795&amp;tbm=isch&amp;tbnid=BuZ0gWyfxpHZaM:&amp;imgrefurl=http://cs.wikipedia.org/wiki/Karel_IV.&amp;docid=zNbhyEjgD4trdM&amp;imgurl=http://upload.wikimedia.org/wikipedia/commons/thumb/1/16/Charles_IV-John_Ocko_votive_picture-fragment.jpg/250px-Charles_IV-John_Ocko_votive_picture-fragment.jpg&amp;w=250&amp;h=365&amp;ei=ey3UULatJIrUsgbZtIHwBA&amp;zoom=1&amp;iact=rc&amp;dur=219&amp;sig=111004449778356183307&amp;page=1&amp;tbnh=148&amp;tbnw=107&amp;start=0&amp;ndsp=38&amp;ved=1t:429,r:1,s:0,i:102&amp;tx=54&amp;ty=8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imgres?q=charles+university&amp;um=1&amp;hl=cs&amp;tbo=d&amp;biw=1280&amp;bih=795&amp;tbm=isch&amp;tbnid=pTyoFuppZaOD4M:&amp;imgrefurl=http://www.cuni.cz/UKENG-1.html&amp;docid=83oM1BvaQdKkpM&amp;imgurl=http://www.cuni.cz/uk/images_layout/uvod_gfx/aktual_listina2.jpg&amp;w=554&amp;h=353&amp;ei=BzDUUPj4C43htQads4DYBw&amp;zoom=1&amp;iact=hc&amp;vpx=953&amp;vpy=171&amp;dur=531&amp;hovh=179&amp;hovw=281&amp;tx=167&amp;ty=89&amp;sig=111004449778356183307&amp;page=1&amp;tbnh=144&amp;tbnw=220&amp;start=0&amp;ndsp=24&amp;ved=1t:429,r:5,s:0,i:114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://www.google.cz/imgres?q=Karlstejn&amp;um=1&amp;hl=cs&amp;tbo=d&amp;biw=1280&amp;bih=795&amp;tbm=isch&amp;tbnid=3m5usIq4t06MKM:&amp;imgrefurl=http://www.hradyazamky24.cz/hrad-karlstejn-21&amp;docid=F9ZPpWUOjluyJM&amp;imgurl=http://www.hradyazamky24.cz/wp-content/gallery/hrad-karlstejn/karlstejn_6_vw-04.jpg&amp;w=720&amp;h=480&amp;ei=Iy7UUPzWEMzcsgaY44DYCA&amp;zoom=1&amp;iact=hc&amp;vpx=2&amp;vpy=434&amp;dur=6125&amp;hovh=183&amp;hovw=275&amp;tx=108&amp;ty=154&amp;sig=111004449778356183307&amp;page=1&amp;tbnh=138&amp;tbnw=204&amp;start=0&amp;ndsp=24&amp;ved=1t:429,r:12,s:0,i:12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cz/imgres?q=czechoslovakia+1918&amp;um=1&amp;hl=cs&amp;tbo=d&amp;biw=1280&amp;bih=795&amp;tbm=isch&amp;tbnid=2Sdv6IW-5TLXQM:&amp;imgrefurl=http://www.expats.cz/prague/article/czech-culture/split-of-czechoslovakia/&amp;docid=lBt1aHE5e6Tq7M&amp;imgurl=http://www.expats.cz/content_files/438/czechoslovakia1918_1.png&amp;w=675&amp;h=328&amp;ei=njHUUO6UEI3AtAazy4DQBQ&amp;zoom=1&amp;iact=rc&amp;dur=312&amp;sig=111004449778356183307&amp;page=1&amp;tbnh=130&amp;tbnw=260&amp;start=0&amp;ndsp=26&amp;ved=1t:429,r:4,s:0,i:97&amp;tx=152&amp;ty=6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www.google.cz/imgres?q=T.G.Masaryk&amp;um=1&amp;hl=cs&amp;tbo=d&amp;biw=1280&amp;bih=795&amp;tbm=isch&amp;tbnid=KzNnmBDmGFhFFM:&amp;imgrefurl=http://krajane.radio.cz/articleDetail.view?id=1315&amp;docid=P7ZVvqygAE3H5M&amp;imgurl=http://img.radio.cz/pictures/krajani-web/masaryk1__16.jpg&amp;w=306&amp;h=334&amp;ei=6TDUUPO3NoKDtAbF8oHIBg&amp;zoom=1&amp;iact=hc&amp;vpx=2&amp;vpy=311&amp;dur=3953&amp;hovh=235&amp;hovw=215&amp;tx=108&amp;ty=109&amp;sig=111004449778356183307&amp;page=1&amp;tbnh=138&amp;tbnw=127&amp;start=0&amp;ndsp=36&amp;ved=1t:429,r:9,s:0,i:11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hyperlink" Target="http://www.ahaonline.cz/clanek/musite-vedet/67493/havluv-hradecek-tady-planoval-sametovou-revoluci-a-nakonec-tu-i-zemrel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imgres?q=v%C3%A1clav+havel&amp;um=1&amp;hl=cs&amp;tbo=d&amp;biw=1280&amp;bih=795&amp;tbm=isch&amp;tbnid=jfDmQlITgSa5hM:&amp;imgrefurl=http://tema.novinky.cz/vaclav-havel&amp;docid=NgyvlDGZ1QJ8AM&amp;imgurl=http://im.novinky.cz/170/201708-top_foto1-91f0j.jpg&amp;w=600&amp;h=338&amp;ei=VDLUUOWtJ4rftAaDnoDoBA&amp;zoom=1&amp;iact=hc&amp;vpx=935&amp;vpy=431&amp;dur=4750&amp;hovh=168&amp;hovw=299&amp;tx=122&amp;ty=78&amp;sig=111004449778356183307&amp;page=2&amp;tbnh=135&amp;tbnw=232&amp;start=29&amp;ndsp=33&amp;ved=1t:429,r:35,s:0,i:195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://www.google.cz/imgres?q=divadlo+na+z%C3%A1bradl%C3%AD&amp;um=1&amp;hl=cs&amp;tbo=d&amp;biw=1280&amp;bih=795&amp;tbm=isch&amp;tbnid=XdT0kqxTPGU4cM:&amp;imgrefurl=http://old.nazabradli.cz/podporte-nas/pronajem-prostor/pruhovany-sal/&amp;docid=xYjIIPqX1zchCM&amp;imgurl=http://old.nazabradli.cz/picture/obrazky/sal.JPG&amp;w=640&amp;h=480&amp;ei=ezPUUImcJIXasgbC_4GoBA&amp;zoom=1&amp;iact=hc&amp;vpx=366&amp;vpy=161&amp;dur=6875&amp;hovh=194&amp;hovw=259&amp;tx=138&amp;ty=93&amp;sig=111004449778356183307&amp;page=1&amp;tbnh=139&amp;tbnw=179&amp;start=0&amp;ndsp=24&amp;ved=1t:429,r:2,s:0,i:10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3600" b="1" smtClean="0"/>
              <a:t>			</a:t>
            </a:r>
            <a:r>
              <a:rPr lang="en-GB" sz="3600" b="1" smtClean="0"/>
              <a:t>History</a:t>
            </a:r>
            <a:endParaRPr lang="en-GB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57158" y="6143644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prstClr val="white"/>
                </a:solidFill>
              </a:rPr>
              <a:t>Gymn</a:t>
            </a:r>
            <a:r>
              <a:rPr lang="cs-CZ" sz="2000" dirty="0" err="1" smtClean="0">
                <a:solidFill>
                  <a:prstClr val="white"/>
                </a:solidFill>
              </a:rPr>
              <a:t>ázium</a:t>
            </a:r>
            <a:r>
              <a:rPr lang="cs-CZ" sz="2000" dirty="0" smtClean="0">
                <a:solidFill>
                  <a:prstClr val="white"/>
                </a:solidFill>
              </a:rPr>
              <a:t> a Jazyková škola s právem státní jazykové zkoušky Zlín</a:t>
            </a:r>
            <a:endParaRPr lang="cs-CZ" sz="2000" dirty="0">
              <a:solidFill>
                <a:prstClr val="white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83855"/>
              </p:ext>
            </p:extLst>
          </p:nvPr>
        </p:nvGraphicFramePr>
        <p:xfrm>
          <a:off x="729020" y="2492896"/>
          <a:ext cx="7666515" cy="2839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Tematická oblast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 Angličtina: </a:t>
                      </a:r>
                      <a:r>
                        <a:rPr lang="cs-CZ" noProof="0" dirty="0" smtClean="0"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GB" noProof="0" dirty="0" smtClean="0">
                          <a:latin typeface="Calibri" pitchFamily="34" charset="0"/>
                          <a:cs typeface="Calibri" pitchFamily="34" charset="0"/>
                        </a:rPr>
                        <a:t>he</a:t>
                      </a:r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 Czech</a:t>
                      </a:r>
                      <a:r>
                        <a:rPr lang="cs-CZ" baseline="0" dirty="0" smtClean="0">
                          <a:latin typeface="Calibri" pitchFamily="34" charset="0"/>
                          <a:cs typeface="Calibri" pitchFamily="34" charset="0"/>
                        </a:rPr>
                        <a:t> Republic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Datum vytvoření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21</a:t>
                      </a:r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. 12. 2012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latin typeface="Calibri" pitchFamily="34" charset="0"/>
                          <a:cs typeface="Calibri" pitchFamily="34" charset="0"/>
                        </a:rPr>
                        <a:t>Ročník 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Lucida Sans Unicode" charset="0"/>
                          <a:cs typeface="Calibri" pitchFamily="34" charset="0"/>
                        </a:rPr>
                        <a:t>2. - 4., sexta – oktáva, úroveň B1</a:t>
                      </a:r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Calibri" pitchFamily="34" charset="0"/>
                          <a:cs typeface="Calibri" pitchFamily="34" charset="0"/>
                        </a:rPr>
                        <a:t>Stručný obsah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Stručný</a:t>
                      </a:r>
                      <a:r>
                        <a:rPr lang="cs-CZ" baseline="0" dirty="0" smtClean="0">
                          <a:latin typeface="Calibri" pitchFamily="34" charset="0"/>
                          <a:cs typeface="Calibri" pitchFamily="34" charset="0"/>
                        </a:rPr>
                        <a:t> historický přehled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Způsob využití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Otázky na základní historická fakta</a:t>
                      </a:r>
                      <a:r>
                        <a:rPr lang="cs-CZ" baseline="0" dirty="0" smtClean="0">
                          <a:latin typeface="Calibri" pitchFamily="34" charset="0"/>
                          <a:cs typeface="Calibri" pitchFamily="34" charset="0"/>
                        </a:rPr>
                        <a:t> a osobnosti. Forma otázek, zajímavostí a cvičení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Autor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Mgr. Jiřina Juříčková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Kód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VY_32_INOVACE_06_AJUR05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4" y="188640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29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315200" cy="1154097"/>
          </a:xfrm>
        </p:spPr>
        <p:txBody>
          <a:bodyPr/>
          <a:lstStyle/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Who is Who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988840"/>
            <a:ext cx="871296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1)	Frankish merchant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Samo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first united Slavonic tribes into the 	so-called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Samo`s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Kingdom in the 7</a:t>
            </a:r>
            <a:r>
              <a:rPr lang="en-US" sz="2400" b="1" baseline="30000" dirty="0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century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2)	The Czech King Charles IV of the Luxemburg dynasty</a:t>
            </a:r>
          </a:p>
          <a:p>
            <a:pPr lvl="2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a)	in 1344 he founded the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Prague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Archbishopric</a:t>
            </a:r>
          </a:p>
          <a:p>
            <a:pPr lvl="2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b)	he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established Charles University in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1348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- it was the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	first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university founded north of the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Alps</a:t>
            </a:r>
          </a:p>
          <a:p>
            <a:pPr lvl="2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c)	Charles IV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was crowned Roman Emperor in Rome in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	1355</a:t>
            </a:r>
            <a:endParaRPr lang="en-US" sz="2400" b="1" dirty="0"/>
          </a:p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        </a:t>
            </a:r>
            <a:endParaRPr lang="cs-CZ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60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315200" cy="1154097"/>
          </a:xfrm>
        </p:spPr>
        <p:txBody>
          <a:bodyPr/>
          <a:lstStyle/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Who is Who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988840"/>
            <a:ext cx="871296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)	Tomas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Garrigue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Masaryk – a Czech statesman, who together 	with E. Benes supported the foundation of the independent 	Czechoslovak Republic; he became the first president of 	Czechoslovakia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4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)	Vaclav Havel was a leading figure of the Velvet Revolution 	of 1989; then he became president and was also the first 	president of the independent Czech Republic</a:t>
            </a:r>
          </a:p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        </a:t>
            </a:r>
            <a:endParaRPr lang="cs-CZ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87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315200" cy="1154097"/>
          </a:xfrm>
        </p:spPr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700809"/>
            <a:ext cx="7315200" cy="4608552"/>
          </a:xfrm>
        </p:spPr>
        <p:txBody>
          <a:bodyPr>
            <a:normAutofit fontScale="40000" lnSpcReduction="20000"/>
          </a:bodyPr>
          <a:lstStyle/>
          <a:p>
            <a:r>
              <a:rPr lang="cs-CZ" dirty="0"/>
              <a:t>http://www.google.cz/imgres?q=Slavic+leader+Mojmir&amp;um=1&amp;hl=cs&amp;tbo=d&amp;biw=1280&amp;bih=795&amp;tbm=isch&amp;tbnid=ydXdbzReZrRHUM:&amp;imgrefurl=http://molonlabe70.blogspot.com/2010_05_01_archive.html&amp;docid=MlAV-k2ptRzeHM&amp;imgurl=http://2.bp.blogspot.com/_jPc5hebaTs8/S-jScQeCYdI/AAAAAAAAGSA/HQ1net5mcoY/s1600/0511rostislavmoravia.jpg&amp;w=552&amp;h=687&amp;ei=3CzUUNzrMMfAtAbjg4CYCg&amp;zoom=1&amp;iact=rc&amp;dur=125&amp;sig=111004449778356183307&amp;page=1&amp;tbnh=141&amp;tbnw=104&amp;start=0&amp;ndsp=28&amp;ved=1t:429,r:26,s:0,i:168&amp;tx=51&amp;ty=50http://www.google.cz/imgres?q=frankish+merchant+samo&amp;um=1&amp;hl=cs&amp;sa=N&amp;tbo=d&amp;biw=1280&amp;bih=795&amp;tbm=isch&amp;tbnid=s8GremOXwcC77M:&amp;imgrefurl</a:t>
            </a:r>
            <a:r>
              <a:rPr lang="cs-CZ" dirty="0" smtClean="0"/>
              <a:t>=</a:t>
            </a:r>
            <a:endParaRPr lang="en-US" dirty="0" smtClean="0"/>
          </a:p>
          <a:p>
            <a:r>
              <a:rPr lang="cs-CZ" dirty="0" smtClean="0"/>
              <a:t>http</a:t>
            </a:r>
            <a:r>
              <a:rPr lang="cs-CZ" dirty="0"/>
              <a:t>://www.your-apartments.com/czech-republic-great-moravian-empire.html&amp;docid=B80vgq3SNYaxGM&amp;imgurl=http://</a:t>
            </a:r>
            <a:r>
              <a:rPr lang="cs-CZ" dirty="0" smtClean="0"/>
              <a:t>www.your-apartments.com/content/cms/en/czech-republic/travel-guide-czech-republic/history-of-czech-republic/great-moravian-empire/Great-Moravia-map-01-1.jpg&amp;w=700&amp;h=528&amp;ei=5irUUKHSBoXRtAaBvoGACA&amp;zoom=1&amp;iact=hc&amp;vpx=2&amp;vpy=127&amp;dur=1125&amp;hovh=195&amp;hovw=259&amp;tx=122&amp;ty=97&amp;sig=111004449778356183307&amp;page=1&amp;tbnh=144&amp;tbnw=198&amp;start=0&amp;ndsp=39&amp;ved=1t:429,r:0,s:0,i:88</a:t>
            </a:r>
            <a:endParaRPr lang="en-US" dirty="0" smtClean="0"/>
          </a:p>
          <a:p>
            <a:r>
              <a:rPr lang="cs-CZ" dirty="0"/>
              <a:t>http://www.google.cz/imgres?q=Charles+IV&amp;um=1&amp;hl=cs&amp;tbo=d&amp;biw=1280&amp;bih=795&amp;tbm=isch&amp;tbnid=BuZ0gWyfxpHZaM:&amp;imgrefurl=http://cs.wikipedia.org/wiki/Karel_IV.&amp;docid=zNbhyEjgD4trdM&amp;imgurl=http://</a:t>
            </a:r>
            <a:r>
              <a:rPr lang="cs-CZ" dirty="0" smtClean="0"/>
              <a:t>upload.wikimedia.org/wikipedia/commons/thumb/1/16/Charles_IV-John_Ocko_votive_picture-fragment.jpg/250px-Charles_IV-John_Ocko_votive_picture-fragment.jpg&amp;w=250&amp;h=365&amp;ei=ey3UULatJIrUsgbZtIHwBA&amp;zoom=1&amp;iact=rc&amp;dur=219&amp;sig=111004449778356183307&amp;page=1&amp;tbnh=148&amp;tbnw=107&amp;start=0&amp;ndsp=38&amp;ved=1t:429,r:1,s:0,i:102&amp;tx=54&amp;ty=81</a:t>
            </a:r>
            <a:endParaRPr lang="en-US" dirty="0" smtClean="0"/>
          </a:p>
          <a:p>
            <a:r>
              <a:rPr lang="cs-CZ" dirty="0"/>
              <a:t>http://www.google.cz/imgres?q=Karlstejn&amp;um=1&amp;hl=cs&amp;tbo=d&amp;biw=1280&amp;bih=795&amp;tbm=isch&amp;tbnid=3m5usIq4t06MKM:&amp;imgrefurl=http://www.hradyazamky24.cz/hrad-karlstejn-21&amp;docid=F9ZPpWUOjluyJM&amp;imgurl=http://</a:t>
            </a:r>
            <a:r>
              <a:rPr lang="cs-CZ" dirty="0" smtClean="0"/>
              <a:t>www.hradyazamky24.cz/wp-content/gallery/hrad-karlstejn/karlstejn_6_vw-04.jpg&amp;w=720&amp;h=480&amp;ei=Iy7UUPzWEMzcsgaY44DYCA&amp;zoom=1&amp;iact=hc&amp;vpx=2&amp;vpy=434&amp;dur=6125&amp;hovh=183&amp;hovw=275&amp;tx=108&amp;ty=154&amp;sig=111004449778356183307&amp;page=1&amp;tbnh=138&amp;tbnw=204&amp;start=0&amp;ndsp=24&amp;ved=1t:429,r:12,s:0,i:121</a:t>
            </a:r>
            <a:endParaRPr lang="en-US" dirty="0" smtClean="0"/>
          </a:p>
          <a:p>
            <a:r>
              <a:rPr lang="cs-CZ" dirty="0"/>
              <a:t>http://www.google.cz/imgres?q=charles+university&amp;um=1&amp;hl=cs&amp;tbo=d&amp;biw=1280&amp;bih=795&amp;tbm=isch&amp;tbnid=pTyoFuppZaOD4M:&amp;imgrefurl=http://www.cuni.cz/UKENG-1.html&amp;docid=83oM1BvaQdKkpM&amp;imgurl=http://</a:t>
            </a:r>
            <a:r>
              <a:rPr lang="cs-CZ" dirty="0" smtClean="0"/>
              <a:t>www.cuni.cz/uk/images_layout/uvod_gfx/aktual_listina2.jpg&amp;w=554&amp;h=353&amp;ei=BzDUUPj4C43htQads4DYBw&amp;zoom=1&amp;iact=hc&amp;vpx=953&amp;vpy=171&amp;dur=531&amp;hovh=179&amp;hovw=281&amp;tx=167&amp;ty=89&amp;sig=111004449778356183307&amp;page=1&amp;tbnh=144&amp;tbnw=220&amp;start=0&amp;ndsp=24&amp;ved=1t:429,r:5,s:0,i:114</a:t>
            </a:r>
            <a:endParaRPr lang="en-US" dirty="0" smtClean="0"/>
          </a:p>
          <a:p>
            <a:r>
              <a:rPr lang="cs-CZ" dirty="0"/>
              <a:t>http://www.google.cz/imgres?q=T.G.Masaryk&amp;um=1&amp;hl=cs&amp;tbo=d&amp;biw=1280&amp;bih=795&amp;tbm=isch&amp;tbnid=KzNnmBDmGFhFFM:&amp;imgrefurl=http://krajane.radio.cz/articleDetail.view%3Fid%3D1315&amp;docid=P7ZVvqygAE3H5M&amp;imgurl=http://img.radio.cz/pictures/krajani-web/masaryk1__</a:t>
            </a:r>
            <a:r>
              <a:rPr lang="cs-CZ" dirty="0" smtClean="0"/>
              <a:t>16.jpg&amp;w=306&amp;h=334&amp;ei=6TDUUPO3NoKDtAbF8oHIBg&amp;zoom=1&amp;iact=hc&amp;vpx=2&amp;vpy=311&amp;dur=3953&amp;hovh=235&amp;hovw=215&amp;tx=108&amp;ty=109&amp;sig=111004449778356183307&amp;page=1&amp;tbnh=138&amp;tbnw=127&amp;start=0&amp;ndsp=36&amp;ved=1t:429,r:9,s:0,i:114</a:t>
            </a:r>
            <a:endParaRPr lang="en-US" dirty="0" smtClean="0"/>
          </a:p>
          <a:p>
            <a:r>
              <a:rPr lang="cs-CZ" dirty="0"/>
              <a:t>http://www.google.cz/imgres?q=czechoslovakia+1918&amp;um=1&amp;hl=cs&amp;tbo=d&amp;biw=1280&amp;bih=795&amp;tbm=isch&amp;tbnid=2Sdv6IW-5TLXQM:&amp;imgrefurl=http://www.expats.cz/prague/article/czech-culture/split-of-czechoslovakia/&amp;docid=lBt1aHE5e6Tq7M&amp;imgurl=http://</a:t>
            </a:r>
            <a:r>
              <a:rPr lang="cs-CZ" dirty="0" smtClean="0"/>
              <a:t>www.expats.cz/content_files/438/czechoslovakia1918_1.png&amp;w=675&amp;h=328&amp;ei=njHUUO6UEI3AtAazy4DQBQ&amp;zoom=1&amp;iact=rc&amp;dur=312&amp;sig=111004449778356183307&amp;page=1&amp;tbnh=130&amp;tbnw=260&amp;start=0&amp;ndsp=26&amp;ved=1t:429,r:4,s:0,i:97&amp;tx=152&amp;ty=69</a:t>
            </a:r>
            <a:endParaRPr lang="en-US" dirty="0" smtClean="0"/>
          </a:p>
          <a:p>
            <a:r>
              <a:rPr lang="cs-CZ" dirty="0"/>
              <a:t>http://www.google.cz/imgres?q=v%C3%A1clav+havel&amp;um=1&amp;hl=cs&amp;tbo=d&amp;biw=1280&amp;bih=795&amp;tbm=isch&amp;tbnid=jfDmQlITgSa5hM:&amp;imgrefurl=http://tema.novinky.cz/vaclav-havel&amp;docid=NgyvlDGZ1QJ8AM&amp;imgurl=http://</a:t>
            </a:r>
            <a:r>
              <a:rPr lang="cs-CZ" dirty="0" smtClean="0"/>
              <a:t>im.novinky.cz/170/201708-top_foto1-91f0j.jpg&amp;w=600&amp;h=338&amp;ei=VDLUUOWtJ4rftAaDnoDoBA&amp;zoom=1&amp;iact=hc&amp;vpx=935&amp;vpy=431&amp;dur=4750&amp;hovh=168&amp;hovw=299&amp;tx=122&amp;ty=78&amp;sig=111004449778356183307&amp;page=2&amp;tbnh=135&amp;tbnw=232&amp;start=29&amp;ndsp=33&amp;ved=1t:429,r:35,s:0,i:195</a:t>
            </a:r>
            <a:endParaRPr lang="en-US" dirty="0" smtClean="0"/>
          </a:p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www.ahaonline.cz/clanek/musite-vedet/67493/havluv-hradecek-tady-planoval-sametovou-revoluci-a-nakonec-tu-i-zemrel.html</a:t>
            </a:r>
            <a:endParaRPr lang="en-US" dirty="0" smtClean="0"/>
          </a:p>
          <a:p>
            <a:r>
              <a:rPr lang="cs-CZ" dirty="0"/>
              <a:t>http://www.google.cz/imgres?q=divadlo+na+z%C3%A1bradl%C3%AD&amp;um=1&amp;hl=cs&amp;tbo=d&amp;biw=1280&amp;bih=795&amp;tbm=isch&amp;tbnid=XdT0kqxTPGU4cM:&amp;imgrefurl=http://old.nazabradli.cz/podporte-nas/pronajem-prostor/pruhovany-sal/&amp;docid=xYjIIPqX1zchCM&amp;imgurl=http://old.nazabradli.cz/picture/obrazky/sal.JPG&amp;w=640&amp;h=480&amp;ei=ezPUUImcJIXasgbC_4GoBA&amp;zoom=1&amp;iact=hc&amp;vpx=366&amp;vpy=161&amp;dur=6875&amp;hovh=194&amp;hovw=259&amp;tx=138&amp;ty=93&amp;sig=111004449778356183307&amp;page=1&amp;tbnh=139&amp;tbnw=179&amp;start=0&amp;ndsp=24&amp;ved=1t:429,r:2,s:0,i:105</a:t>
            </a:r>
          </a:p>
        </p:txBody>
      </p:sp>
    </p:spTree>
    <p:extLst>
      <p:ext uri="{BB962C8B-B14F-4D97-AF65-F5344CB8AC3E}">
        <p14:creationId xmlns:p14="http://schemas.microsoft.com/office/powerpoint/2010/main" val="260120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Czech Republic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History</a:t>
            </a:r>
            <a:endParaRPr lang="cs-CZ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315200" cy="1154097"/>
          </a:xfrm>
        </p:spPr>
        <p:txBody>
          <a:bodyPr/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Did you know?</a:t>
            </a:r>
            <a:endParaRPr lang="cs-CZ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2060848"/>
            <a:ext cx="763284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The meaning of “great”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in the name Great Moravia was 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“far away” – according to the 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Byzantines?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sz="2000" b="1" dirty="0">
                <a:latin typeface="Calibri" pitchFamily="34" charset="0"/>
                <a:cs typeface="Calibri" pitchFamily="34" charset="0"/>
              </a:rPr>
              <a:t>The largest area in the history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of our country was under 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the rule of </a:t>
            </a:r>
            <a:r>
              <a:rPr lang="en-GB" sz="2000" b="1" dirty="0" err="1">
                <a:latin typeface="Calibri" pitchFamily="34" charset="0"/>
                <a:cs typeface="Calibri" pitchFamily="34" charset="0"/>
              </a:rPr>
              <a:t>Otakar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 II in 13</a:t>
            </a:r>
            <a:r>
              <a:rPr lang="en-GB" sz="2000" b="1" baseline="30000" dirty="0">
                <a:latin typeface="Calibri" pitchFamily="34" charset="0"/>
                <a:cs typeface="Calibri" pitchFamily="34" charset="0"/>
              </a:rPr>
              <a:t>th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century?</a:t>
            </a:r>
            <a:endParaRPr lang="en-GB" sz="2000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Our country had the greatest 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political and cultural influence under the rule of Charles IV in 14</a:t>
            </a:r>
            <a:r>
              <a:rPr lang="en-GB" sz="2000" b="1" baseline="30000" dirty="0">
                <a:latin typeface="Calibri" pitchFamily="34" charset="0"/>
                <a:cs typeface="Calibri" pitchFamily="34" charset="0"/>
              </a:rPr>
              <a:t>th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century?</a:t>
            </a:r>
            <a:endParaRPr lang="en-GB" sz="2000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After the breakup of the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Austrian-Hungarian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empire it became independent and was divided into 4 historical countries?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The main 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part of the country`s border belongs to the oldest and most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stable within 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European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continent (some parts are more than 900 years old)?</a:t>
            </a:r>
            <a:endParaRPr lang="en-GB" sz="2000" b="1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1538168"/>
            <a:ext cx="2619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Did you know that:</a:t>
            </a:r>
            <a:endParaRPr lang="cs-CZ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7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12065"/>
            <a:ext cx="7315200" cy="1154097"/>
          </a:xfrm>
        </p:spPr>
        <p:txBody>
          <a:bodyPr/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Historical timeline</a:t>
            </a:r>
            <a:endParaRPr lang="cs-CZ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717" y="1700808"/>
            <a:ext cx="924240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latin typeface="Calibri" pitchFamily="34" charset="0"/>
                <a:cs typeface="Calibri" pitchFamily="34" charset="0"/>
              </a:rPr>
              <a:t>Put the following periods and personalities into the right order according to the time:</a:t>
            </a:r>
          </a:p>
          <a:p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King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Otakar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II		Great Moravian Empire		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Samo`s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Empire</a:t>
            </a: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The Habsburg Empire	Charles IV			Master Jan Hus</a:t>
            </a:r>
          </a:p>
          <a:p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Renewal of the independent state		The overthrow of the Communist regime</a:t>
            </a:r>
          </a:p>
          <a:p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The Communist takeover	The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Premyslid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dynasty		Prague Spring</a:t>
            </a:r>
          </a:p>
          <a:p>
            <a:endParaRPr lang="en-US" dirty="0" smtClean="0"/>
          </a:p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Foundation of the Czech Republic</a:t>
            </a:r>
          </a:p>
        </p:txBody>
      </p:sp>
    </p:spTree>
    <p:extLst>
      <p:ext uri="{BB962C8B-B14F-4D97-AF65-F5344CB8AC3E}">
        <p14:creationId xmlns:p14="http://schemas.microsoft.com/office/powerpoint/2010/main" val="316865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315200" cy="1154097"/>
          </a:xfrm>
        </p:spPr>
        <p:txBody>
          <a:bodyPr/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Historical timeline</a:t>
            </a:r>
            <a:endParaRPr lang="cs-CZ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75656" y="2060848"/>
            <a:ext cx="4867294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Samo`s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Empire</a:t>
            </a: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AutoNum type="arabicPeriod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Great Moravia</a:t>
            </a:r>
          </a:p>
          <a:p>
            <a:pPr marL="342900" indent="-342900">
              <a:buAutoNum type="arabicPeriod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Premyslid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dynasty</a:t>
            </a:r>
          </a:p>
          <a:p>
            <a:pPr marL="342900" indent="-342900">
              <a:buAutoNum type="arabicPeriod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King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Otakar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II</a:t>
            </a:r>
          </a:p>
          <a:p>
            <a:pPr marL="342900" indent="-342900">
              <a:buAutoNum type="arabicPeriod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Charles IV</a:t>
            </a:r>
          </a:p>
          <a:p>
            <a:pPr marL="342900" indent="-342900">
              <a:buAutoNum type="arabicPeriod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Master Jan Hus</a:t>
            </a:r>
          </a:p>
          <a:p>
            <a:pPr marL="342900" indent="-342900">
              <a:buAutoNum type="arabicPeriod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The Habsburg Empire</a:t>
            </a:r>
          </a:p>
          <a:p>
            <a:pPr marL="342900" indent="-342900">
              <a:buAutoNum type="arabicPeriod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Renewal of the independent state</a:t>
            </a:r>
          </a:p>
          <a:p>
            <a:pPr marL="342900" indent="-342900">
              <a:buAutoNum type="arabicPeriod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The Communist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takeover</a:t>
            </a:r>
          </a:p>
          <a:p>
            <a:pPr marL="342900" indent="-342900">
              <a:buFontTx/>
              <a:buAutoNum type="arabicPeriod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Prague Spring</a:t>
            </a:r>
          </a:p>
          <a:p>
            <a:pPr marL="342900" indent="-342900">
              <a:buAutoNum type="arabicPeriod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The overthrow of the Communist regime</a:t>
            </a: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Foundation of the Czech Republic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525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290" y="404664"/>
            <a:ext cx="7315200" cy="1154097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Who is Who</a:t>
            </a:r>
            <a:endParaRPr lang="cs-CZ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1628800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Do you know these personalities of the Czech history? What do you know about them?</a:t>
            </a:r>
            <a:endParaRPr lang="cs-CZ" sz="2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36912"/>
            <a:ext cx="3836219" cy="289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311860" y="3589412"/>
            <a:ext cx="990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9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cs-CZ" sz="96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9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47" y="2636912"/>
            <a:ext cx="2499341" cy="310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3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315200" cy="1154097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Who is Who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238125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215" y="2060848"/>
            <a:ext cx="256431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437112"/>
            <a:ext cx="2926457" cy="1864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707904" y="2420888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cs-CZ" sz="96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2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9510">
            <a:off x="2478184" y="2637626"/>
            <a:ext cx="642937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315200" cy="1154097"/>
          </a:xfrm>
        </p:spPr>
        <p:txBody>
          <a:bodyPr/>
          <a:lstStyle/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Who is Who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94309"/>
            <a:ext cx="291465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211960" y="1556792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cs-CZ" sz="96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26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315200" cy="1154097"/>
          </a:xfrm>
        </p:spPr>
        <p:txBody>
          <a:bodyPr/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Who is Who</a:t>
            </a:r>
            <a:endParaRPr lang="cs-CZ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9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086" y="4005064"/>
            <a:ext cx="409575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72816"/>
            <a:ext cx="2471936" cy="185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4774873" cy="2689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95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stor">
  <a:themeElements>
    <a:clrScheme name="Prostor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s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385</Words>
  <Application>Microsoft Office PowerPoint</Application>
  <PresentationFormat>Předvádění na obrazovce 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Prostor</vt:lpstr>
      <vt:lpstr>   History</vt:lpstr>
      <vt:lpstr>Czech Republic</vt:lpstr>
      <vt:lpstr>Did you know?</vt:lpstr>
      <vt:lpstr>Historical timeline</vt:lpstr>
      <vt:lpstr>Historical timeline</vt:lpstr>
      <vt:lpstr>Who is Who</vt:lpstr>
      <vt:lpstr>Who is Who</vt:lpstr>
      <vt:lpstr>Who is Who</vt:lpstr>
      <vt:lpstr>Who is Who</vt:lpstr>
      <vt:lpstr>Who is Who</vt:lpstr>
      <vt:lpstr>Who is Who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Czech Republic</dc:title>
  <dc:creator>Asus</dc:creator>
  <cp:lastModifiedBy>Juříčková, Jiřina</cp:lastModifiedBy>
  <cp:revision>39</cp:revision>
  <dcterms:created xsi:type="dcterms:W3CDTF">2012-10-31T17:44:23Z</dcterms:created>
  <dcterms:modified xsi:type="dcterms:W3CDTF">2013-08-23T08:55:49Z</dcterms:modified>
</cp:coreProperties>
</file>