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2"/>
  </p:notesMasterIdLst>
  <p:sldIdLst>
    <p:sldId id="268" r:id="rId2"/>
    <p:sldId id="256" r:id="rId3"/>
    <p:sldId id="257" r:id="rId4"/>
    <p:sldId id="261" r:id="rId5"/>
    <p:sldId id="275" r:id="rId6"/>
    <p:sldId id="276" r:id="rId7"/>
    <p:sldId id="277" r:id="rId8"/>
    <p:sldId id="278" r:id="rId9"/>
    <p:sldId id="279" r:id="rId10"/>
    <p:sldId id="263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D4278E-8A12-4889-82C9-744D78E8E3BB}" type="datetimeFigureOut">
              <a:rPr lang="cs-CZ" smtClean="0"/>
              <a:t>23.8.2013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020047-66BB-4178-9053-9CC0064B3F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2596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5A34D201-EA49-4FE0-B950-5776CE6663DA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9A6E1B9-FD2C-4EC5-B63E-B2E1834701D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verter.cz/nobel/heyrovsky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z/imgres?imgurl=http://www.karelcapek.chytry.cz/images/capek.jpg&amp;imgrefurl=http://www.karelcapek.chytry.cz/galerie.html&amp;h=347&amp;w=261&amp;sz=40&amp;tbnid=Srk18afLcR-onM:&amp;tbnh=90&amp;tbnw=68&amp;zoom=1&amp;usg=__iXFsloj7cLMsSZo9_yFR2AIkMTk=&amp;docid=SZ1V-mdx9DKOJM&amp;hl=cs&amp;sa=X&amp;ei=NtXpUJPJEcrDtAaR-IHYDw&amp;sqi=2&amp;ved=0CFEQ9QEwBQ&amp;dur=218" TargetMode="External"/><Relationship Id="rId13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openxmlformats.org/officeDocument/2006/relationships/hyperlink" Target="http://www.google.cz/imgres?imgurl=http://www.dejepis.com/img/havel.jpg&amp;imgrefurl=http://www.dejepis.com/index.php?page=000&amp;kap=026&amp;pod=5&amp;h=512&amp;w=366&amp;sz=33&amp;tbnid=ddCt6MirCGEZ8M:&amp;tbnh=90&amp;tbnw=64&amp;zoom=1&amp;usg=__xcxd5-5STdKZME-LvXo3IgBZ7HU=&amp;docid=u7ZN9e8QE7EL4M&amp;hl=cs&amp;sa=X&amp;ei=u9bpUOySB4fZtAb4w4HYBA&amp;ved=0CEkQ9QEwBA&amp;dur=2589" TargetMode="External"/><Relationship Id="rId2" Type="http://schemas.openxmlformats.org/officeDocument/2006/relationships/hyperlink" Target="http://www.converter.cz/nobel/heyrovsky.htm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google.cz/imgres?imgurl=http://www.provaseoci.cz/articles/201010192258wichterle.jpg&amp;imgrefurl=http://www.provaseoci.cz/article.php?clanek=20101019012152&amp;id_kapitoly=03&amp;id_podkapitoly=03&amp;h=500&amp;w=700&amp;sz=200&amp;tbnid=-y0JnKW-z1eZWM:&amp;tbnh=90&amp;tbnw=126&amp;zoom=1&amp;usg=__hidLb06k-eWWSN9hIVo3L4PjsOA=&amp;docid=8lck-bDvYcIGgM&amp;hl=cs&amp;sa=X&amp;ei=3tTpUI-XB4nNswbisoDQAw&amp;sqi=2&amp;ved=0CEMQ9QEwAw&amp;dur=3278" TargetMode="External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openxmlformats.org/officeDocument/2006/relationships/hyperlink" Target="http://www.google.cz/imgres?imgurl=http://www.e-polis.cz/pic/masaryk.jpg&amp;imgrefurl=http://www.e-polis.cz/politicke-teorie/415-problem-maleho-naroda-a-masarykuv-nacionalismus.html&amp;h=763&amp;w=550&amp;sz=100&amp;tbnid=AFGqrZ6-UnZnNM:&amp;tbnh=90&amp;tbnw=65&amp;zoom=1&amp;usg=__lIkCZUTub_HuI6uDLc1BjNDJtYc=&amp;docid=Lp0CnICfZWPI_M&amp;hl=cs&amp;sa=X&amp;ei=vdXpULGwKonVtAbKn4CgBg&amp;ved=0CEMQ9QEwAw&amp;dur=5450" TargetMode="External"/><Relationship Id="rId4" Type="http://schemas.openxmlformats.org/officeDocument/2006/relationships/hyperlink" Target="http://www.google.cz/imgres?imgurl=http://www.literaturaspse.ic.cz/obrazky/autori/seifert.jpg&amp;imgrefurl=http://www.literaturaspse.ic.cz/Seifert.html&amp;h=370&amp;w=256&amp;sz=29&amp;tbnid=Lx1s0Y0ZLHLjpM:&amp;tbnh=97&amp;tbnw=67&amp;zoom=1&amp;usg=__aZDHi7OoHI9nb_zIRqnDmPxAFT0=&amp;docid=2qtQ6Y1BbhdoFM&amp;hl=cs&amp;sa=X&amp;ei=nNTpUNOMMtHZsganq4D4BQ&amp;sqi=2&amp;ved=0CEwQ9QEwBA&amp;dur=255" TargetMode="External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z/imgres?imgurl=http://www.karelcapek.chytry.cz/images/capek.jpg&amp;imgrefurl=http://www.karelcapek.chytry.cz/galerie.html&amp;h=347&amp;w=261&amp;sz=40&amp;tbnid=Srk18afLcR-onM:&amp;tbnh=90&amp;tbnw=68&amp;zoom=1&amp;usg=__iXFsloj7cLMsSZo9_yFR2AIkMTk=&amp;docid=SZ1V-mdx9DKOJM&amp;hl=cs&amp;sa=X&amp;ei=NtXpUJPJEcrDtAaR-IHYDw&amp;sqi=2&amp;ved=0CFEQ9QEwBQ&amp;dur=218" TargetMode="External"/><Relationship Id="rId13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openxmlformats.org/officeDocument/2006/relationships/hyperlink" Target="http://www.google.cz/imgres?imgurl=http://www.dejepis.com/img/havel.jpg&amp;imgrefurl=http://www.dejepis.com/index.php?page=000&amp;kap=026&amp;pod=5&amp;h=512&amp;w=366&amp;sz=33&amp;tbnid=ddCt6MirCGEZ8M:&amp;tbnh=90&amp;tbnw=64&amp;zoom=1&amp;usg=__xcxd5-5STdKZME-LvXo3IgBZ7HU=&amp;docid=u7ZN9e8QE7EL4M&amp;hl=cs&amp;sa=X&amp;ei=u9bpUOySB4fZtAb4w4HYBA&amp;ved=0CEkQ9QEwBA&amp;dur=2589" TargetMode="External"/><Relationship Id="rId2" Type="http://schemas.openxmlformats.org/officeDocument/2006/relationships/hyperlink" Target="http://www.converter.cz/nobel/heyrovsky.htm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google.cz/imgres?imgurl=http://www.provaseoci.cz/articles/201010192258wichterle.jpg&amp;imgrefurl=http://www.provaseoci.cz/article.php?clanek=20101019012152&amp;id_kapitoly=03&amp;id_podkapitoly=03&amp;h=500&amp;w=700&amp;sz=200&amp;tbnid=-y0JnKW-z1eZWM:&amp;tbnh=90&amp;tbnw=126&amp;zoom=1&amp;usg=__hidLb06k-eWWSN9hIVo3L4PjsOA=&amp;docid=8lck-bDvYcIGgM&amp;hl=cs&amp;sa=X&amp;ei=3tTpUI-XB4nNswbisoDQAw&amp;sqi=2&amp;ved=0CEMQ9QEwAw&amp;dur=3278" TargetMode="External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5" Type="http://schemas.openxmlformats.org/officeDocument/2006/relationships/image" Target="../media/image9.png"/><Relationship Id="rId10" Type="http://schemas.openxmlformats.org/officeDocument/2006/relationships/hyperlink" Target="http://www.google.cz/imgres?imgurl=http://www.e-polis.cz/pic/masaryk.jpg&amp;imgrefurl=http://www.e-polis.cz/politicke-teorie/415-problem-maleho-naroda-a-masarykuv-nacionalismus.html&amp;h=763&amp;w=550&amp;sz=100&amp;tbnid=AFGqrZ6-UnZnNM:&amp;tbnh=90&amp;tbnw=65&amp;zoom=1&amp;usg=__lIkCZUTub_HuI6uDLc1BjNDJtYc=&amp;docid=Lp0CnICfZWPI_M&amp;hl=cs&amp;sa=X&amp;ei=vdXpULGwKonVtAbKn4CgBg&amp;ved=0CEMQ9QEwAw&amp;dur=5450" TargetMode="External"/><Relationship Id="rId4" Type="http://schemas.openxmlformats.org/officeDocument/2006/relationships/hyperlink" Target="http://www.google.cz/imgres?imgurl=http://www.literaturaspse.ic.cz/obrazky/autori/seifert.jpg&amp;imgrefurl=http://www.literaturaspse.ic.cz/Seifert.html&amp;h=370&amp;w=256&amp;sz=29&amp;tbnid=Lx1s0Y0ZLHLjpM:&amp;tbnh=97&amp;tbnw=67&amp;zoom=1&amp;usg=__aZDHi7OoHI9nb_zIRqnDmPxAFT0=&amp;docid=2qtQ6Y1BbhdoFM&amp;hl=cs&amp;sa=X&amp;ei=nNTpUNOMMtHZsganq4D4BQ&amp;sqi=2&amp;ved=0CEwQ9QEwBA&amp;dur=255" TargetMode="External"/><Relationship Id="rId9" Type="http://schemas.openxmlformats.org/officeDocument/2006/relationships/image" Target="../media/image6.png"/><Relationship Id="rId14" Type="http://schemas.openxmlformats.org/officeDocument/2006/relationships/hyperlink" Target="http://www.google.cz/imgres?imgurl=http://www.gvp.cz/~janotova/Karel%20IV1.gif&amp;imgrefurl=http://www.gvp.cz/~janotova/obrazky.htm&amp;h=432&amp;w=322&amp;sz=69&amp;tbnid=Hdj6kLyvNg9s6M:&amp;tbnh=90&amp;tbnw=67&amp;zoom=1&amp;usg=__JnY65YiRx3ols38KfyUgcVTa5sc=&amp;docid=XBUTgnijK_sdzM&amp;hl=cs&amp;sa=X&amp;ei=SdfpUKC7B8nktQaD74CYCw&amp;ved=0CFYQ9QEwAw&amp;dur=694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smtClean="0"/>
              <a:t>		</a:t>
            </a:r>
            <a:r>
              <a:rPr lang="en-US" sz="3600" b="1" smtClean="0"/>
              <a:t>Great </a:t>
            </a:r>
            <a:r>
              <a:rPr lang="en-US" sz="3600" b="1" dirty="0" smtClean="0"/>
              <a:t>Czechs</a:t>
            </a:r>
            <a:endParaRPr lang="en-GB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57158" y="6143644"/>
            <a:ext cx="842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prstClr val="white"/>
                </a:solidFill>
              </a:rPr>
              <a:t>Gymn</a:t>
            </a:r>
            <a:r>
              <a:rPr lang="cs-CZ" sz="2000" dirty="0" err="1" smtClean="0">
                <a:solidFill>
                  <a:prstClr val="white"/>
                </a:solidFill>
              </a:rPr>
              <a:t>ázium</a:t>
            </a:r>
            <a:r>
              <a:rPr lang="cs-CZ" sz="2000" dirty="0" smtClean="0">
                <a:solidFill>
                  <a:prstClr val="white"/>
                </a:solidFill>
              </a:rPr>
              <a:t> a Jazyková škola s právem státní jazykové zkoušky Zlín</a:t>
            </a:r>
            <a:endParaRPr lang="cs-CZ" sz="2000" dirty="0">
              <a:solidFill>
                <a:prstClr val="white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66975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Tematická oblast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 Angličtina: </a:t>
                      </a:r>
                      <a:r>
                        <a:rPr lang="cs-CZ" noProof="0" dirty="0" smtClean="0">
                          <a:latin typeface="Calibri" pitchFamily="34" charset="0"/>
                          <a:cs typeface="Calibri" pitchFamily="34" charset="0"/>
                        </a:rPr>
                        <a:t>T</a:t>
                      </a:r>
                      <a:r>
                        <a:rPr lang="en-GB" noProof="0" smtClean="0">
                          <a:latin typeface="Calibri" pitchFamily="34" charset="0"/>
                          <a:cs typeface="Calibri" pitchFamily="34" charset="0"/>
                        </a:rPr>
                        <a:t>he</a:t>
                      </a:r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Czech</a:t>
                      </a:r>
                      <a:r>
                        <a:rPr lang="cs-CZ" baseline="0" dirty="0" smtClean="0">
                          <a:latin typeface="Calibri" pitchFamily="34" charset="0"/>
                          <a:cs typeface="Calibri" pitchFamily="34" charset="0"/>
                        </a:rPr>
                        <a:t> Republic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Datum vytvoření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. 1.</a:t>
                      </a:r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 201</a:t>
                      </a:r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>
                          <a:latin typeface="Calibri" pitchFamily="34" charset="0"/>
                          <a:cs typeface="Calibri" pitchFamily="34" charset="0"/>
                        </a:rPr>
                        <a:t>Ročník 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Lucida Sans Unicode" charset="0"/>
                          <a:cs typeface="Calibri" pitchFamily="34" charset="0"/>
                        </a:rPr>
                        <a:t>2. - 4., sexta – oktáva, úroveň B1</a:t>
                      </a: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>
                          <a:latin typeface="Calibri" pitchFamily="34" charset="0"/>
                          <a:cs typeface="Calibri" pitchFamily="34" charset="0"/>
                        </a:rPr>
                        <a:t>Stručný obsah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Některé z významných osobností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Způsob využití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Formou jednoduchých cvičení připomenout některé z významných osobností českých dějin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Autor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Mgr. Jiřina Juříčková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Kód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VY_32_INOVACE_06_AJUR08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429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315200" cy="1154097"/>
          </a:xfrm>
        </p:spPr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4400" y="1700809"/>
            <a:ext cx="7315200" cy="4608552"/>
          </a:xfrm>
        </p:spPr>
        <p:txBody>
          <a:bodyPr>
            <a:normAutofit fontScale="55000" lnSpcReduction="20000"/>
          </a:bodyPr>
          <a:lstStyle/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www.converter.cz/nobel/heyrovsky.htm</a:t>
            </a:r>
            <a:endParaRPr lang="en-US" dirty="0" smtClean="0"/>
          </a:p>
          <a:p>
            <a:r>
              <a:rPr lang="cs-CZ" dirty="0"/>
              <a:t>http://www.google.cz/imgres?imgurl=http://www.literaturaspse.ic.cz/obrazky/autori/seifert.jpg&amp;imgrefurl=http://www.literaturaspse.ic.cz/Seifert.html&amp;h=370&amp;w=256&amp;sz=29&amp;tbnid=Lx1s0Y0ZLHLjpM:&amp;tbnh=97&amp;tbnw=67&amp;zoom=1&amp;usg=__aZDHi7OoHI9nb_zIRqnDmPxAFT0=&amp;</a:t>
            </a:r>
            <a:r>
              <a:rPr lang="cs-CZ" dirty="0" smtClean="0"/>
              <a:t>docid=2qtQ6Y1BbhdoFM&amp;hl=cs&amp;sa=X&amp;ei=nNTpUNOMMtHZsganq4D4BQ&amp;sqi=2&amp;ved=0CEwQ9QEwBA&amp;dur=255</a:t>
            </a:r>
            <a:endParaRPr lang="en-US" dirty="0" smtClean="0"/>
          </a:p>
          <a:p>
            <a:r>
              <a:rPr lang="cs-CZ" dirty="0"/>
              <a:t>http://www.google.cz/imgres?imgurl=http://www.provaseoci.cz/articles/201010192258wichterle.jpg&amp;imgrefurl=http://www.provaseoci.cz/article.php?clanek%3D20101019012152%26id_kapitoly%3D03%26id_podkapitoly%3D03&amp;h=500&amp;w=700&amp;sz=200&amp;tbnid=-y0JnKW-z1eZWM:&amp;tbnh=90&amp;tbnw=126&amp;zoom=1&amp;usg=__hidLb06k-eWWSN9hIVo3L4PjsOA=&amp;</a:t>
            </a:r>
            <a:r>
              <a:rPr lang="cs-CZ" dirty="0" smtClean="0"/>
              <a:t>docid=8lck-bDvYcIGgM&amp;hl=cs&amp;sa=X&amp;ei=3tTpUI-XB4nNswbisoDQAw&amp;sqi=2&amp;ved=0CEMQ9QEwAw&amp;dur=3278</a:t>
            </a:r>
            <a:endParaRPr lang="en-US" dirty="0" smtClean="0"/>
          </a:p>
          <a:p>
            <a:r>
              <a:rPr lang="cs-CZ" dirty="0"/>
              <a:t>http://www.google.cz/imgres?imgurl=http://www.karelcapek.chytry.cz/images/capek.jpg&amp;imgrefurl=http://www.karelcapek.chytry.cz/galerie.html&amp;h=347&amp;w=261&amp;sz=40&amp;tbnid=Srk18afLcR-onM:&amp;tbnh=90&amp;tbnw=68&amp;zoom=1&amp;usg=__iXFsloj7cLMsSZo9_yFR2AIkMTk=&amp;</a:t>
            </a:r>
            <a:r>
              <a:rPr lang="cs-CZ" dirty="0" smtClean="0"/>
              <a:t>docid=SZ1V-mdx9DKOJM&amp;hl=cs&amp;sa=X&amp;ei=NtXpUJPJEcrDtAaR-IHYDw&amp;sqi=2&amp;ved=0CFEQ9QEwBQ&amp;dur=218</a:t>
            </a:r>
            <a:endParaRPr lang="en-US" dirty="0" smtClean="0"/>
          </a:p>
          <a:p>
            <a:r>
              <a:rPr lang="cs-CZ" dirty="0"/>
              <a:t>http://www.google.cz/imgres?imgurl=http://www.e-polis.cz/pic/masaryk.jpg&amp;imgrefurl=http://www.e-polis.cz/politicke-teorie/415-problem-maleho-naroda-a-masarykuv-nacionalismus.html&amp;h=763&amp;w=550&amp;sz=100&amp;tbnid=AFGqrZ6-UnZnNM:&amp;tbnh=90&amp;tbnw=65&amp;zoom=1&amp;usg=__lIkCZUTub_HuI6uDLc1BjNDJtYc=&amp;</a:t>
            </a:r>
            <a:r>
              <a:rPr lang="cs-CZ" dirty="0" smtClean="0"/>
              <a:t>docid=Lp0CnICfZWPI_M&amp;hl=cs&amp;sa=X&amp;ei=vdXpULGwKonVtAbKn4CgBg&amp;ved=0CEMQ9QEwAw&amp;dur=5450</a:t>
            </a:r>
            <a:endParaRPr lang="en-US" dirty="0" smtClean="0"/>
          </a:p>
          <a:p>
            <a:r>
              <a:rPr lang="cs-CZ" dirty="0"/>
              <a:t>http://www.google.cz/imgres?imgurl=http://www.dejepis.com/img/havel.jpg&amp;imgrefurl=http://www.dejepis.com/index.php?page%3D000%26kap%3D026%26pod%3D5&amp;h=512&amp;w=366&amp;sz=33&amp;tbnid=ddCt6MirCGEZ8M:&amp;tbnh=90&amp;tbnw=64&amp;zoom=1&amp;usg=__xcxd5-5STdKZME-LvXo3IgBZ7HU=&amp;</a:t>
            </a:r>
            <a:r>
              <a:rPr lang="cs-CZ" dirty="0" smtClean="0"/>
              <a:t>docid=u7ZN9e8QE7EL4M&amp;hl=cs&amp;sa=X&amp;ei=u9bpUOySB4fZtAb4w4HYBA&amp;ved=0CEkQ9QEwBA&amp;dur=2589</a:t>
            </a:r>
            <a:endParaRPr lang="en-US" dirty="0" smtClean="0"/>
          </a:p>
          <a:p>
            <a:r>
              <a:rPr lang="cs-CZ" dirty="0"/>
              <a:t>http://www.google.cz/imgres?imgurl=http://www.gvp.cz/~janotova/Karel%2520IV1.gif&amp;imgrefurl=http://www.gvp.cz/~janotova/obrazky.htm&amp;h=432&amp;w=322&amp;sz=69&amp;tbnid=Hdj6kLyvNg9s6M:&amp;tbnh=90&amp;tbnw=67&amp;zoom=1&amp;usg=__JnY65YiRx3ols38KfyUgcVTa5sc=&amp;docid=XBUTgnijK_sdzM&amp;hl=cs&amp;sa=X&amp;ei=SdfpUKC7B8nktQaD74CYCw&amp;ved=0CFYQ9QEwAw&amp;dur=6944</a:t>
            </a:r>
          </a:p>
        </p:txBody>
      </p:sp>
    </p:spTree>
    <p:extLst>
      <p:ext uri="{BB962C8B-B14F-4D97-AF65-F5344CB8AC3E}">
        <p14:creationId xmlns:p14="http://schemas.microsoft.com/office/powerpoint/2010/main" val="260120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>
                <a:latin typeface="Calibri" pitchFamily="34" charset="0"/>
                <a:cs typeface="Calibri" pitchFamily="34" charset="0"/>
              </a:rPr>
              <a:t>Czech Republic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99592" y="5157192"/>
            <a:ext cx="7315200" cy="1144632"/>
          </a:xfrm>
        </p:spPr>
        <p:txBody>
          <a:bodyPr/>
          <a:lstStyle/>
          <a:p>
            <a:r>
              <a:rPr lang="en-GB" b="1" dirty="0" smtClean="0">
                <a:latin typeface="Calibri" pitchFamily="34" charset="0"/>
                <a:cs typeface="Calibri" pitchFamily="34" charset="0"/>
              </a:rPr>
              <a:t>Great Czechs</a:t>
            </a:r>
            <a:endParaRPr lang="en-GB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315200" cy="1154097"/>
          </a:xfrm>
        </p:spPr>
        <p:txBody>
          <a:bodyPr/>
          <a:lstStyle/>
          <a:p>
            <a:r>
              <a:rPr lang="en-US" b="1" dirty="0" smtClean="0">
                <a:latin typeface="Calibri" pitchFamily="34" charset="0"/>
                <a:cs typeface="Calibri" pitchFamily="34" charset="0"/>
              </a:rPr>
              <a:t>Do you know?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95536" y="1595021"/>
            <a:ext cx="763284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The Czech Republic is a small country but it has got quite a lot of important or famous personalities that influenced not only the country and its life but also the whole world. Do you know any of them?</a:t>
            </a:r>
          </a:p>
          <a:p>
            <a:endParaRPr lang="en-US" sz="2400" b="1" dirty="0" smtClean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GB" sz="2400" b="1" dirty="0" smtClean="0">
                <a:latin typeface="Calibri" pitchFamily="34" charset="0"/>
                <a:cs typeface="Calibri" pitchFamily="34" charset="0"/>
              </a:rPr>
              <a:t>Do you know any famous or important scientists?</a:t>
            </a:r>
            <a:endParaRPr lang="en-GB" sz="2400" b="1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endParaRPr lang="en-US" sz="2400" b="1" dirty="0" smtClean="0">
              <a:latin typeface="Calibri" pitchFamily="34" charset="0"/>
              <a:cs typeface="Calibri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GB" sz="2400" b="1" dirty="0">
                <a:latin typeface="Calibri" pitchFamily="34" charset="0"/>
                <a:cs typeface="Calibri" pitchFamily="34" charset="0"/>
              </a:rPr>
              <a:t>Do you know any famous or </a:t>
            </a:r>
            <a:r>
              <a:rPr lang="en-GB" sz="2400" b="1" dirty="0" smtClean="0">
                <a:latin typeface="Calibri" pitchFamily="34" charset="0"/>
                <a:cs typeface="Calibri" pitchFamily="34" charset="0"/>
              </a:rPr>
              <a:t>important politicians?</a:t>
            </a:r>
          </a:p>
          <a:p>
            <a:pPr marL="342900" indent="-342900">
              <a:buFont typeface="Wingdings" pitchFamily="2" charset="2"/>
              <a:buChar char="Ø"/>
            </a:pPr>
            <a:endParaRPr lang="en-GB" sz="2400" b="1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GB" sz="2400" b="1" dirty="0">
                <a:latin typeface="Calibri" pitchFamily="34" charset="0"/>
                <a:cs typeface="Calibri" pitchFamily="34" charset="0"/>
              </a:rPr>
              <a:t>Do you know any famous or important </a:t>
            </a:r>
            <a:r>
              <a:rPr lang="en-GB" sz="2400" b="1" dirty="0" smtClean="0">
                <a:latin typeface="Calibri" pitchFamily="34" charset="0"/>
                <a:cs typeface="Calibri" pitchFamily="34" charset="0"/>
              </a:rPr>
              <a:t>writers</a:t>
            </a: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?</a:t>
            </a:r>
          </a:p>
          <a:p>
            <a:pPr marL="285750" indent="-285750"/>
            <a:endParaRPr lang="en-US" sz="2400" b="1" dirty="0" smtClean="0">
              <a:latin typeface="Calibri" pitchFamily="34" charset="0"/>
              <a:cs typeface="Calibri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GB" sz="2400" b="1" dirty="0">
                <a:latin typeface="Calibri" pitchFamily="34" charset="0"/>
                <a:cs typeface="Calibri" pitchFamily="34" charset="0"/>
              </a:rPr>
              <a:t>Do you know any famous or important </a:t>
            </a:r>
            <a:r>
              <a:rPr lang="en-GB" sz="2400" b="1" dirty="0" smtClean="0">
                <a:latin typeface="Calibri" pitchFamily="34" charset="0"/>
                <a:cs typeface="Calibri" pitchFamily="34" charset="0"/>
              </a:rPr>
              <a:t>sportsmen or sportswomen?</a:t>
            </a:r>
            <a:endParaRPr lang="en-GB" sz="2400" b="1" dirty="0">
              <a:latin typeface="Calibri" pitchFamily="34" charset="0"/>
              <a:cs typeface="Calibri" pitchFamily="34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6074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12065"/>
            <a:ext cx="7315200" cy="1154097"/>
          </a:xfrm>
        </p:spPr>
        <p:txBody>
          <a:bodyPr/>
          <a:lstStyle/>
          <a:p>
            <a:r>
              <a:rPr lang="en-US" b="1" dirty="0" smtClean="0">
                <a:latin typeface="Calibri" pitchFamily="34" charset="0"/>
                <a:cs typeface="Calibri" pitchFamily="34" charset="0"/>
              </a:rPr>
              <a:t>Can you?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42845" y="2636912"/>
            <a:ext cx="878687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alibri" pitchFamily="34" charset="0"/>
              </a:rPr>
              <a:t>Charles IV</a:t>
            </a:r>
            <a:r>
              <a:rPr lang="cs-CZ" sz="2400" b="1" dirty="0" smtClean="0">
                <a:latin typeface="Calibri" pitchFamily="34" charset="0"/>
              </a:rPr>
              <a:t>					</a:t>
            </a:r>
            <a:r>
              <a:rPr lang="en-GB" sz="2400" b="1" dirty="0" smtClean="0">
                <a:latin typeface="Calibri" pitchFamily="34" charset="0"/>
              </a:rPr>
              <a:t>literature</a:t>
            </a:r>
          </a:p>
          <a:p>
            <a:r>
              <a:rPr lang="en-GB" sz="2400" b="1" dirty="0" smtClean="0">
                <a:latin typeface="Calibri" pitchFamily="34" charset="0"/>
              </a:rPr>
              <a:t>Otto </a:t>
            </a:r>
            <a:r>
              <a:rPr lang="en-GB" sz="2400" b="1" dirty="0" err="1" smtClean="0">
                <a:latin typeface="Calibri" pitchFamily="34" charset="0"/>
              </a:rPr>
              <a:t>Wichterle</a:t>
            </a:r>
            <a:r>
              <a:rPr lang="cs-CZ" sz="2400" b="1" dirty="0" smtClean="0">
                <a:latin typeface="Calibri" pitchFamily="34" charset="0"/>
              </a:rPr>
              <a:t>	</a:t>
            </a:r>
            <a:r>
              <a:rPr lang="en-US" sz="2400" b="1" dirty="0" smtClean="0">
                <a:latin typeface="Calibri" pitchFamily="34" charset="0"/>
              </a:rPr>
              <a:t>			</a:t>
            </a:r>
            <a:r>
              <a:rPr lang="en-GB" sz="2400" b="1" dirty="0" smtClean="0">
                <a:latin typeface="Calibri" pitchFamily="34" charset="0"/>
              </a:rPr>
              <a:t>medicine</a:t>
            </a:r>
            <a:r>
              <a:rPr lang="cs-CZ" sz="2400" b="1" dirty="0" smtClean="0">
                <a:latin typeface="Calibri" pitchFamily="34" charset="0"/>
              </a:rPr>
              <a:t>		</a:t>
            </a:r>
            <a:endParaRPr lang="en-GB" sz="2400" b="1" dirty="0" smtClean="0">
              <a:latin typeface="Calibri" pitchFamily="34" charset="0"/>
            </a:endParaRPr>
          </a:p>
          <a:p>
            <a:r>
              <a:rPr lang="cs-CZ" sz="2400" b="1" dirty="0" smtClean="0">
                <a:latin typeface="Calibri" pitchFamily="34" charset="0"/>
              </a:rPr>
              <a:t>Václav Havel</a:t>
            </a:r>
            <a:r>
              <a:rPr lang="en-US" sz="2400" b="1" dirty="0" smtClean="0">
                <a:latin typeface="Calibri" pitchFamily="34" charset="0"/>
              </a:rPr>
              <a:t>					politics</a:t>
            </a:r>
            <a:endParaRPr lang="cs-CZ" sz="2400" b="1" dirty="0" smtClean="0">
              <a:latin typeface="Calibri" pitchFamily="34" charset="0"/>
            </a:endParaRPr>
          </a:p>
          <a:p>
            <a:r>
              <a:rPr lang="cs-CZ" sz="2400" b="1" dirty="0" err="1" smtClean="0">
                <a:latin typeface="Calibri" pitchFamily="34" charset="0"/>
              </a:rPr>
              <a:t>Jarolsav</a:t>
            </a:r>
            <a:r>
              <a:rPr lang="cs-CZ" sz="2400" b="1" dirty="0" smtClean="0">
                <a:latin typeface="Calibri" pitchFamily="34" charset="0"/>
              </a:rPr>
              <a:t> Seifert</a:t>
            </a:r>
            <a:r>
              <a:rPr lang="en-US" sz="2400" b="1" dirty="0" smtClean="0">
                <a:latin typeface="Calibri" pitchFamily="34" charset="0"/>
              </a:rPr>
              <a:t>				sport</a:t>
            </a:r>
            <a:endParaRPr lang="cs-CZ" sz="2400" b="1" dirty="0" smtClean="0">
              <a:latin typeface="Calibri" pitchFamily="34" charset="0"/>
            </a:endParaRPr>
          </a:p>
          <a:p>
            <a:r>
              <a:rPr lang="cs-CZ" sz="2400" b="1" dirty="0" smtClean="0">
                <a:latin typeface="Calibri" pitchFamily="34" charset="0"/>
              </a:rPr>
              <a:t>Jaroslav Heyrovský</a:t>
            </a:r>
            <a:r>
              <a:rPr lang="en-US" sz="2400" b="1" dirty="0">
                <a:latin typeface="Calibri" pitchFamily="34" charset="0"/>
              </a:rPr>
              <a:t>	</a:t>
            </a:r>
            <a:r>
              <a:rPr lang="en-US" sz="2400" b="1" dirty="0" smtClean="0">
                <a:latin typeface="Calibri" pitchFamily="34" charset="0"/>
              </a:rPr>
              <a:t>			music</a:t>
            </a:r>
            <a:endParaRPr lang="cs-CZ" sz="2400" b="1" dirty="0" smtClean="0">
              <a:latin typeface="Calibri" pitchFamily="34" charset="0"/>
            </a:endParaRPr>
          </a:p>
          <a:p>
            <a:r>
              <a:rPr lang="cs-CZ" sz="2400" b="1" dirty="0" smtClean="0">
                <a:latin typeface="Calibri" pitchFamily="34" charset="0"/>
              </a:rPr>
              <a:t>Emil Zátopek</a:t>
            </a:r>
            <a:r>
              <a:rPr lang="en-US" sz="2400" b="1" dirty="0" smtClean="0">
                <a:latin typeface="Calibri" pitchFamily="34" charset="0"/>
              </a:rPr>
              <a:t>					chemistry</a:t>
            </a:r>
            <a:endParaRPr lang="cs-CZ" sz="2400" b="1" dirty="0" smtClean="0">
              <a:latin typeface="Calibri" pitchFamily="34" charset="0"/>
            </a:endParaRPr>
          </a:p>
          <a:p>
            <a:r>
              <a:rPr lang="cs-CZ" sz="2400" b="1" dirty="0" smtClean="0">
                <a:latin typeface="Calibri" pitchFamily="34" charset="0"/>
              </a:rPr>
              <a:t>Věra Čáslavská</a:t>
            </a:r>
          </a:p>
          <a:p>
            <a:r>
              <a:rPr lang="cs-CZ" sz="2400" b="1" dirty="0" smtClean="0">
                <a:latin typeface="Calibri" pitchFamily="34" charset="0"/>
              </a:rPr>
              <a:t>Karel Čapek</a:t>
            </a:r>
          </a:p>
          <a:p>
            <a:r>
              <a:rPr lang="cs-CZ" sz="2400" b="1" dirty="0" smtClean="0">
                <a:latin typeface="Calibri" pitchFamily="34" charset="0"/>
              </a:rPr>
              <a:t>Antonín Dvořák</a:t>
            </a:r>
          </a:p>
          <a:p>
            <a:r>
              <a:rPr lang="cs-CZ" sz="2400" b="1" dirty="0" smtClean="0">
                <a:latin typeface="Calibri" pitchFamily="34" charset="0"/>
              </a:rPr>
              <a:t>Bohdan Pomahač</a:t>
            </a:r>
            <a:endParaRPr lang="en-GB" sz="2400" b="1" dirty="0" smtClean="0">
              <a:latin typeface="Calibri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8839" y="1478263"/>
            <a:ext cx="88952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Can you match the following personalities to their field of work/study?</a:t>
            </a:r>
            <a:endParaRPr lang="cs-CZ" sz="24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65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12065"/>
            <a:ext cx="7315200" cy="1154097"/>
          </a:xfrm>
        </p:spPr>
        <p:txBody>
          <a:bodyPr/>
          <a:lstStyle/>
          <a:p>
            <a:r>
              <a:rPr lang="en-US" b="1" dirty="0" smtClean="0">
                <a:latin typeface="Calibri" pitchFamily="34" charset="0"/>
                <a:cs typeface="Calibri" pitchFamily="34" charset="0"/>
              </a:rPr>
              <a:t>Can you?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42845" y="2636912"/>
            <a:ext cx="878687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alibri" pitchFamily="34" charset="0"/>
              </a:rPr>
              <a:t>Charles IV</a:t>
            </a:r>
            <a:r>
              <a:rPr lang="cs-CZ" sz="2400" b="1" dirty="0" smtClean="0">
                <a:latin typeface="Calibri" pitchFamily="34" charset="0"/>
              </a:rPr>
              <a:t>	</a:t>
            </a:r>
            <a:r>
              <a:rPr lang="en-US" sz="2400" b="1" dirty="0" smtClean="0">
                <a:latin typeface="Calibri" pitchFamily="34" charset="0"/>
              </a:rPr>
              <a:t>		politics</a:t>
            </a:r>
            <a:r>
              <a:rPr lang="cs-CZ" sz="2400" b="1" dirty="0" smtClean="0">
                <a:latin typeface="Calibri" pitchFamily="34" charset="0"/>
              </a:rPr>
              <a:t>				</a:t>
            </a:r>
            <a:endParaRPr lang="en-GB" sz="2400" b="1" dirty="0" smtClean="0">
              <a:latin typeface="Calibri" pitchFamily="34" charset="0"/>
            </a:endParaRPr>
          </a:p>
          <a:p>
            <a:r>
              <a:rPr lang="en-GB" sz="2400" b="1" dirty="0" smtClean="0">
                <a:latin typeface="Calibri" pitchFamily="34" charset="0"/>
              </a:rPr>
              <a:t>Otto </a:t>
            </a:r>
            <a:r>
              <a:rPr lang="en-GB" sz="2400" b="1" dirty="0" err="1" smtClean="0">
                <a:latin typeface="Calibri" pitchFamily="34" charset="0"/>
              </a:rPr>
              <a:t>Wichterle</a:t>
            </a:r>
            <a:r>
              <a:rPr lang="cs-CZ" sz="2400" b="1" dirty="0" smtClean="0">
                <a:latin typeface="Calibri" pitchFamily="34" charset="0"/>
              </a:rPr>
              <a:t>	</a:t>
            </a:r>
            <a:r>
              <a:rPr lang="en-US" sz="2400" b="1" dirty="0" smtClean="0">
                <a:latin typeface="Calibri" pitchFamily="34" charset="0"/>
              </a:rPr>
              <a:t>	chemistry</a:t>
            </a:r>
            <a:r>
              <a:rPr lang="cs-CZ" sz="2400" b="1" dirty="0" smtClean="0">
                <a:latin typeface="Calibri" pitchFamily="34" charset="0"/>
              </a:rPr>
              <a:t>	</a:t>
            </a:r>
            <a:endParaRPr lang="en-GB" sz="2400" b="1" dirty="0" smtClean="0">
              <a:latin typeface="Calibri" pitchFamily="34" charset="0"/>
            </a:endParaRPr>
          </a:p>
          <a:p>
            <a:r>
              <a:rPr lang="cs-CZ" sz="2400" b="1" dirty="0" smtClean="0">
                <a:latin typeface="Calibri" pitchFamily="34" charset="0"/>
              </a:rPr>
              <a:t>Václav Havel</a:t>
            </a:r>
            <a:r>
              <a:rPr lang="en-US" sz="2400" b="1" dirty="0" smtClean="0">
                <a:latin typeface="Calibri" pitchFamily="34" charset="0"/>
              </a:rPr>
              <a:t>			politics</a:t>
            </a:r>
            <a:endParaRPr lang="cs-CZ" sz="2400" b="1" dirty="0" smtClean="0">
              <a:latin typeface="Calibri" pitchFamily="34" charset="0"/>
            </a:endParaRPr>
          </a:p>
          <a:p>
            <a:r>
              <a:rPr lang="cs-CZ" sz="2400" b="1" dirty="0" smtClean="0">
                <a:latin typeface="Calibri" pitchFamily="34" charset="0"/>
              </a:rPr>
              <a:t>Jaro</a:t>
            </a:r>
            <a:r>
              <a:rPr lang="en-US" sz="2400" b="1" dirty="0" smtClean="0">
                <a:latin typeface="Calibri" pitchFamily="34" charset="0"/>
              </a:rPr>
              <a:t>s</a:t>
            </a:r>
            <a:r>
              <a:rPr lang="cs-CZ" sz="2400" b="1" dirty="0" err="1" smtClean="0">
                <a:latin typeface="Calibri" pitchFamily="34" charset="0"/>
              </a:rPr>
              <a:t>lav</a:t>
            </a:r>
            <a:r>
              <a:rPr lang="cs-CZ" sz="2400" b="1" dirty="0" smtClean="0">
                <a:latin typeface="Calibri" pitchFamily="34" charset="0"/>
              </a:rPr>
              <a:t> Seifert</a:t>
            </a:r>
            <a:r>
              <a:rPr lang="en-US" sz="2400" b="1" dirty="0" smtClean="0">
                <a:latin typeface="Calibri" pitchFamily="34" charset="0"/>
              </a:rPr>
              <a:t>		literature</a:t>
            </a:r>
            <a:endParaRPr lang="cs-CZ" sz="2400" b="1" dirty="0" smtClean="0">
              <a:latin typeface="Calibri" pitchFamily="34" charset="0"/>
            </a:endParaRPr>
          </a:p>
          <a:p>
            <a:r>
              <a:rPr lang="cs-CZ" sz="2400" b="1" dirty="0" smtClean="0">
                <a:latin typeface="Calibri" pitchFamily="34" charset="0"/>
              </a:rPr>
              <a:t>Jaroslav Heyrovský</a:t>
            </a:r>
            <a:r>
              <a:rPr lang="en-US" sz="2400" b="1" dirty="0">
                <a:latin typeface="Calibri" pitchFamily="34" charset="0"/>
              </a:rPr>
              <a:t>		</a:t>
            </a:r>
            <a:r>
              <a:rPr lang="en-US" sz="2400" b="1" dirty="0" smtClean="0">
                <a:latin typeface="Calibri" pitchFamily="34" charset="0"/>
              </a:rPr>
              <a:t>chemistry</a:t>
            </a:r>
            <a:endParaRPr lang="cs-CZ" sz="2400" b="1" dirty="0" smtClean="0">
              <a:latin typeface="Calibri" pitchFamily="34" charset="0"/>
            </a:endParaRPr>
          </a:p>
          <a:p>
            <a:r>
              <a:rPr lang="cs-CZ" sz="2400" b="1" dirty="0" smtClean="0">
                <a:latin typeface="Calibri" pitchFamily="34" charset="0"/>
              </a:rPr>
              <a:t>Emil Zátopek</a:t>
            </a:r>
            <a:r>
              <a:rPr lang="en-US" sz="2400" b="1" dirty="0" smtClean="0">
                <a:latin typeface="Calibri" pitchFamily="34" charset="0"/>
              </a:rPr>
              <a:t>		</a:t>
            </a:r>
            <a:r>
              <a:rPr lang="en-US" sz="2400" b="1" dirty="0">
                <a:latin typeface="Calibri" pitchFamily="34" charset="0"/>
              </a:rPr>
              <a:t>	</a:t>
            </a:r>
            <a:r>
              <a:rPr lang="en-US" sz="2400" b="1" dirty="0" smtClean="0">
                <a:latin typeface="Calibri" pitchFamily="34" charset="0"/>
              </a:rPr>
              <a:t>sports</a:t>
            </a:r>
            <a:endParaRPr lang="cs-CZ" sz="2400" b="1" dirty="0" smtClean="0">
              <a:latin typeface="Calibri" pitchFamily="34" charset="0"/>
            </a:endParaRPr>
          </a:p>
          <a:p>
            <a:r>
              <a:rPr lang="cs-CZ" sz="2400" b="1" dirty="0" smtClean="0">
                <a:latin typeface="Calibri" pitchFamily="34" charset="0"/>
              </a:rPr>
              <a:t>Věra Čáslavská</a:t>
            </a:r>
            <a:r>
              <a:rPr lang="en-US" sz="2400" b="1" dirty="0" smtClean="0">
                <a:latin typeface="Calibri" pitchFamily="34" charset="0"/>
              </a:rPr>
              <a:t>		sports</a:t>
            </a:r>
            <a:endParaRPr lang="cs-CZ" sz="2400" b="1" dirty="0" smtClean="0">
              <a:latin typeface="Calibri" pitchFamily="34" charset="0"/>
            </a:endParaRPr>
          </a:p>
          <a:p>
            <a:r>
              <a:rPr lang="cs-CZ" sz="2400" b="1" dirty="0" smtClean="0">
                <a:latin typeface="Calibri" pitchFamily="34" charset="0"/>
              </a:rPr>
              <a:t>Karel Čapek</a:t>
            </a:r>
            <a:r>
              <a:rPr lang="en-US" sz="2400" b="1" dirty="0" smtClean="0">
                <a:latin typeface="Calibri" pitchFamily="34" charset="0"/>
              </a:rPr>
              <a:t>			literature</a:t>
            </a:r>
            <a:endParaRPr lang="cs-CZ" sz="2400" b="1" dirty="0" smtClean="0">
              <a:latin typeface="Calibri" pitchFamily="34" charset="0"/>
            </a:endParaRPr>
          </a:p>
          <a:p>
            <a:r>
              <a:rPr lang="cs-CZ" sz="2400" b="1" dirty="0" smtClean="0">
                <a:latin typeface="Calibri" pitchFamily="34" charset="0"/>
              </a:rPr>
              <a:t>Antonín Dvořák</a:t>
            </a:r>
            <a:r>
              <a:rPr lang="en-US" sz="2400" b="1" dirty="0" smtClean="0">
                <a:latin typeface="Calibri" pitchFamily="34" charset="0"/>
              </a:rPr>
              <a:t>		music</a:t>
            </a:r>
            <a:endParaRPr lang="cs-CZ" sz="2400" b="1" dirty="0" smtClean="0">
              <a:latin typeface="Calibri" pitchFamily="34" charset="0"/>
            </a:endParaRPr>
          </a:p>
          <a:p>
            <a:r>
              <a:rPr lang="cs-CZ" sz="2400" b="1" dirty="0" smtClean="0">
                <a:latin typeface="Calibri" pitchFamily="34" charset="0"/>
              </a:rPr>
              <a:t>Bohdan Pomahač</a:t>
            </a:r>
            <a:r>
              <a:rPr lang="en-US" sz="2400" b="1" dirty="0" smtClean="0">
                <a:latin typeface="Calibri" pitchFamily="34" charset="0"/>
              </a:rPr>
              <a:t>		medicine</a:t>
            </a:r>
            <a:endParaRPr lang="en-GB" sz="2400" b="1" dirty="0" smtClean="0">
              <a:latin typeface="Calibri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8839" y="1478263"/>
            <a:ext cx="88952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Can you match the following personalities to their field of work/study?</a:t>
            </a:r>
            <a:endParaRPr lang="cs-CZ" sz="24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97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12065"/>
            <a:ext cx="7315200" cy="1154097"/>
          </a:xfrm>
        </p:spPr>
        <p:txBody>
          <a:bodyPr/>
          <a:lstStyle/>
          <a:p>
            <a:r>
              <a:rPr lang="en-US" b="1" dirty="0" smtClean="0">
                <a:latin typeface="Calibri" pitchFamily="34" charset="0"/>
                <a:cs typeface="Calibri" pitchFamily="34" charset="0"/>
              </a:rPr>
              <a:t>Can you?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42845" y="2636912"/>
            <a:ext cx="878687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alibri" pitchFamily="34" charset="0"/>
              </a:rPr>
              <a:t>Charles IV</a:t>
            </a:r>
            <a:r>
              <a:rPr lang="cs-CZ" sz="2400" b="1" dirty="0" smtClean="0">
                <a:latin typeface="Calibri" pitchFamily="34" charset="0"/>
              </a:rPr>
              <a:t>	</a:t>
            </a:r>
            <a:r>
              <a:rPr lang="en-US" sz="2400" b="1" dirty="0" smtClean="0">
                <a:latin typeface="Calibri" pitchFamily="34" charset="0"/>
              </a:rPr>
              <a:t>		Nobel prizewinner</a:t>
            </a:r>
            <a:r>
              <a:rPr lang="cs-CZ" sz="2400" b="1" dirty="0" smtClean="0">
                <a:latin typeface="Calibri" pitchFamily="34" charset="0"/>
              </a:rPr>
              <a:t>		</a:t>
            </a:r>
            <a:endParaRPr lang="en-GB" sz="2400" b="1" dirty="0" smtClean="0">
              <a:latin typeface="Calibri" pitchFamily="34" charset="0"/>
            </a:endParaRPr>
          </a:p>
          <a:p>
            <a:r>
              <a:rPr lang="en-GB" sz="2400" b="1" dirty="0" smtClean="0">
                <a:latin typeface="Calibri" pitchFamily="34" charset="0"/>
              </a:rPr>
              <a:t>Otto </a:t>
            </a:r>
            <a:r>
              <a:rPr lang="en-GB" sz="2400" b="1" dirty="0" err="1" smtClean="0">
                <a:latin typeface="Calibri" pitchFamily="34" charset="0"/>
              </a:rPr>
              <a:t>Wichterle</a:t>
            </a:r>
            <a:r>
              <a:rPr lang="cs-CZ" sz="2400" b="1" dirty="0" smtClean="0">
                <a:latin typeface="Calibri" pitchFamily="34" charset="0"/>
              </a:rPr>
              <a:t>	</a:t>
            </a:r>
            <a:r>
              <a:rPr lang="en-US" sz="2400" b="1" dirty="0" smtClean="0">
                <a:latin typeface="Calibri" pitchFamily="34" charset="0"/>
              </a:rPr>
              <a:t>	foundation of the republic</a:t>
            </a:r>
            <a:r>
              <a:rPr lang="cs-CZ" sz="2400" b="1" dirty="0" smtClean="0">
                <a:latin typeface="Calibri" pitchFamily="34" charset="0"/>
              </a:rPr>
              <a:t>	</a:t>
            </a:r>
            <a:endParaRPr lang="en-GB" sz="2400" b="1" dirty="0" smtClean="0">
              <a:latin typeface="Calibri" pitchFamily="34" charset="0"/>
            </a:endParaRPr>
          </a:p>
          <a:p>
            <a:r>
              <a:rPr lang="cs-CZ" sz="2400" b="1" dirty="0" smtClean="0">
                <a:latin typeface="Calibri" pitchFamily="34" charset="0"/>
              </a:rPr>
              <a:t>Václav Havel</a:t>
            </a:r>
            <a:r>
              <a:rPr lang="en-US" sz="2400" b="1" dirty="0" smtClean="0">
                <a:latin typeface="Calibri" pitchFamily="34" charset="0"/>
              </a:rPr>
              <a:t>			the greatest importance of the country</a:t>
            </a:r>
            <a:endParaRPr lang="cs-CZ" sz="2400" b="1" dirty="0" smtClean="0">
              <a:latin typeface="Calibri" pitchFamily="34" charset="0"/>
            </a:endParaRPr>
          </a:p>
          <a:p>
            <a:r>
              <a:rPr lang="cs-CZ" sz="2400" b="1" dirty="0" smtClean="0">
                <a:latin typeface="Calibri" pitchFamily="34" charset="0"/>
              </a:rPr>
              <a:t>Jaro</a:t>
            </a:r>
            <a:r>
              <a:rPr lang="en-US" sz="2400" b="1" dirty="0" smtClean="0">
                <a:latin typeface="Calibri" pitchFamily="34" charset="0"/>
              </a:rPr>
              <a:t>s</a:t>
            </a:r>
            <a:r>
              <a:rPr lang="cs-CZ" sz="2400" b="1" dirty="0" err="1" smtClean="0">
                <a:latin typeface="Calibri" pitchFamily="34" charset="0"/>
              </a:rPr>
              <a:t>lav</a:t>
            </a:r>
            <a:r>
              <a:rPr lang="cs-CZ" sz="2400" b="1" dirty="0" smtClean="0">
                <a:latin typeface="Calibri" pitchFamily="34" charset="0"/>
              </a:rPr>
              <a:t> Seifert</a:t>
            </a:r>
            <a:r>
              <a:rPr lang="en-US" sz="2400" b="1" dirty="0" smtClean="0">
                <a:latin typeface="Calibri" pitchFamily="34" charset="0"/>
              </a:rPr>
              <a:t>		invention of the contact lenses</a:t>
            </a:r>
          </a:p>
          <a:p>
            <a:r>
              <a:rPr lang="cs-CZ" sz="2400" b="1" dirty="0" smtClean="0">
                <a:latin typeface="Calibri" pitchFamily="34" charset="0"/>
              </a:rPr>
              <a:t>Jaroslav Heyrovský</a:t>
            </a:r>
            <a:r>
              <a:rPr lang="en-US" sz="2400" b="1" dirty="0">
                <a:latin typeface="Calibri" pitchFamily="34" charset="0"/>
              </a:rPr>
              <a:t>		</a:t>
            </a:r>
            <a:r>
              <a:rPr lang="en-US" sz="2400" b="1" dirty="0" smtClean="0">
                <a:latin typeface="Calibri" pitchFamily="34" charset="0"/>
              </a:rPr>
              <a:t>1</a:t>
            </a:r>
            <a:r>
              <a:rPr lang="en-US" sz="2400" b="1" baseline="30000" dirty="0" smtClean="0">
                <a:latin typeface="Calibri" pitchFamily="34" charset="0"/>
              </a:rPr>
              <a:t>st</a:t>
            </a:r>
            <a:r>
              <a:rPr lang="en-US" sz="2400" b="1" dirty="0" smtClean="0">
                <a:latin typeface="Calibri" pitchFamily="34" charset="0"/>
              </a:rPr>
              <a:t> president of the CR</a:t>
            </a:r>
            <a:endParaRPr lang="cs-CZ" sz="2400" b="1" dirty="0" smtClean="0">
              <a:latin typeface="Calibri" pitchFamily="34" charset="0"/>
            </a:endParaRPr>
          </a:p>
          <a:p>
            <a:r>
              <a:rPr lang="en-US" sz="2400" b="1" dirty="0" smtClean="0">
                <a:latin typeface="Calibri" pitchFamily="34" charset="0"/>
              </a:rPr>
              <a:t>T. G. Masaryk		</a:t>
            </a:r>
            <a:r>
              <a:rPr lang="en-US" sz="2400" b="1" dirty="0">
                <a:latin typeface="Calibri" pitchFamily="34" charset="0"/>
              </a:rPr>
              <a:t>	</a:t>
            </a:r>
            <a:r>
              <a:rPr lang="en-US" sz="2400" b="1" dirty="0" smtClean="0">
                <a:latin typeface="Calibri" pitchFamily="34" charset="0"/>
              </a:rPr>
              <a:t>invention of one specific word</a:t>
            </a:r>
            <a:endParaRPr lang="en-US" sz="2400" b="1" dirty="0">
              <a:latin typeface="Calibri" pitchFamily="34" charset="0"/>
            </a:endParaRPr>
          </a:p>
          <a:p>
            <a:r>
              <a:rPr lang="cs-CZ" sz="2400" b="1" dirty="0" smtClean="0">
                <a:latin typeface="Calibri" pitchFamily="34" charset="0"/>
              </a:rPr>
              <a:t>Karel Čapek</a:t>
            </a:r>
            <a:r>
              <a:rPr lang="en-US" sz="2400" b="1" dirty="0" smtClean="0">
                <a:latin typeface="Calibri" pitchFamily="34" charset="0"/>
              </a:rPr>
              <a:t>			Nobel prizewinner</a:t>
            </a:r>
            <a:endParaRPr lang="cs-CZ" sz="2400" b="1" dirty="0" smtClean="0">
              <a:latin typeface="Calibri" pitchFamily="34" charset="0"/>
            </a:endParaRPr>
          </a:p>
          <a:p>
            <a:r>
              <a:rPr lang="en-US" sz="2400" b="1" dirty="0" smtClean="0">
                <a:latin typeface="Calibri" pitchFamily="34" charset="0"/>
              </a:rPr>
              <a:t>		</a:t>
            </a:r>
            <a:endParaRPr lang="en-GB" sz="2400" b="1" dirty="0" smtClean="0">
              <a:latin typeface="Calibri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8839" y="1478263"/>
            <a:ext cx="88952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Can you match the following personalities to their greatest achievements?</a:t>
            </a:r>
            <a:endParaRPr lang="cs-CZ" sz="24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70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12065"/>
            <a:ext cx="7315200" cy="1154097"/>
          </a:xfrm>
        </p:spPr>
        <p:txBody>
          <a:bodyPr/>
          <a:lstStyle/>
          <a:p>
            <a:r>
              <a:rPr lang="en-US" b="1" dirty="0" smtClean="0">
                <a:latin typeface="Calibri" pitchFamily="34" charset="0"/>
                <a:cs typeface="Calibri" pitchFamily="34" charset="0"/>
              </a:rPr>
              <a:t>Can you?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42845" y="2636912"/>
            <a:ext cx="878687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alibri" pitchFamily="34" charset="0"/>
              </a:rPr>
              <a:t>Charles IV</a:t>
            </a:r>
            <a:r>
              <a:rPr lang="cs-CZ" sz="2400" b="1" dirty="0" smtClean="0">
                <a:latin typeface="Calibri" pitchFamily="34" charset="0"/>
              </a:rPr>
              <a:t>	</a:t>
            </a:r>
            <a:r>
              <a:rPr lang="en-US" sz="2400" b="1" dirty="0" smtClean="0">
                <a:latin typeface="Calibri" pitchFamily="34" charset="0"/>
              </a:rPr>
              <a:t>	 </a:t>
            </a:r>
            <a:r>
              <a:rPr lang="en-US" sz="2400" b="1" dirty="0">
                <a:latin typeface="Calibri" pitchFamily="34" charset="0"/>
              </a:rPr>
              <a:t>the greatest importance of the country </a:t>
            </a:r>
            <a:r>
              <a:rPr lang="cs-CZ" sz="2400" b="1" dirty="0" smtClean="0">
                <a:latin typeface="Calibri" pitchFamily="34" charset="0"/>
              </a:rPr>
              <a:t>	</a:t>
            </a:r>
            <a:endParaRPr lang="en-GB" sz="2400" b="1" dirty="0" smtClean="0">
              <a:latin typeface="Calibri" pitchFamily="34" charset="0"/>
            </a:endParaRPr>
          </a:p>
          <a:p>
            <a:r>
              <a:rPr lang="en-GB" sz="2400" b="1" dirty="0" smtClean="0">
                <a:latin typeface="Calibri" pitchFamily="34" charset="0"/>
              </a:rPr>
              <a:t>Otto </a:t>
            </a:r>
            <a:r>
              <a:rPr lang="en-GB" sz="2400" b="1" dirty="0" err="1" smtClean="0">
                <a:latin typeface="Calibri" pitchFamily="34" charset="0"/>
              </a:rPr>
              <a:t>Wichterle</a:t>
            </a:r>
            <a:r>
              <a:rPr lang="cs-CZ" sz="2400" b="1" dirty="0" smtClean="0">
                <a:latin typeface="Calibri" pitchFamily="34" charset="0"/>
              </a:rPr>
              <a:t>	</a:t>
            </a:r>
            <a:r>
              <a:rPr lang="en-US" sz="2400" b="1" dirty="0" smtClean="0">
                <a:latin typeface="Calibri" pitchFamily="34" charset="0"/>
              </a:rPr>
              <a:t>	</a:t>
            </a:r>
            <a:r>
              <a:rPr lang="en-US" sz="2400" b="1" dirty="0">
                <a:latin typeface="Calibri" pitchFamily="34" charset="0"/>
              </a:rPr>
              <a:t> invention of the contact lenses </a:t>
            </a:r>
            <a:r>
              <a:rPr lang="cs-CZ" sz="2400" b="1" dirty="0" smtClean="0">
                <a:latin typeface="Calibri" pitchFamily="34" charset="0"/>
              </a:rPr>
              <a:t>	</a:t>
            </a:r>
            <a:endParaRPr lang="en-GB" sz="2400" b="1" dirty="0" smtClean="0">
              <a:latin typeface="Calibri" pitchFamily="34" charset="0"/>
            </a:endParaRPr>
          </a:p>
          <a:p>
            <a:r>
              <a:rPr lang="cs-CZ" sz="2400" b="1" dirty="0" smtClean="0">
                <a:latin typeface="Calibri" pitchFamily="34" charset="0"/>
              </a:rPr>
              <a:t>Václav Havel</a:t>
            </a:r>
            <a:r>
              <a:rPr lang="en-US" sz="2400" b="1" dirty="0" smtClean="0">
                <a:latin typeface="Calibri" pitchFamily="34" charset="0"/>
              </a:rPr>
              <a:t>			</a:t>
            </a:r>
            <a:r>
              <a:rPr lang="en-US" sz="2400" b="1" dirty="0">
                <a:latin typeface="Calibri" pitchFamily="34" charset="0"/>
              </a:rPr>
              <a:t> 1</a:t>
            </a:r>
            <a:r>
              <a:rPr lang="en-US" sz="2400" b="1" baseline="30000" dirty="0">
                <a:latin typeface="Calibri" pitchFamily="34" charset="0"/>
              </a:rPr>
              <a:t>st</a:t>
            </a:r>
            <a:r>
              <a:rPr lang="en-US" sz="2400" b="1" dirty="0">
                <a:latin typeface="Calibri" pitchFamily="34" charset="0"/>
              </a:rPr>
              <a:t> president of the CR</a:t>
            </a:r>
            <a:endParaRPr lang="cs-CZ" sz="2400" b="1" dirty="0" smtClean="0">
              <a:latin typeface="Calibri" pitchFamily="34" charset="0"/>
            </a:endParaRPr>
          </a:p>
          <a:p>
            <a:r>
              <a:rPr lang="cs-CZ" sz="2400" b="1" dirty="0" smtClean="0">
                <a:latin typeface="Calibri" pitchFamily="34" charset="0"/>
              </a:rPr>
              <a:t>Jaro</a:t>
            </a:r>
            <a:r>
              <a:rPr lang="en-US" sz="2400" b="1" dirty="0" smtClean="0">
                <a:latin typeface="Calibri" pitchFamily="34" charset="0"/>
              </a:rPr>
              <a:t>s</a:t>
            </a:r>
            <a:r>
              <a:rPr lang="cs-CZ" sz="2400" b="1" dirty="0" err="1" smtClean="0">
                <a:latin typeface="Calibri" pitchFamily="34" charset="0"/>
              </a:rPr>
              <a:t>lav</a:t>
            </a:r>
            <a:r>
              <a:rPr lang="cs-CZ" sz="2400" b="1" dirty="0" smtClean="0">
                <a:latin typeface="Calibri" pitchFamily="34" charset="0"/>
              </a:rPr>
              <a:t> Seifert</a:t>
            </a:r>
            <a:r>
              <a:rPr lang="en-US" sz="2400" b="1" dirty="0" smtClean="0">
                <a:latin typeface="Calibri" pitchFamily="34" charset="0"/>
              </a:rPr>
              <a:t>	</a:t>
            </a:r>
            <a:r>
              <a:rPr lang="en-US" sz="2400" b="1" dirty="0">
                <a:latin typeface="Calibri" pitchFamily="34" charset="0"/>
              </a:rPr>
              <a:t>	 Nobel prizewinner</a:t>
            </a:r>
            <a:endParaRPr lang="en-US" sz="2400" b="1" dirty="0" smtClean="0">
              <a:latin typeface="Calibri" pitchFamily="34" charset="0"/>
            </a:endParaRPr>
          </a:p>
          <a:p>
            <a:r>
              <a:rPr lang="cs-CZ" sz="2400" b="1" dirty="0" smtClean="0">
                <a:latin typeface="Calibri" pitchFamily="34" charset="0"/>
              </a:rPr>
              <a:t>Jaroslav Heyrovský</a:t>
            </a:r>
            <a:r>
              <a:rPr lang="en-US" sz="2400" b="1" dirty="0">
                <a:latin typeface="Calibri" pitchFamily="34" charset="0"/>
              </a:rPr>
              <a:t>		 Nobel </a:t>
            </a:r>
            <a:r>
              <a:rPr lang="en-US" sz="2400" b="1" dirty="0" smtClean="0">
                <a:latin typeface="Calibri" pitchFamily="34" charset="0"/>
              </a:rPr>
              <a:t>prizewinner</a:t>
            </a:r>
          </a:p>
          <a:p>
            <a:r>
              <a:rPr lang="en-US" sz="2400" b="1" dirty="0" smtClean="0">
                <a:latin typeface="Calibri" pitchFamily="34" charset="0"/>
              </a:rPr>
              <a:t>T. G. Masaryk		</a:t>
            </a:r>
            <a:r>
              <a:rPr lang="en-US" sz="2400" b="1" dirty="0">
                <a:latin typeface="Calibri" pitchFamily="34" charset="0"/>
              </a:rPr>
              <a:t>	 foundation of the republic</a:t>
            </a:r>
          </a:p>
          <a:p>
            <a:r>
              <a:rPr lang="cs-CZ" sz="2400" b="1" dirty="0" smtClean="0">
                <a:latin typeface="Calibri" pitchFamily="34" charset="0"/>
              </a:rPr>
              <a:t>Karel Čapek</a:t>
            </a:r>
            <a:r>
              <a:rPr lang="en-US" sz="2400" b="1" dirty="0" smtClean="0">
                <a:latin typeface="Calibri" pitchFamily="34" charset="0"/>
              </a:rPr>
              <a:t>		</a:t>
            </a:r>
            <a:r>
              <a:rPr lang="en-US" sz="2400" b="1" dirty="0">
                <a:latin typeface="Calibri" pitchFamily="34" charset="0"/>
              </a:rPr>
              <a:t>	 invention of one specific word</a:t>
            </a:r>
            <a:endParaRPr lang="cs-CZ" sz="2400" b="1" dirty="0" smtClean="0">
              <a:latin typeface="Calibri" pitchFamily="34" charset="0"/>
            </a:endParaRPr>
          </a:p>
          <a:p>
            <a:r>
              <a:rPr lang="en-US" sz="2400" b="1" dirty="0" smtClean="0">
                <a:latin typeface="Calibri" pitchFamily="34" charset="0"/>
              </a:rPr>
              <a:t>		</a:t>
            </a:r>
            <a:endParaRPr lang="en-GB" sz="2400" b="1" dirty="0" smtClean="0">
              <a:latin typeface="Calibri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8839" y="1478263"/>
            <a:ext cx="88952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Can you match the following personalities to their greatest achievements?</a:t>
            </a:r>
            <a:endParaRPr lang="cs-CZ" sz="24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14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12065"/>
            <a:ext cx="7315200" cy="1154097"/>
          </a:xfrm>
        </p:spPr>
        <p:txBody>
          <a:bodyPr/>
          <a:lstStyle/>
          <a:p>
            <a:r>
              <a:rPr lang="en-US" b="1" dirty="0" smtClean="0">
                <a:latin typeface="Calibri" pitchFamily="34" charset="0"/>
                <a:cs typeface="Calibri" pitchFamily="34" charset="0"/>
              </a:rPr>
              <a:t>Can you?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42845" y="2636912"/>
            <a:ext cx="26289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alibri" pitchFamily="34" charset="0"/>
              </a:rPr>
              <a:t>Charles IV</a:t>
            </a:r>
            <a:endParaRPr lang="en-US" sz="2400" b="1" dirty="0">
              <a:latin typeface="Calibri" pitchFamily="34" charset="0"/>
            </a:endParaRPr>
          </a:p>
          <a:p>
            <a:r>
              <a:rPr lang="en-GB" sz="2400" b="1" dirty="0" smtClean="0">
                <a:latin typeface="Calibri" pitchFamily="34" charset="0"/>
              </a:rPr>
              <a:t>Otto </a:t>
            </a:r>
            <a:r>
              <a:rPr lang="en-GB" sz="2400" b="1" dirty="0" err="1" smtClean="0">
                <a:latin typeface="Calibri" pitchFamily="34" charset="0"/>
              </a:rPr>
              <a:t>Wichterle</a:t>
            </a:r>
            <a:endParaRPr lang="en-US" sz="2400" b="1" dirty="0">
              <a:latin typeface="Calibri" pitchFamily="34" charset="0"/>
            </a:endParaRPr>
          </a:p>
          <a:p>
            <a:r>
              <a:rPr lang="cs-CZ" sz="2400" b="1" dirty="0" smtClean="0">
                <a:latin typeface="Calibri" pitchFamily="34" charset="0"/>
              </a:rPr>
              <a:t>Václav Havel</a:t>
            </a:r>
            <a:endParaRPr lang="en-US" sz="2400" b="1" dirty="0">
              <a:latin typeface="Calibri" pitchFamily="34" charset="0"/>
            </a:endParaRPr>
          </a:p>
          <a:p>
            <a:r>
              <a:rPr lang="cs-CZ" sz="2400" b="1" dirty="0" smtClean="0">
                <a:latin typeface="Calibri" pitchFamily="34" charset="0"/>
              </a:rPr>
              <a:t>Jaro</a:t>
            </a:r>
            <a:r>
              <a:rPr lang="en-US" sz="2400" b="1" dirty="0" smtClean="0">
                <a:latin typeface="Calibri" pitchFamily="34" charset="0"/>
              </a:rPr>
              <a:t>s</a:t>
            </a:r>
            <a:r>
              <a:rPr lang="cs-CZ" sz="2400" b="1" dirty="0" err="1" smtClean="0">
                <a:latin typeface="Calibri" pitchFamily="34" charset="0"/>
              </a:rPr>
              <a:t>lav</a:t>
            </a:r>
            <a:r>
              <a:rPr lang="cs-CZ" sz="2400" b="1" dirty="0" smtClean="0">
                <a:latin typeface="Calibri" pitchFamily="34" charset="0"/>
              </a:rPr>
              <a:t> Seifert</a:t>
            </a:r>
            <a:endParaRPr lang="en-US" sz="2400" b="1" dirty="0">
              <a:latin typeface="Calibri" pitchFamily="34" charset="0"/>
            </a:endParaRPr>
          </a:p>
          <a:p>
            <a:r>
              <a:rPr lang="cs-CZ" sz="2400" b="1" dirty="0" smtClean="0">
                <a:latin typeface="Calibri" pitchFamily="34" charset="0"/>
              </a:rPr>
              <a:t>Jaroslav Heyrovský</a:t>
            </a:r>
            <a:endParaRPr lang="en-US" sz="2400" b="1" dirty="0" smtClean="0">
              <a:latin typeface="Calibri" pitchFamily="34" charset="0"/>
            </a:endParaRPr>
          </a:p>
          <a:p>
            <a:r>
              <a:rPr lang="en-US" sz="2400" b="1" dirty="0" smtClean="0">
                <a:latin typeface="Calibri" pitchFamily="34" charset="0"/>
              </a:rPr>
              <a:t>T. G. Masaryk</a:t>
            </a:r>
            <a:endParaRPr lang="en-US" sz="2400" b="1" dirty="0">
              <a:latin typeface="Calibri" pitchFamily="34" charset="0"/>
            </a:endParaRPr>
          </a:p>
          <a:p>
            <a:r>
              <a:rPr lang="cs-CZ" sz="2400" b="1" dirty="0" smtClean="0">
                <a:latin typeface="Calibri" pitchFamily="34" charset="0"/>
              </a:rPr>
              <a:t>Karel Čapek</a:t>
            </a:r>
            <a:r>
              <a:rPr lang="en-US" sz="2400" b="1" dirty="0" smtClean="0">
                <a:latin typeface="Calibri" pitchFamily="34" charset="0"/>
              </a:rPr>
              <a:t>		</a:t>
            </a:r>
            <a:r>
              <a:rPr lang="en-US" sz="2400" b="1" dirty="0">
                <a:latin typeface="Calibri" pitchFamily="34" charset="0"/>
              </a:rPr>
              <a:t>	</a:t>
            </a:r>
            <a:endParaRPr lang="cs-CZ" sz="2400" b="1" dirty="0" smtClean="0">
              <a:latin typeface="Calibri" pitchFamily="34" charset="0"/>
            </a:endParaRPr>
          </a:p>
          <a:p>
            <a:r>
              <a:rPr lang="en-US" sz="2400" b="1" dirty="0" smtClean="0">
                <a:latin typeface="Calibri" pitchFamily="34" charset="0"/>
              </a:rPr>
              <a:t>		</a:t>
            </a:r>
            <a:endParaRPr lang="en-GB" sz="2400" b="1" dirty="0" smtClean="0">
              <a:latin typeface="Calibri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8839" y="1478263"/>
            <a:ext cx="8895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Can you match the following personalities to their images?</a:t>
            </a:r>
            <a:endParaRPr lang="cs-CZ" sz="24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6676" y="2348880"/>
            <a:ext cx="952500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348880"/>
            <a:ext cx="936104" cy="135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114503"/>
            <a:ext cx="1582001" cy="1130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0093" y="4509120"/>
            <a:ext cx="1106256" cy="1470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5692" y="4869160"/>
            <a:ext cx="1172852" cy="162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5353" y="2341413"/>
            <a:ext cx="1141063" cy="1596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894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12065"/>
            <a:ext cx="7315200" cy="1154097"/>
          </a:xfrm>
        </p:spPr>
        <p:txBody>
          <a:bodyPr/>
          <a:lstStyle/>
          <a:p>
            <a:r>
              <a:rPr lang="en-US" b="1" dirty="0" smtClean="0">
                <a:latin typeface="Calibri" pitchFamily="34" charset="0"/>
                <a:cs typeface="Calibri" pitchFamily="34" charset="0"/>
              </a:rPr>
              <a:t>Can you?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8839" y="1478263"/>
            <a:ext cx="8895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Can you match the following personalities to their images?</a:t>
            </a:r>
            <a:endParaRPr lang="cs-CZ" sz="24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156825"/>
            <a:ext cx="952500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156825"/>
            <a:ext cx="936104" cy="135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286127"/>
            <a:ext cx="1582001" cy="1130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7209" y="4240293"/>
            <a:ext cx="1106256" cy="1470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240293"/>
            <a:ext cx="1172852" cy="162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3226" y="2156825"/>
            <a:ext cx="1141063" cy="1596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4489" y="4240293"/>
            <a:ext cx="1152128" cy="1545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7340308" y="5764305"/>
            <a:ext cx="1138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Calibri" pitchFamily="34" charset="0"/>
              </a:rPr>
              <a:t>Charles IV</a:t>
            </a:r>
            <a:endParaRPr lang="en-US" b="1" dirty="0">
              <a:latin typeface="Calibri" pitchFamily="34" charset="0"/>
            </a:endParaRP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3131840" y="5416128"/>
            <a:ext cx="16014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Calibri" pitchFamily="34" charset="0"/>
              </a:rPr>
              <a:t>Otto </a:t>
            </a:r>
            <a:r>
              <a:rPr lang="en-GB" b="1" dirty="0" err="1">
                <a:latin typeface="Calibri" pitchFamily="34" charset="0"/>
              </a:rPr>
              <a:t>Wichterle</a:t>
            </a:r>
            <a:endParaRPr lang="en-US" b="1" dirty="0">
              <a:latin typeface="Calibri" pitchFamily="34" charset="0"/>
            </a:endParaRP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5893226" y="3744811"/>
            <a:ext cx="1381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latin typeface="Calibri" pitchFamily="34" charset="0"/>
              </a:rPr>
              <a:t>Václav Havel</a:t>
            </a:r>
            <a:endParaRPr lang="en-US" b="1" dirty="0">
              <a:latin typeface="Calibri" pitchFamily="34" charset="0"/>
            </a:endParaRPr>
          </a:p>
          <a:p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3131840" y="3509788"/>
            <a:ext cx="16252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latin typeface="Calibri" pitchFamily="34" charset="0"/>
              </a:rPr>
              <a:t>Jaro</a:t>
            </a:r>
            <a:r>
              <a:rPr lang="en-US" b="1" dirty="0">
                <a:latin typeface="Calibri" pitchFamily="34" charset="0"/>
              </a:rPr>
              <a:t>s</a:t>
            </a:r>
            <a:r>
              <a:rPr lang="cs-CZ" b="1" dirty="0" err="1">
                <a:latin typeface="Calibri" pitchFamily="34" charset="0"/>
              </a:rPr>
              <a:t>lav</a:t>
            </a:r>
            <a:r>
              <a:rPr lang="cs-CZ" b="1" dirty="0">
                <a:latin typeface="Calibri" pitchFamily="34" charset="0"/>
              </a:rPr>
              <a:t> Seifert</a:t>
            </a:r>
            <a:endParaRPr lang="en-US" b="1" dirty="0">
              <a:latin typeface="Calibri" pitchFamily="34" charset="0"/>
            </a:endParaRPr>
          </a:p>
          <a:p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395536" y="3490325"/>
            <a:ext cx="19868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latin typeface="Calibri" pitchFamily="34" charset="0"/>
              </a:rPr>
              <a:t>Jaroslav Heyrovský</a:t>
            </a:r>
            <a:endParaRPr lang="en-US" b="1" dirty="0">
              <a:latin typeface="Calibri" pitchFamily="34" charset="0"/>
            </a:endParaRPr>
          </a:p>
          <a:p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539552" y="5890835"/>
            <a:ext cx="14776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Calibri" pitchFamily="34" charset="0"/>
              </a:rPr>
              <a:t>T. G. Masaryk</a:t>
            </a:r>
          </a:p>
          <a:p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5386709" y="5682692"/>
            <a:ext cx="13108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latin typeface="Calibri" pitchFamily="34" charset="0"/>
              </a:rPr>
              <a:t>Karel Čapek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6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stor">
  <a:themeElements>
    <a:clrScheme name="Prostor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ros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</TotalTime>
  <Words>370</Words>
  <Application>Microsoft Office PowerPoint</Application>
  <PresentationFormat>Předvádění na obrazovce (4:3)</PresentationFormat>
  <Paragraphs>99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Prostor</vt:lpstr>
      <vt:lpstr>  Great Czechs</vt:lpstr>
      <vt:lpstr>Czech Republic</vt:lpstr>
      <vt:lpstr>Do you know?</vt:lpstr>
      <vt:lpstr>Can you?</vt:lpstr>
      <vt:lpstr>Can you?</vt:lpstr>
      <vt:lpstr>Can you?</vt:lpstr>
      <vt:lpstr>Can you?</vt:lpstr>
      <vt:lpstr>Can you?</vt:lpstr>
      <vt:lpstr>Can you?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Czech Republic</dc:title>
  <dc:creator>Asus</dc:creator>
  <cp:lastModifiedBy>Juříčková, Jiřina</cp:lastModifiedBy>
  <cp:revision>59</cp:revision>
  <dcterms:created xsi:type="dcterms:W3CDTF">2012-10-31T17:44:23Z</dcterms:created>
  <dcterms:modified xsi:type="dcterms:W3CDTF">2013-08-23T08:21:49Z</dcterms:modified>
</cp:coreProperties>
</file>