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68" r:id="rId2"/>
    <p:sldId id="256" r:id="rId3"/>
    <p:sldId id="257" r:id="rId4"/>
    <p:sldId id="261" r:id="rId5"/>
    <p:sldId id="280" r:id="rId6"/>
    <p:sldId id="281" r:id="rId7"/>
    <p:sldId id="282" r:id="rId8"/>
    <p:sldId id="283" r:id="rId9"/>
    <p:sldId id="284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4278E-8A12-4889-82C9-744D78E8E3BB}" type="datetimeFigureOut">
              <a:rPr lang="cs-CZ" smtClean="0"/>
              <a:t>23.8.2013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20047-66BB-4178-9053-9CC0064B3F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59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A34D201-EA49-4FE0-B950-5776CE6663DA}" type="datetimeFigureOut">
              <a:rPr lang="cs-CZ" smtClean="0"/>
              <a:pPr/>
              <a:t>23.8.2013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A6E1B9-FD2C-4EC5-B63E-B2E1834701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um=1&amp;hl=cs&amp;tbo=d&amp;qscrl=1&amp;rlz=1T4ASUS_cs___CZ419&amp;biw=1280&amp;bih=656&amp;tbm=isch&amp;tbnid=bYTv7_qXlMHtPM:&amp;imgrefurl=http://www.vychodni-morava.cz/cil/972/poutni-misto-svaty-hostyn&amp;docid=jdSAi54ZAS6TaM&amp;imgurl=http://www.vychodni-morava.cz/photo/2780/download/preview320&amp;w=320&amp;h=240&amp;ei=q2HsUKLFIsXcsgb9jYGoAQ&amp;zoom=1&amp;iact=hc&amp;vpx=865&amp;vpy=159&amp;dur=1453&amp;hovh=192&amp;hovw=256&amp;tx=139&amp;ty=86&amp;sig=104645909987912854339&amp;page=1&amp;tbnh=134&amp;tbnw=168&amp;start=0&amp;ndsp=20&amp;ved=1t:429,r:5,s:0,i:114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://www.google.cz/imgres?um=1&amp;hl=cs&amp;tbo=d&amp;qscrl=1&amp;rlz=1T4ASUS_cs___CZ419&amp;biw=1280&amp;bih=656&amp;tbm=isch&amp;tbnid=cWmBFHbuH1WYxM:&amp;imgrefurl=http://www.novinky.cz/cestovani/283059-batuv-kanal-chteji-cesi-i-slovaci-prodlouzit-dohodu-podepsali-v-trencine.html&amp;docid=zv0znpYqXZI32M&amp;imgurl=http://media.novinky.cz/407/204072-top_foto1-pzujd.jpg&amp;w=600&amp;h=338&amp;ei=k2LsUIalL43HswbxnIDQBA&amp;zoom=1&amp;iact=hc&amp;vpx=373&amp;vpy=296&amp;dur=1998&amp;hovh=168&amp;hovw=299&amp;tx=155&amp;ty=97&amp;sig=104645909987912854339&amp;page=1&amp;tbnh=137&amp;tbnw=233&amp;start=0&amp;ndsp=18&amp;ved=1t:429,r:8,s:0,i:109" TargetMode="External"/><Relationship Id="rId2" Type="http://schemas.openxmlformats.org/officeDocument/2006/relationships/hyperlink" Target="http://www.google.cz/imgres?hl=cs&amp;sa=X&amp;tbo=d&amp;biw=1280&amp;bih=656&amp;tbm=isch&amp;tbnid=uq5cjWjjHCqT6M:&amp;imgrefurl=http://ftp.czechtourism.com/Aktivity-a-akce/Aktivity/Archeologicky-skanzen-Modra.aspx&amp;docid=fxNrZPn3BBvomM&amp;imgurl=http://ftp.czechtourism.com/getmedia/2fb39949-015e-4d57-8149-2f8f4f6bb865/foto.aspx%3Fwidth%3D235%26height%3D175%26crop%3D1&amp;w=235&amp;h=175&amp;ei=l2DsULq-IoX2sgbspoGIAw&amp;zoom=1&amp;iact=hc&amp;vpx=1049&amp;vpy=295&amp;dur=2177&amp;hovh=140&amp;hovw=188&amp;tx=100&amp;ty=80&amp;sig=104645909987912854339&amp;page=2&amp;tbnh=140&amp;tbnw=188&amp;start=24&amp;ndsp=25&amp;ved=1t:429,r:29,s:0,i:18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imgres?um=1&amp;hl=cs&amp;tbo=d&amp;qscrl=1&amp;rlz=1T4ASUS_cs___CZ419&amp;biw=1280&amp;bih=656&amp;tbm=isch&amp;tbnid=XgkKctJ5pWAiYM:&amp;imgrefurl=http://www.vychodni-morava.cz/cil/637/statni-zamek-buchlovice&amp;docid=ow6HHbt3Ke63iM&amp;imgurl=http://www.vychodni-morava.cz/photo/922/download/preview320&amp;w=320&amp;h=426&amp;ei=WGHsUMr5MoiDtAbIxIHgBA&amp;zoom=1&amp;iact=hc&amp;vpx=461&amp;vpy=243&amp;dur=1509&amp;hovh=259&amp;hovw=195&amp;tx=136&amp;ty=138&amp;sig=104645909987912854339&amp;page=1&amp;tbnh=140&amp;tbnw=106&amp;start=0&amp;ndsp=24&amp;ved=1t:429,r:8,s:0,i:109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://www.google.cz/imgres?um=1&amp;hl=cs&amp;tbo=d&amp;qscrl=1&amp;rlz=1T4ASUS_cs___CZ419&amp;biw=1280&amp;bih=656&amp;tbm=isch&amp;tbnid=PkLEGL79bp0rOM:&amp;imgrefurl=http://www.vmp.cz/cs/navstevnici-prohlidka-muzea/prohlidka-muzea/pustevny/&amp;docid=VrwvGemFKqS7hM&amp;imgurl=http://www.vmp.cz/cs/navstevnici-prohlidka-muzea/prohlidka-muzea/pustevny/pustevny/pustevny-velky.jpg&amp;w=500&amp;h=333&amp;ei=HmLsUOzoAorTsgbf5oHwDg&amp;zoom=1&amp;iact=hc&amp;vpx=801&amp;vpy=164&amp;dur=3023&amp;hovh=183&amp;hovw=275&amp;tx=96&amp;ty=111&amp;sig=104645909987912854339&amp;page=1&amp;tbnh=134&amp;tbnw=195&amp;start=0&amp;ndsp=18&amp;ved=1t:429,r:4,s:0,i:137" TargetMode="External"/><Relationship Id="rId4" Type="http://schemas.openxmlformats.org/officeDocument/2006/relationships/hyperlink" Target="http://www.google.cz/imgres?um=1&amp;hl=cs&amp;sa=N&amp;tbo=d&amp;qscrl=1&amp;rlz=1T4ASUS_cs___CZ419&amp;biw=1280&amp;bih=656&amp;tbm=isch&amp;tbnid=Et5kDh8AIMdIFM:&amp;imgrefurl=http://www.interkat.cz/krkoska/fotogalerie/okoli/skanzen-roznov-p-r/3.jpg/index.html&amp;docid=2KuYn_xQf_3CmM&amp;imgurl=http://www.interkat.cz/krkoska/pictures/gallery/okoli/skanzen-roznov-p-r/3.jpg&amp;w=600&amp;h=433&amp;ei=FWHsULeDLIOxtAbh84CQCg&amp;zoom=1&amp;iact=hc&amp;vpx=2&amp;vpy=128&amp;dur=1298&amp;hovh=191&amp;hovw=264&amp;tx=118&amp;ty=93&amp;sig=104645909987912854339&amp;page=1&amp;tbnh=142&amp;tbnw=205&amp;start=0&amp;ndsp=19&amp;ved=1t:429,r:0,s:0,i:88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um=1&amp;hl=cs&amp;tbo=d&amp;qscrl=1&amp;rlz=1T4ASUS_cs___CZ419&amp;biw=1280&amp;bih=656&amp;tbm=isch&amp;tbnid=bYTv7_qXlMHtPM:&amp;imgrefurl=http://www.vychodni-morava.cz/cil/972/poutni-misto-svaty-hostyn&amp;docid=jdSAi54ZAS6TaM&amp;imgurl=http://www.vychodni-morava.cz/photo/2780/download/preview320&amp;w=320&amp;h=240&amp;ei=q2HsUKLFIsXcsgb9jYGoAQ&amp;zoom=1&amp;iact=hc&amp;vpx=865&amp;vpy=159&amp;dur=1453&amp;hovh=192&amp;hovw=256&amp;tx=139&amp;ty=86&amp;sig=104645909987912854339&amp;page=1&amp;tbnh=134&amp;tbnw=168&amp;start=0&amp;ndsp=20&amp;ved=1t:429,r:5,s:0,i:114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://www.google.cz/imgres?um=1&amp;hl=cs&amp;tbo=d&amp;qscrl=1&amp;rlz=1T4ASUS_cs___CZ419&amp;biw=1280&amp;bih=656&amp;tbm=isch&amp;tbnid=cWmBFHbuH1WYxM:&amp;imgrefurl=http://www.novinky.cz/cestovani/283059-batuv-kanal-chteji-cesi-i-slovaci-prodlouzit-dohodu-podepsali-v-trencine.html&amp;docid=zv0znpYqXZI32M&amp;imgurl=http://media.novinky.cz/407/204072-top_foto1-pzujd.jpg&amp;w=600&amp;h=338&amp;ei=k2LsUIalL43HswbxnIDQBA&amp;zoom=1&amp;iact=hc&amp;vpx=373&amp;vpy=296&amp;dur=1998&amp;hovh=168&amp;hovw=299&amp;tx=155&amp;ty=97&amp;sig=104645909987912854339&amp;page=1&amp;tbnh=137&amp;tbnw=233&amp;start=0&amp;ndsp=18&amp;ved=1t:429,r:8,s:0,i:109" TargetMode="External"/><Relationship Id="rId2" Type="http://schemas.openxmlformats.org/officeDocument/2006/relationships/hyperlink" Target="http://www.google.cz/imgres?hl=cs&amp;sa=X&amp;tbo=d&amp;biw=1280&amp;bih=656&amp;tbm=isch&amp;tbnid=uq5cjWjjHCqT6M:&amp;imgrefurl=http://ftp.czechtourism.com/Aktivity-a-akce/Aktivity/Archeologicky-skanzen-Modra.aspx&amp;docid=fxNrZPn3BBvomM&amp;imgurl=http://ftp.czechtourism.com/getmedia/2fb39949-015e-4d57-8149-2f8f4f6bb865/foto.aspx%3Fwidth%3D235%26height%3D175%26crop%3D1&amp;w=235&amp;h=175&amp;ei=l2DsULq-IoX2sgbspoGIAw&amp;zoom=1&amp;iact=hc&amp;vpx=1049&amp;vpy=295&amp;dur=2177&amp;hovh=140&amp;hovw=188&amp;tx=100&amp;ty=80&amp;sig=104645909987912854339&amp;page=2&amp;tbnh=140&amp;tbnw=188&amp;start=24&amp;ndsp=25&amp;ved=1t:429,r:29,s:0,i:18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z/imgres?um=1&amp;hl=cs&amp;tbo=d&amp;qscrl=1&amp;rlz=1T4ASUS_cs___CZ419&amp;biw=1280&amp;bih=656&amp;tbm=isch&amp;tbnid=XgkKctJ5pWAiYM:&amp;imgrefurl=http://www.vychodni-morava.cz/cil/637/statni-zamek-buchlovice&amp;docid=ow6HHbt3Ke63iM&amp;imgurl=http://www.vychodni-morava.cz/photo/922/download/preview320&amp;w=320&amp;h=426&amp;ei=WGHsUMr5MoiDtAbIxIHgBA&amp;zoom=1&amp;iact=hc&amp;vpx=461&amp;vpy=243&amp;dur=1509&amp;hovh=259&amp;hovw=195&amp;tx=136&amp;ty=138&amp;sig=104645909987912854339&amp;page=1&amp;tbnh=140&amp;tbnw=106&amp;start=0&amp;ndsp=24&amp;ved=1t:429,r:8,s:0,i:109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://www.google.cz/imgres?um=1&amp;hl=cs&amp;tbo=d&amp;qscrl=1&amp;rlz=1T4ASUS_cs___CZ419&amp;biw=1280&amp;bih=656&amp;tbm=isch&amp;tbnid=PkLEGL79bp0rOM:&amp;imgrefurl=http://www.vmp.cz/cs/navstevnici-prohlidka-muzea/prohlidka-muzea/pustevny/&amp;docid=VrwvGemFKqS7hM&amp;imgurl=http://www.vmp.cz/cs/navstevnici-prohlidka-muzea/prohlidka-muzea/pustevny/pustevny/pustevny-velky.jpg&amp;w=500&amp;h=333&amp;ei=HmLsUOzoAorTsgbf5oHwDg&amp;zoom=1&amp;iact=hc&amp;vpx=801&amp;vpy=164&amp;dur=3023&amp;hovh=183&amp;hovw=275&amp;tx=96&amp;ty=111&amp;sig=104645909987912854339&amp;page=1&amp;tbnh=134&amp;tbnw=195&amp;start=0&amp;ndsp=18&amp;ved=1t:429,r:4,s:0,i:137" TargetMode="External"/><Relationship Id="rId4" Type="http://schemas.openxmlformats.org/officeDocument/2006/relationships/hyperlink" Target="http://www.google.cz/imgres?um=1&amp;hl=cs&amp;sa=N&amp;tbo=d&amp;qscrl=1&amp;rlz=1T4ASUS_cs___CZ419&amp;biw=1280&amp;bih=656&amp;tbm=isch&amp;tbnid=Et5kDh8AIMdIFM:&amp;imgrefurl=http://www.interkat.cz/krkoska/fotogalerie/okoli/skanzen-roznov-p-r/3.jpg/index.html&amp;docid=2KuYn_xQf_3CmM&amp;imgurl=http://www.interkat.cz/krkoska/pictures/gallery/okoli/skanzen-roznov-p-r/3.jpg&amp;w=600&amp;h=433&amp;ei=FWHsULeDLIOxtAbh84CQCg&amp;zoom=1&amp;iact=hc&amp;vpx=2&amp;vpy=128&amp;dur=1298&amp;hovh=191&amp;hovw=264&amp;tx=118&amp;ty=93&amp;sig=104645909987912854339&amp;page=1&amp;tbnh=142&amp;tbnw=205&amp;start=0&amp;ndsp=19&amp;ved=1t:429,r:0,s:0,i:88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/>
              <a:t>	</a:t>
            </a:r>
            <a:r>
              <a:rPr lang="en-US" sz="3600" b="1" dirty="0" smtClean="0"/>
              <a:t>	   </a:t>
            </a:r>
            <a:r>
              <a:rPr lang="en-US" sz="3600" b="1" dirty="0" err="1" smtClean="0"/>
              <a:t>Zlin</a:t>
            </a:r>
            <a:r>
              <a:rPr lang="en-US" sz="3600" b="1" dirty="0" smtClean="0"/>
              <a:t> region</a:t>
            </a:r>
            <a:endParaRPr lang="en-GB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61436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Gymn</a:t>
            </a:r>
            <a:r>
              <a:rPr lang="cs-CZ" sz="2000" dirty="0" err="1" smtClean="0">
                <a:solidFill>
                  <a:prstClr val="white"/>
                </a:solidFill>
              </a:rPr>
              <a:t>ázium</a:t>
            </a:r>
            <a:r>
              <a:rPr lang="cs-CZ" sz="2000" dirty="0" smtClean="0">
                <a:solidFill>
                  <a:prstClr val="white"/>
                </a:solidFill>
              </a:rPr>
              <a:t> a Jazyková škola s právem státní jazykové zkoušky Zlín</a:t>
            </a:r>
            <a:endParaRPr lang="cs-CZ" sz="2000" dirty="0">
              <a:solidFill>
                <a:prstClr val="white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72137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Angličtina: </a:t>
                      </a:r>
                      <a:r>
                        <a:rPr lang="cs-CZ" noProof="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GB" noProof="0" dirty="0" smtClean="0">
                          <a:latin typeface="Calibri" pitchFamily="34" charset="0"/>
                          <a:cs typeface="Calibri" pitchFamily="34" charset="0"/>
                        </a:rPr>
                        <a:t>he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Czech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Republic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. 1.</a:t>
                      </a:r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 201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Lucida Sans Unicode" charset="0"/>
                          <a:cs typeface="Calibri" pitchFamily="34" charset="0"/>
                        </a:rPr>
                        <a:t>2. - 4., sexta – oktáva, úroveň B1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  <a:cs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Základní informace o regionu v návaznosti na téma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Česká republika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Otázky na důležitá místa či osobnosti regionu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Mgr. Jiřina Juříčková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VY_32_INOVACE_06_AJUR10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http://www.google.cz/imgres?hl=cs&amp;sa=X&amp;tbo=d&amp;biw=1280&amp;bih=656&amp;tbm=isch&amp;tbnid=uq5cjWjjHCqT6M:&amp;imgrefurl=http://ftp.czechtourism.com/Aktivity-a-akce/Aktivity/Archeologicky-skanzen-Modra.aspx&amp;docid=fxNrZPn3BBvomM&amp;imgurl=http://</a:t>
            </a:r>
            <a:r>
              <a:rPr lang="cs-CZ" dirty="0" smtClean="0"/>
              <a:t>ftp.czechtourism.com/getmedia/2fb39949-015e-4d57-8149-2f8f4f6bb865/foto.aspx%253Fwidth%253D235%2526height%253D175%2526crop%253D1&amp;w=235&amp;h=175&amp;ei=l2DsULq-IoX2sgbspoGIAw&amp;zoom=1&amp;iact=hc&amp;vpx=1049&amp;vpy=295&amp;dur=2177&amp;hovh=140&amp;hovw=188&amp;tx=100&amp;ty=80&amp;sig=104645909987912854339&amp;page=2&amp;tbnh=140&amp;tbnw=188&amp;start=24&amp;ndsp=25&amp;ved=1t:429,r:29,s:0,i:181</a:t>
            </a:r>
            <a:endParaRPr lang="en-US" dirty="0" smtClean="0"/>
          </a:p>
          <a:p>
            <a:r>
              <a:rPr lang="cs-CZ" dirty="0"/>
              <a:t>http://www.google.cz/imgres?um=1&amp;hl=cs&amp;sa=N&amp;tbo=d&amp;qscrl=1&amp;rlz=1T4ASUS_cs___CZ419&amp;biw=1280&amp;bih=656&amp;tbm=isch&amp;tbnid=Et5kDh8AIMdIFM:&amp;imgrefurl=http://www.interkat.cz/krkoska/fotogalerie/okoli/skanzen-roznov-p-r/3.jpg/index.html&amp;docid=2KuYn_xQf_3CmM&amp;imgurl=http://</a:t>
            </a:r>
            <a:r>
              <a:rPr lang="cs-CZ" dirty="0" smtClean="0"/>
              <a:t>www.interkat.cz/krkoska/pictures/gallery/okoli/skanzen-roznov-p-r/3.jpg&amp;w=600&amp;h=433&amp;ei=FWHsULeDLIOxtAbh84CQCg&amp;zoom=1&amp;iact=hc&amp;vpx=2&amp;vpy=128&amp;dur=1298&amp;hovh=191&amp;hovw=264&amp;tx=118&amp;ty=93&amp;sig=104645909987912854339&amp;page=1&amp;tbnh=142&amp;tbnw=205&amp;start=0&amp;ndsp=19&amp;ved=1t:429,r:0,s:0,i:88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http://www.google.cz/imgres?um=1&amp;hl=cs&amp;tbo=d&amp;qscrl=1&amp;rlz=1T4ASUS_cs___CZ419&amp;biw=1280&amp;bih=656&amp;tbm=isch&amp;tbnid=XgkKctJ5pWAiYM:&amp;imgrefurl=http://www.vychodni-morava.cz/cil/637/statni-zamek-buchlovice&amp;docid=ow6HHbt3Ke63iM&amp;imgurl=http://</a:t>
            </a:r>
            <a:r>
              <a:rPr lang="cs-CZ" dirty="0" smtClean="0"/>
              <a:t>www.vychodni-morava.cz/photo/922/download/preview320&amp;w=320&amp;h=426&amp;ei=WGHsUMr5MoiDtAbIxIHgBA&amp;zoom=1&amp;iact=hc&amp;vpx=461&amp;vpy=243&amp;dur=1509&amp;hovh=259&amp;hovw=195&amp;tx=136&amp;ty=138&amp;sig=104645909987912854339&amp;page=1&amp;tbnh=140&amp;tbnw=106&amp;start=0&amp;ndsp=24&amp;ved=1t:429,r:8,s:0,i:109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http://www.google.cz/imgres?um=1&amp;hl=cs&amp;tbo=d&amp;qscrl=1&amp;rlz=1T4ASUS_cs___CZ419&amp;biw=1280&amp;bih=656&amp;tbm=isch&amp;tbnid=bYTv7_qXlMHtPM:&amp;imgrefurl=http://www.vychodni-morava.cz/cil/972/poutni-misto-svaty-hostyn&amp;docid=jdSAi54ZAS6TaM&amp;imgurl=http://</a:t>
            </a:r>
            <a:r>
              <a:rPr lang="cs-CZ" dirty="0" smtClean="0"/>
              <a:t>www.vychodni-morava.cz/photo/2780/download/preview320&amp;w=320&amp;h=240&amp;ei=q2HsUKLFIsXcsgb9jYGoAQ&amp;zoom=1&amp;iact=hc&amp;vpx=865&amp;vpy=159&amp;dur=1453&amp;hovh=192&amp;hovw=256&amp;tx=139&amp;ty=86&amp;sig=104645909987912854339&amp;page=1&amp;tbnh=134&amp;tbnw=168&amp;start=0&amp;ndsp=20&amp;ved=1t:429,r:5,s:0,i:114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PkLEGL79bp0rOM:&amp;imgrefurl=http://www.vmp.cz/cs/navstevnici-prohlidka-muzea/prohlidka-muzea/pustevny/&amp;docid=VrwvGemFKqS7hM&amp;imgurl=http://</a:t>
            </a:r>
            <a:r>
              <a:rPr lang="cs-CZ" dirty="0" smtClean="0"/>
              <a:t>www.vmp.cz/cs/navstevnici-prohlidka-muzea/prohlidka-muzea/pustevny/pustevny/pustevny-velky.jpg&amp;w=500&amp;h=333&amp;ei=HmLsUOzoAorTsgbf5oHwDg&amp;zoom=1&amp;iact=hc&amp;vpx=801&amp;vpy=164&amp;dur=3023&amp;hovh=183&amp;hovw=275&amp;tx=96&amp;ty=111&amp;sig=104645909987912854339&amp;page=1&amp;tbnh=134&amp;tbnw=195&amp;start=0&amp;ndsp=18&amp;ved=1t:429,r:4,s:0,i:137</a:t>
            </a:r>
            <a:endParaRPr lang="en-US" dirty="0" smtClean="0"/>
          </a:p>
          <a:p>
            <a:r>
              <a:rPr lang="cs-CZ" dirty="0"/>
              <a:t>http://www.google.cz/imgres?um=1&amp;hl=cs&amp;tbo=d&amp;qscrl=1&amp;rlz=1T4ASUS_cs___CZ419&amp;biw=1280&amp;bih=656&amp;tbm=isch&amp;tbnid=cWmBFHbuH1WYxM:&amp;imgrefurl=http://www.novinky.cz/cestovani/283059-batuv-kanal-chteji-cesi-i-slovaci-prodlouzit-dohodu-podepsali-v-trencine.html&amp;docid=zv0znpYqXZI32M&amp;imgurl=http://media.novinky.cz/407/204072-top_foto1-pzujd.jpg&amp;w=600&amp;h=338&amp;ei=k2LsUIalL43HswbxnIDQBA&amp;zoom=1&amp;iact=hc&amp;vpx=373&amp;vpy=296&amp;dur=1998&amp;hovh=168&amp;hovw=299&amp;tx=155&amp;ty=97&amp;sig=104645909987912854339&amp;page=1&amp;tbnh=137&amp;tbnw=233&amp;start=0&amp;ndsp=18&amp;ved=1t:429,r:8,s:0,i:109</a:t>
            </a:r>
          </a:p>
        </p:txBody>
      </p:sp>
    </p:spTree>
    <p:extLst>
      <p:ext uri="{BB962C8B-B14F-4D97-AF65-F5344CB8AC3E}">
        <p14:creationId xmlns:p14="http://schemas.microsoft.com/office/powerpoint/2010/main" val="26012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Czech Republic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Region </a:t>
            </a:r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Zlin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Region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Zlin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95021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Can you shortly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characterise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your region from the geographical point of view?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Do you know anything about its history?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Is your region an important one within the Czech Republic?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What can the region offer to the visitors?</a:t>
            </a:r>
          </a:p>
          <a:p>
            <a:pPr marL="285750" indent="-285750"/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7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Basic characteristics of the region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Zlin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198884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region of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Zlin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is located in the eastern part of the Czech Republic, on the border with Slovakia.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Its landscape is mountainous in the north (the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Beskydy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mts.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 and in the east (the White Carpathians), in the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centre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it is hilly and to the south and west the area gets flat (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Slov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ácko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and Haná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regions). There is one major river – the Morava, the other rivers are in their upper courses and not very important.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As far as climate is concerned, the region lies on the edge of a warm zone in the south, the northern part lies in a cold zone.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area of 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3,964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km2 makes the region of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Zlin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a smaller region within the Czech Republic. Also the transportation connection with the rest of the republic is still not very good although the situation has improved lately.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The history of the region of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Zlin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3" y="177281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history of the region is really rich and long. It was part of the core area of Great Moravia – a Slavic state founded in 833 by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Mojmir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 At that time he united two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neighbouring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states – the “Principality of Nitra” and  the “Principality of Moravia”.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Shortly after that Cyril and Methodius came (about 863) and brought cultural development.</a:t>
            </a:r>
          </a:p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modern history of this region is mainly linked to Tomas Ba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ť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 and the shoe factory founded there in 1894. The company soon brought a remarkable economic growth and prosperity to the area of the town of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Zlin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 This time is also strongly connected with functionalist architectural style which is typical for the whole city.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The importance of the region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1" y="170080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region is not important as an industrial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centre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nor as a crossroads of important transportation links. But it is quite important as a tourist area. </a:t>
            </a:r>
          </a:p>
          <a:p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In the region there are also very important spiritual places such as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Velehrad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basilica, where two Slavic missionaries, Saints Cyril and Methodius, began preaching Christianity at this place. The importance of this place is not limited to the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Zlin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region or Moravia or even the Czech Republic. The basilica in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Velehrad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is very important for thousands of Christians from all around Europe.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And there is another important place in the region. It is Saint Host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ý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n, a hill with a basilica of Saint Mary. This place is an important Marian place of pilgrimage.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“Must see” in the region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628800"/>
            <a:ext cx="82089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There are a lot of places people coming to the region should visit. Except for the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pilgrimage places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Velehrad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and Host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ý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n, there are wonderful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castles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Buchlovice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or Le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šná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and we must not forget the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Archbishop`s Palace and gardens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Kro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měříž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which are inscribed on the UNESCO World Heritage list.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From the educational point of view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open-air museums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Rožnov pod Radhoštěm and Modrá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should be mentioned. They show the visitors the ways people lived in the past. 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While visiting our region, tourists should not miss the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Ba</a:t>
            </a:r>
            <a:r>
              <a:rPr lang="cs-CZ" sz="2400" b="1" u="sng" dirty="0" err="1" smtClean="0">
                <a:latin typeface="Calibri" pitchFamily="34" charset="0"/>
                <a:cs typeface="Calibri" pitchFamily="34" charset="0"/>
              </a:rPr>
              <a:t>ťa</a:t>
            </a:r>
            <a:r>
              <a:rPr lang="cs-CZ" sz="2400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Canal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, a historical waterway which once was started to join the region with the Danube and the Black Sea.</a:t>
            </a:r>
          </a:p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Various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folk traditions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and customs such as the Ride of the Kings in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Vlčnov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should be mentioned as well.</a:t>
            </a:r>
            <a:endParaRPr lang="cs-CZ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Can you name them?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2383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628800"/>
            <a:ext cx="230975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7"/>
            <a:ext cx="1584176" cy="210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628800"/>
            <a:ext cx="223224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64" y="3861047"/>
            <a:ext cx="3166569" cy="210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87" y="3861046"/>
            <a:ext cx="2858391" cy="161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12065"/>
            <a:ext cx="7315200" cy="115409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Can you name them?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2383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628800"/>
            <a:ext cx="230975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7"/>
            <a:ext cx="1584176" cy="210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628800"/>
            <a:ext cx="223224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64" y="3861047"/>
            <a:ext cx="3166569" cy="210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87" y="3861046"/>
            <a:ext cx="2858391" cy="161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3302986"/>
            <a:ext cx="82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Modrá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87825" y="3295675"/>
            <a:ext cx="138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Saint Hostýn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96137" y="3302986"/>
            <a:ext cx="243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Rožnov pod Radhoštěm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5969982"/>
            <a:ext cx="121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Buchlovice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20664" y="5969982"/>
            <a:ext cx="10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Pustevny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02287" y="5471273"/>
            <a:ext cx="130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Baťův kanál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787</Words>
  <Application>Microsoft Office PowerPoint</Application>
  <PresentationFormat>Předvádění na obrazovce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Prostor</vt:lpstr>
      <vt:lpstr>     Zlin region</vt:lpstr>
      <vt:lpstr>Czech Republic</vt:lpstr>
      <vt:lpstr>Region Zlin</vt:lpstr>
      <vt:lpstr>Basic characteristics of the region Zlin</vt:lpstr>
      <vt:lpstr>The history of the region of Zlin</vt:lpstr>
      <vt:lpstr>The importance of the region</vt:lpstr>
      <vt:lpstr>“Must see” in the region</vt:lpstr>
      <vt:lpstr>Can you name them?</vt:lpstr>
      <vt:lpstr>Can you name them?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</dc:title>
  <dc:creator>Asus</dc:creator>
  <cp:lastModifiedBy>Juříčková, Jiřina</cp:lastModifiedBy>
  <cp:revision>72</cp:revision>
  <dcterms:created xsi:type="dcterms:W3CDTF">2012-10-31T17:44:23Z</dcterms:created>
  <dcterms:modified xsi:type="dcterms:W3CDTF">2013-08-23T08:23:26Z</dcterms:modified>
</cp:coreProperties>
</file>