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4" r:id="rId3"/>
    <p:sldId id="265" r:id="rId4"/>
    <p:sldId id="266" r:id="rId5"/>
    <p:sldId id="267" r:id="rId6"/>
    <p:sldId id="268" r:id="rId7"/>
    <p:sldId id="270" r:id="rId8"/>
    <p:sldId id="269" r:id="rId9"/>
    <p:sldId id="271" r:id="rId10"/>
    <p:sldId id="272" r:id="rId1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Kliknutím lze upravit styl.</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6CBC1342-2D92-425F-AB8B-DB3BADD3974C}" type="datetimeFigureOut">
              <a:rPr lang="cs-CZ" smtClean="0"/>
              <a:t>27. 8. 2013</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nice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nice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nice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B638F549-2D19-44B1-A887-A4206C62A9F8}"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CBC1342-2D92-425F-AB8B-DB3BADD3974C}" type="datetimeFigureOut">
              <a:rPr lang="cs-CZ" smtClean="0"/>
              <a:t>27. 8. 2013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638F549-2D19-44B1-A887-A4206C62A9F8}"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CBC1342-2D92-425F-AB8B-DB3BADD3974C}" type="datetimeFigureOut">
              <a:rPr lang="cs-CZ" smtClean="0"/>
              <a:t>27. 8. 2013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638F549-2D19-44B1-A887-A4206C62A9F8}"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6CBC1342-2D92-425F-AB8B-DB3BADD3974C}" type="datetimeFigureOut">
              <a:rPr lang="cs-CZ" smtClean="0"/>
              <a:t>27. 8. 2013</a:t>
            </a:fld>
            <a:endParaRPr lang="cs-CZ"/>
          </a:p>
        </p:txBody>
      </p:sp>
      <p:sp>
        <p:nvSpPr>
          <p:cNvPr id="9" name="Zástupný symbol pro číslo snímku 8"/>
          <p:cNvSpPr>
            <a:spLocks noGrp="1"/>
          </p:cNvSpPr>
          <p:nvPr>
            <p:ph type="sldNum" sz="quarter" idx="15"/>
          </p:nvPr>
        </p:nvSpPr>
        <p:spPr/>
        <p:txBody>
          <a:bodyPr rtlCol="0"/>
          <a:lstStyle/>
          <a:p>
            <a:fld id="{B638F549-2D19-44B1-A887-A4206C62A9F8}" type="slidenum">
              <a:rPr lang="cs-CZ" smtClean="0"/>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6CBC1342-2D92-425F-AB8B-DB3BADD3974C}" type="datetimeFigureOut">
              <a:rPr lang="cs-CZ" smtClean="0"/>
              <a:t>27. 8. 2013</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nice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nice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nice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B638F549-2D19-44B1-A887-A4206C62A9F8}"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6CBC1342-2D92-425F-AB8B-DB3BADD3974C}" type="datetimeFigureOut">
              <a:rPr lang="cs-CZ" smtClean="0"/>
              <a:t>27. 8. 2013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638F549-2D19-44B1-A887-A4206C62A9F8}" type="slidenum">
              <a:rPr lang="cs-CZ" smtClean="0"/>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Kliknutím lze upravit styl.</a:t>
            </a:r>
            <a:endParaRPr kumimoji="0" lang="en-US"/>
          </a:p>
        </p:txBody>
      </p:sp>
      <p:sp>
        <p:nvSpPr>
          <p:cNvPr id="7" name="Zástupný symbol pro datum 6"/>
          <p:cNvSpPr>
            <a:spLocks noGrp="1"/>
          </p:cNvSpPr>
          <p:nvPr>
            <p:ph type="dt" sz="half" idx="10"/>
          </p:nvPr>
        </p:nvSpPr>
        <p:spPr/>
        <p:txBody>
          <a:bodyPr/>
          <a:lstStyle/>
          <a:p>
            <a:fld id="{6CBC1342-2D92-425F-AB8B-DB3BADD3974C}" type="datetimeFigureOut">
              <a:rPr lang="cs-CZ" smtClean="0"/>
              <a:t>27. 8. 2013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638F549-2D19-44B1-A887-A4206C62A9F8}" type="slidenum">
              <a:rPr lang="cs-CZ" smtClean="0"/>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6" name="Zástupný symbol pro datum 5"/>
          <p:cNvSpPr>
            <a:spLocks noGrp="1"/>
          </p:cNvSpPr>
          <p:nvPr>
            <p:ph type="dt" sz="half" idx="10"/>
          </p:nvPr>
        </p:nvSpPr>
        <p:spPr/>
        <p:txBody>
          <a:bodyPr rtlCol="0"/>
          <a:lstStyle/>
          <a:p>
            <a:fld id="{6CBC1342-2D92-425F-AB8B-DB3BADD3974C}" type="datetimeFigureOut">
              <a:rPr lang="cs-CZ" smtClean="0"/>
              <a:t>27. 8. 2013</a:t>
            </a:fld>
            <a:endParaRPr lang="cs-CZ"/>
          </a:p>
        </p:txBody>
      </p:sp>
      <p:sp>
        <p:nvSpPr>
          <p:cNvPr id="7" name="Zástupný symbol pro číslo snímku 6"/>
          <p:cNvSpPr>
            <a:spLocks noGrp="1"/>
          </p:cNvSpPr>
          <p:nvPr>
            <p:ph type="sldNum" sz="quarter" idx="11"/>
          </p:nvPr>
        </p:nvSpPr>
        <p:spPr/>
        <p:txBody>
          <a:bodyPr rtlCol="0"/>
          <a:lstStyle/>
          <a:p>
            <a:fld id="{B638F549-2D19-44B1-A887-A4206C62A9F8}" type="slidenum">
              <a:rPr lang="cs-CZ" smtClean="0"/>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CBC1342-2D92-425F-AB8B-DB3BADD3974C}" type="datetimeFigureOut">
              <a:rPr lang="cs-CZ" smtClean="0"/>
              <a:t>27. 8. 2013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638F549-2D19-44B1-A887-A4206C62A9F8}"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Přímá spojnice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nice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nice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6CBC1342-2D92-425F-AB8B-DB3BADD3974C}" type="datetimeFigureOut">
              <a:rPr lang="cs-CZ" smtClean="0"/>
              <a:t>27. 8. 2013</a:t>
            </a:fld>
            <a:endParaRPr lang="cs-CZ"/>
          </a:p>
        </p:txBody>
      </p:sp>
      <p:sp>
        <p:nvSpPr>
          <p:cNvPr id="22" name="Zástupný symbol pro číslo snímku 21"/>
          <p:cNvSpPr>
            <a:spLocks noGrp="1"/>
          </p:cNvSpPr>
          <p:nvPr>
            <p:ph type="sldNum" sz="quarter" idx="15"/>
          </p:nvPr>
        </p:nvSpPr>
        <p:spPr/>
        <p:txBody>
          <a:bodyPr rtlCol="0"/>
          <a:lstStyle/>
          <a:p>
            <a:fld id="{B638F549-2D19-44B1-A887-A4206C62A9F8}" type="slidenum">
              <a:rPr lang="cs-CZ" smtClean="0"/>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10" name="Přímá spojnice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nice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nice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nice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6CBC1342-2D92-425F-AB8B-DB3BADD3974C}" type="datetimeFigureOut">
              <a:rPr lang="cs-CZ" smtClean="0"/>
              <a:t>27. 8. 2013</a:t>
            </a:fld>
            <a:endParaRPr lang="cs-CZ"/>
          </a:p>
        </p:txBody>
      </p:sp>
      <p:sp>
        <p:nvSpPr>
          <p:cNvPr id="18" name="Zástupný symbol pro číslo snímku 17"/>
          <p:cNvSpPr>
            <a:spLocks noGrp="1"/>
          </p:cNvSpPr>
          <p:nvPr>
            <p:ph type="sldNum" sz="quarter" idx="11"/>
          </p:nvPr>
        </p:nvSpPr>
        <p:spPr/>
        <p:txBody>
          <a:bodyPr rtlCol="0"/>
          <a:lstStyle/>
          <a:p>
            <a:fld id="{B638F549-2D19-44B1-A887-A4206C62A9F8}" type="slidenum">
              <a:rPr lang="cs-CZ" smtClean="0"/>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CBC1342-2D92-425F-AB8B-DB3BADD3974C}" type="datetimeFigureOut">
              <a:rPr lang="cs-CZ" smtClean="0"/>
              <a:t>27. 8. 2013</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nice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38F549-2D19-44B1-A887-A4206C62A9F8}"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772816"/>
            <a:ext cx="7772400" cy="432048"/>
          </a:xfrm>
        </p:spPr>
        <p:txBody>
          <a:bodyPr>
            <a:noAutofit/>
          </a:bodyPr>
          <a:lstStyle/>
          <a:p>
            <a:r>
              <a:rPr lang="en-US" sz="3600" b="1" dirty="0" smtClean="0"/>
              <a:t>Borders and Boundaries</a:t>
            </a:r>
            <a:endParaRPr lang="cs-CZ" sz="3600" b="1" dirty="0"/>
          </a:p>
        </p:txBody>
      </p:sp>
      <p:sp>
        <p:nvSpPr>
          <p:cNvPr id="4" name="Obdélník 3"/>
          <p:cNvSpPr/>
          <p:nvPr/>
        </p:nvSpPr>
        <p:spPr>
          <a:xfrm>
            <a:off x="0" y="6093296"/>
            <a:ext cx="9144000" cy="76470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prstClr val="white"/>
              </a:solidFill>
            </a:endParaRPr>
          </a:p>
        </p:txBody>
      </p:sp>
      <p:sp>
        <p:nvSpPr>
          <p:cNvPr id="5" name="TextovéPole 4"/>
          <p:cNvSpPr txBox="1"/>
          <p:nvPr/>
        </p:nvSpPr>
        <p:spPr>
          <a:xfrm>
            <a:off x="325012" y="6093296"/>
            <a:ext cx="8424936" cy="400110"/>
          </a:xfrm>
          <a:prstGeom prst="rect">
            <a:avLst/>
          </a:prstGeom>
          <a:noFill/>
        </p:spPr>
        <p:txBody>
          <a:bodyPr wrap="square" rtlCol="0">
            <a:spAutoFit/>
          </a:bodyPr>
          <a:lstStyle/>
          <a:p>
            <a:r>
              <a:rPr lang="en-US" sz="2000" dirty="0" err="1" smtClean="0">
                <a:solidFill>
                  <a:prstClr val="white"/>
                </a:solidFill>
              </a:rPr>
              <a:t>Gymn</a:t>
            </a:r>
            <a:r>
              <a:rPr lang="cs-CZ" sz="2000" dirty="0" err="1" smtClean="0">
                <a:solidFill>
                  <a:prstClr val="white"/>
                </a:solidFill>
              </a:rPr>
              <a:t>ázium</a:t>
            </a:r>
            <a:r>
              <a:rPr lang="cs-CZ" sz="2000" dirty="0" smtClean="0">
                <a:solidFill>
                  <a:prstClr val="white"/>
                </a:solidFill>
              </a:rPr>
              <a:t> a Jazyková škola s právem státní jazykové zkoušky Zlín</a:t>
            </a:r>
            <a:endParaRPr lang="cs-CZ" sz="2000" dirty="0">
              <a:solidFill>
                <a:prstClr val="white"/>
              </a:solidFill>
            </a:endParaRPr>
          </a:p>
        </p:txBody>
      </p:sp>
      <p:cxnSp>
        <p:nvCxnSpPr>
          <p:cNvPr id="7" name="Přímá spojnice 6"/>
          <p:cNvCxnSpPr/>
          <p:nvPr/>
        </p:nvCxnSpPr>
        <p:spPr>
          <a:xfrm>
            <a:off x="727714" y="2348880"/>
            <a:ext cx="7669126"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9" name="Tabulka 8"/>
          <p:cNvGraphicFramePr>
            <a:graphicFrameLocks noGrp="1"/>
          </p:cNvGraphicFramePr>
          <p:nvPr>
            <p:extLst>
              <p:ext uri="{D42A27DB-BD31-4B8C-83A1-F6EECF244321}">
                <p14:modId xmlns:p14="http://schemas.microsoft.com/office/powerpoint/2010/main" val="384433641"/>
              </p:ext>
            </p:extLst>
          </p:nvPr>
        </p:nvGraphicFramePr>
        <p:xfrm>
          <a:off x="729020" y="2492896"/>
          <a:ext cx="7666515" cy="2839720"/>
        </p:xfrm>
        <a:graphic>
          <a:graphicData uri="http://schemas.openxmlformats.org/drawingml/2006/table">
            <a:tbl>
              <a:tblPr firstRow="1" bandRow="1">
                <a:tableStyleId>{69CF1AB2-1976-4502-BF36-3FF5EA218861}</a:tableStyleId>
              </a:tblPr>
              <a:tblGrid>
                <a:gridCol w="2465106"/>
                <a:gridCol w="5201409"/>
              </a:tblGrid>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b="1" kern="1200" dirty="0" smtClean="0">
                          <a:effectLst/>
                          <a:latin typeface="Calibri" pitchFamily="34" charset="0"/>
                          <a:cs typeface="Calibri" pitchFamily="34" charset="0"/>
                        </a:rPr>
                        <a:t>Tematická oblast</a:t>
                      </a:r>
                      <a:endParaRPr lang="cs-CZ" b="1"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latin typeface="Calibri" pitchFamily="34" charset="0"/>
                          <a:cs typeface="Calibri" pitchFamily="34" charset="0"/>
                        </a:rPr>
                        <a:t> </a:t>
                      </a:r>
                      <a:r>
                        <a:rPr lang="en-US" dirty="0" smtClean="0">
                          <a:latin typeface="Calibri" pitchFamily="34" charset="0"/>
                          <a:cs typeface="Calibri" pitchFamily="34" charset="0"/>
                        </a:rPr>
                        <a:t>The Czech Republic</a:t>
                      </a:r>
                      <a:endParaRPr lang="cs-CZ" dirty="0">
                        <a:latin typeface="Calibri" pitchFamily="34" charset="0"/>
                        <a:cs typeface="Calibri" pitchFamily="34" charset="0"/>
                      </a:endParaRPr>
                    </a:p>
                  </a:txBody>
                  <a:tcPr/>
                </a:tc>
              </a:tr>
              <a:tr h="35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b="1" kern="1200" dirty="0" smtClean="0">
                          <a:effectLst/>
                          <a:latin typeface="Calibri" pitchFamily="34" charset="0"/>
                          <a:cs typeface="Calibri" pitchFamily="34" charset="0"/>
                        </a:rPr>
                        <a:t>Datum vytvoření</a:t>
                      </a:r>
                      <a:endParaRPr lang="cs-CZ" b="1" dirty="0">
                        <a:latin typeface="Calibri" pitchFamily="34" charset="0"/>
                        <a:cs typeface="Calibri" pitchFamily="34" charset="0"/>
                      </a:endParaRPr>
                    </a:p>
                  </a:txBody>
                  <a:tcPr/>
                </a:tc>
                <a:tc>
                  <a:txBody>
                    <a:bodyPr/>
                    <a:lstStyle/>
                    <a:p>
                      <a:r>
                        <a:rPr lang="cs-CZ" smtClean="0">
                          <a:latin typeface="Calibri" pitchFamily="34" charset="0"/>
                          <a:cs typeface="Calibri" pitchFamily="34" charset="0"/>
                        </a:rPr>
                        <a:t>1</a:t>
                      </a:r>
                      <a:r>
                        <a:rPr lang="en-US" smtClean="0">
                          <a:latin typeface="Calibri" pitchFamily="34" charset="0"/>
                          <a:cs typeface="Calibri" pitchFamily="34" charset="0"/>
                        </a:rPr>
                        <a:t>. </a:t>
                      </a:r>
                      <a:r>
                        <a:rPr lang="en-US" dirty="0" smtClean="0">
                          <a:latin typeface="Calibri" pitchFamily="34" charset="0"/>
                          <a:cs typeface="Calibri" pitchFamily="34" charset="0"/>
                        </a:rPr>
                        <a:t>6. 2013</a:t>
                      </a:r>
                      <a:endParaRPr lang="cs-CZ" dirty="0">
                        <a:latin typeface="Calibri" pitchFamily="34" charset="0"/>
                        <a:cs typeface="Calibri" pitchFamily="34" charset="0"/>
                      </a:endParaRPr>
                    </a:p>
                  </a:txBody>
                  <a:tcPr/>
                </a:tc>
              </a:tr>
              <a:tr h="343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latin typeface="Calibri" pitchFamily="34" charset="0"/>
                          <a:cs typeface="Calibri" pitchFamily="34" charset="0"/>
                        </a:rPr>
                        <a:t>Ročník </a:t>
                      </a:r>
                      <a:endParaRPr lang="cs-CZ" b="1"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latin typeface="Calibri" pitchFamily="34" charset="0"/>
                          <a:cs typeface="Calibri" pitchFamily="34" charset="0"/>
                        </a:rPr>
                        <a:t>2. ročník, </a:t>
                      </a:r>
                      <a:r>
                        <a:rPr lang="en-US" dirty="0" err="1" smtClean="0">
                          <a:latin typeface="Calibri" pitchFamily="34" charset="0"/>
                          <a:cs typeface="Calibri" pitchFamily="34" charset="0"/>
                        </a:rPr>
                        <a:t>sexta</a:t>
                      </a:r>
                      <a:r>
                        <a:rPr lang="en-US" dirty="0" smtClean="0">
                          <a:latin typeface="Calibri" pitchFamily="34" charset="0"/>
                          <a:cs typeface="Calibri" pitchFamily="34" charset="0"/>
                        </a:rPr>
                        <a:t>,</a:t>
                      </a:r>
                      <a:endParaRPr lang="cs-CZ" dirty="0">
                        <a:latin typeface="Calibri" pitchFamily="34" charset="0"/>
                        <a:cs typeface="Calibri" pitchFamily="34" charset="0"/>
                      </a:endParaRPr>
                    </a:p>
                  </a:txBody>
                  <a:tcPr/>
                </a:tc>
              </a:tr>
              <a:tr h="332720">
                <a:tc>
                  <a:txBody>
                    <a:bodyPr/>
                    <a:lstStyle/>
                    <a:p>
                      <a:r>
                        <a:rPr lang="cs-CZ" b="1" dirty="0" smtClean="0">
                          <a:latin typeface="Calibri" pitchFamily="34" charset="0"/>
                          <a:cs typeface="Calibri" pitchFamily="34" charset="0"/>
                        </a:rPr>
                        <a:t>Stručný obsah</a:t>
                      </a:r>
                      <a:endParaRPr lang="cs-CZ" b="1" dirty="0">
                        <a:latin typeface="Calibri" pitchFamily="34" charset="0"/>
                        <a:cs typeface="Calibri" pitchFamily="34" charset="0"/>
                      </a:endParaRPr>
                    </a:p>
                  </a:txBody>
                  <a:tcPr/>
                </a:tc>
                <a:tc>
                  <a:txBody>
                    <a:bodyPr/>
                    <a:lstStyle/>
                    <a:p>
                      <a:r>
                        <a:rPr lang="cs-CZ" dirty="0" smtClean="0">
                          <a:latin typeface="Calibri" pitchFamily="34" charset="0"/>
                          <a:cs typeface="Calibri" pitchFamily="34" charset="0"/>
                        </a:rPr>
                        <a:t>Pomocí otázek se procvičují a opakují probrané otázky</a:t>
                      </a:r>
                      <a:r>
                        <a:rPr lang="cs-CZ" baseline="0" dirty="0" smtClean="0">
                          <a:latin typeface="Calibri" pitchFamily="34" charset="0"/>
                          <a:cs typeface="Calibri" pitchFamily="34" charset="0"/>
                        </a:rPr>
                        <a:t> z úvodu do České republiky</a:t>
                      </a:r>
                      <a:endParaRPr lang="cs-CZ" dirty="0">
                        <a:latin typeface="Calibri" pitchFamily="34" charset="0"/>
                        <a:cs typeface="Calibri" pitchFamily="34" charset="0"/>
                      </a:endParaRPr>
                    </a:p>
                  </a:txBody>
                  <a:tcPr/>
                </a:tc>
              </a:tr>
              <a:tr h="360040">
                <a:tc>
                  <a:txBody>
                    <a:bodyPr/>
                    <a:lstStyle/>
                    <a:p>
                      <a:r>
                        <a:rPr lang="cs-CZ" sz="1800" b="1" kern="1200" dirty="0" smtClean="0">
                          <a:effectLst/>
                          <a:latin typeface="Calibri" pitchFamily="34" charset="0"/>
                          <a:cs typeface="Calibri" pitchFamily="34" charset="0"/>
                        </a:rPr>
                        <a:t>Způsob využití</a:t>
                      </a:r>
                      <a:endParaRPr lang="cs-CZ" b="1" dirty="0">
                        <a:latin typeface="Calibri" pitchFamily="34" charset="0"/>
                        <a:cs typeface="Calibri" pitchFamily="34" charset="0"/>
                      </a:endParaRPr>
                    </a:p>
                  </a:txBody>
                  <a:tcPr/>
                </a:tc>
                <a:tc>
                  <a:txBody>
                    <a:bodyPr/>
                    <a:lstStyle/>
                    <a:p>
                      <a:r>
                        <a:rPr lang="cs-CZ" dirty="0" smtClean="0">
                          <a:latin typeface="Calibri" pitchFamily="34" charset="0"/>
                          <a:cs typeface="Calibri" pitchFamily="34" charset="0"/>
                        </a:rPr>
                        <a:t>Opakování po probrání</a:t>
                      </a:r>
                      <a:r>
                        <a:rPr lang="cs-CZ" baseline="0" dirty="0" smtClean="0">
                          <a:latin typeface="Calibri" pitchFamily="34" charset="0"/>
                          <a:cs typeface="Calibri" pitchFamily="34" charset="0"/>
                        </a:rPr>
                        <a:t> učiva; upevnění učiva</a:t>
                      </a:r>
                      <a:endParaRPr lang="cs-CZ" dirty="0">
                        <a:latin typeface="Calibri" pitchFamily="34" charset="0"/>
                        <a:cs typeface="Calibri" pitchFamily="34" charset="0"/>
                      </a:endParaRPr>
                    </a:p>
                  </a:txBody>
                  <a:tcPr/>
                </a:tc>
              </a:tr>
              <a:tr h="360040">
                <a:tc>
                  <a:txBody>
                    <a:bodyPr/>
                    <a:lstStyle/>
                    <a:p>
                      <a:r>
                        <a:rPr lang="cs-CZ" sz="1800" b="1" kern="1200" dirty="0" smtClean="0">
                          <a:effectLst/>
                          <a:latin typeface="Calibri" pitchFamily="34" charset="0"/>
                          <a:cs typeface="Calibri" pitchFamily="34" charset="0"/>
                        </a:rPr>
                        <a:t>Autor</a:t>
                      </a:r>
                      <a:endParaRPr lang="cs-CZ" b="1" dirty="0">
                        <a:latin typeface="Calibri" pitchFamily="34" charset="0"/>
                        <a:cs typeface="Calibri" pitchFamily="34" charset="0"/>
                      </a:endParaRPr>
                    </a:p>
                  </a:txBody>
                  <a:tcPr/>
                </a:tc>
                <a:tc>
                  <a:txBody>
                    <a:bodyPr/>
                    <a:lstStyle/>
                    <a:p>
                      <a:r>
                        <a:rPr lang="cs-CZ" dirty="0" smtClean="0">
                          <a:latin typeface="Calibri" pitchFamily="34" charset="0"/>
                          <a:cs typeface="Calibri" pitchFamily="34" charset="0"/>
                        </a:rPr>
                        <a:t>Mgr. </a:t>
                      </a:r>
                      <a:r>
                        <a:rPr lang="cs-CZ" smtClean="0">
                          <a:latin typeface="Calibri" pitchFamily="34" charset="0"/>
                          <a:cs typeface="Calibri" pitchFamily="34" charset="0"/>
                        </a:rPr>
                        <a:t>Jiřina Juříčková</a:t>
                      </a:r>
                      <a:endParaRPr lang="cs-CZ" dirty="0">
                        <a:latin typeface="Calibri" pitchFamily="34" charset="0"/>
                        <a:cs typeface="Calibri" pitchFamily="34" charset="0"/>
                      </a:endParaRPr>
                    </a:p>
                  </a:txBody>
                  <a:tcPr/>
                </a:tc>
              </a:tr>
              <a:tr h="370840">
                <a:tc>
                  <a:txBody>
                    <a:bodyPr/>
                    <a:lstStyle/>
                    <a:p>
                      <a:r>
                        <a:rPr lang="cs-CZ" sz="1800" b="1" kern="1200" dirty="0" smtClean="0">
                          <a:effectLst/>
                          <a:latin typeface="Calibri" pitchFamily="34" charset="0"/>
                          <a:cs typeface="Calibri" pitchFamily="34" charset="0"/>
                        </a:rPr>
                        <a:t>Kód</a:t>
                      </a:r>
                      <a:endParaRPr lang="cs-CZ" b="1" dirty="0">
                        <a:latin typeface="Calibri" pitchFamily="34" charset="0"/>
                        <a:cs typeface="Calibri" pitchFamily="34" charset="0"/>
                      </a:endParaRPr>
                    </a:p>
                  </a:txBody>
                  <a:tcPr/>
                </a:tc>
                <a:tc>
                  <a:txBody>
                    <a:bodyPr/>
                    <a:lstStyle/>
                    <a:p>
                      <a:r>
                        <a:rPr lang="cs-CZ" smtClean="0">
                          <a:latin typeface="Calibri" pitchFamily="34" charset="0"/>
                          <a:cs typeface="Calibri" pitchFamily="34" charset="0"/>
                        </a:rPr>
                        <a:t>VY_32_INOVACE_06_AJUR11</a:t>
                      </a:r>
                      <a:endParaRPr lang="cs-CZ" dirty="0">
                        <a:latin typeface="Calibri" pitchFamily="34" charset="0"/>
                        <a:cs typeface="Calibri" pitchFamily="34" charset="0"/>
                      </a:endParaRPr>
                    </a:p>
                  </a:txBody>
                  <a:tcPr/>
                </a:tc>
              </a:tr>
            </a:tbl>
          </a:graphicData>
        </a:graphic>
      </p:graphicFrame>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364" y="188640"/>
            <a:ext cx="774382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318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Other “boundaries”</a:t>
            </a:r>
            <a:endParaRPr lang="cs-CZ" dirty="0"/>
          </a:p>
        </p:txBody>
      </p:sp>
      <p:sp>
        <p:nvSpPr>
          <p:cNvPr id="3" name="Zástupný symbol pro obsah 2"/>
          <p:cNvSpPr>
            <a:spLocks noGrp="1"/>
          </p:cNvSpPr>
          <p:nvPr>
            <p:ph sz="quarter" idx="1"/>
          </p:nvPr>
        </p:nvSpPr>
        <p:spPr/>
        <p:txBody>
          <a:bodyPr>
            <a:normAutofit/>
          </a:bodyPr>
          <a:lstStyle/>
          <a:p>
            <a:r>
              <a:rPr lang="en-GB" dirty="0" smtClean="0">
                <a:latin typeface="Calibri" pitchFamily="34" charset="0"/>
                <a:cs typeface="Calibri" pitchFamily="34" charset="0"/>
              </a:rPr>
              <a:t>Since the CR lies in the centre of Europe, it also lies in numerous borders and transition zones.</a:t>
            </a:r>
          </a:p>
          <a:p>
            <a:r>
              <a:rPr lang="en-US" dirty="0" smtClean="0">
                <a:latin typeface="Calibri" pitchFamily="34" charset="0"/>
                <a:cs typeface="Calibri" pitchFamily="34" charset="0"/>
              </a:rPr>
              <a:t>Explain the following:</a:t>
            </a:r>
          </a:p>
          <a:p>
            <a:pPr lvl="1"/>
            <a:r>
              <a:rPr lang="en-US" sz="2400" dirty="0" smtClean="0">
                <a:latin typeface="Calibri" pitchFamily="34" charset="0"/>
                <a:cs typeface="Calibri" pitchFamily="34" charset="0"/>
              </a:rPr>
              <a:t>A transition zone between temperate oceanic and continental climatic zones</a:t>
            </a:r>
          </a:p>
          <a:p>
            <a:pPr lvl="1"/>
            <a:r>
              <a:rPr lang="en-US" sz="2400" dirty="0" smtClean="0">
                <a:latin typeface="Calibri" pitchFamily="34" charset="0"/>
                <a:cs typeface="Calibri" pitchFamily="34" charset="0"/>
              </a:rPr>
              <a:t>European watershed</a:t>
            </a:r>
          </a:p>
          <a:p>
            <a:pPr lvl="1"/>
            <a:r>
              <a:rPr lang="en-US" sz="2400" dirty="0" smtClean="0">
                <a:latin typeface="Calibri" pitchFamily="34" charset="0"/>
                <a:cs typeface="Calibri" pitchFamily="34" charset="0"/>
              </a:rPr>
              <a:t>Bohemian Massive x Western Carpathians</a:t>
            </a:r>
            <a:endParaRPr lang="cs-CZ" sz="2400" dirty="0">
              <a:latin typeface="Calibri" pitchFamily="34" charset="0"/>
              <a:cs typeface="Calibri" pitchFamily="34" charset="0"/>
            </a:endParaRPr>
          </a:p>
        </p:txBody>
      </p:sp>
    </p:spTree>
    <p:extLst>
      <p:ext uri="{BB962C8B-B14F-4D97-AF65-F5344CB8AC3E}">
        <p14:creationId xmlns:p14="http://schemas.microsoft.com/office/powerpoint/2010/main" val="481369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549872"/>
            <a:ext cx="6763470" cy="373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dpis 1"/>
          <p:cNvSpPr>
            <a:spLocks noGrp="1"/>
          </p:cNvSpPr>
          <p:nvPr>
            <p:ph type="title"/>
          </p:nvPr>
        </p:nvSpPr>
        <p:spPr/>
        <p:txBody>
          <a:bodyPr>
            <a:normAutofit/>
          </a:bodyPr>
          <a:lstStyle/>
          <a:p>
            <a:r>
              <a:rPr lang="en-US" b="1" dirty="0"/>
              <a:t>Borders of the Czech </a:t>
            </a:r>
            <a:r>
              <a:rPr lang="en-US" b="1" dirty="0" smtClean="0"/>
              <a:t>Republic</a:t>
            </a:r>
            <a:endParaRPr lang="cs-CZ" dirty="0"/>
          </a:p>
        </p:txBody>
      </p:sp>
      <p:sp>
        <p:nvSpPr>
          <p:cNvPr id="3" name="Zástupný symbol pro obsah 2"/>
          <p:cNvSpPr>
            <a:spLocks noGrp="1"/>
          </p:cNvSpPr>
          <p:nvPr>
            <p:ph sz="quarter" idx="1"/>
          </p:nvPr>
        </p:nvSpPr>
        <p:spPr/>
        <p:txBody>
          <a:bodyPr/>
          <a:lstStyle/>
          <a:p>
            <a:r>
              <a:rPr lang="en-GB" dirty="0" smtClean="0">
                <a:latin typeface="Calibri" pitchFamily="34" charset="0"/>
                <a:cs typeface="Calibri" pitchFamily="34" charset="0"/>
              </a:rPr>
              <a:t>Characterise the borders of the Czech Republic</a:t>
            </a:r>
          </a:p>
          <a:p>
            <a:r>
              <a:rPr lang="en-GB" dirty="0" smtClean="0">
                <a:latin typeface="Calibri" pitchFamily="34" charset="0"/>
                <a:cs typeface="Calibri" pitchFamily="34" charset="0"/>
              </a:rPr>
              <a:t>What is typical?</a:t>
            </a:r>
          </a:p>
          <a:p>
            <a:r>
              <a:rPr lang="en-GB" dirty="0" smtClean="0">
                <a:latin typeface="Calibri" pitchFamily="34" charset="0"/>
                <a:cs typeface="Calibri" pitchFamily="34" charset="0"/>
              </a:rPr>
              <a:t>What is special?</a:t>
            </a:r>
            <a:endParaRPr lang="en-GB" dirty="0">
              <a:latin typeface="Calibri" pitchFamily="34" charset="0"/>
              <a:cs typeface="Calibri" pitchFamily="34" charset="0"/>
            </a:endParaRPr>
          </a:p>
        </p:txBody>
      </p:sp>
    </p:spTree>
    <p:extLst>
      <p:ext uri="{BB962C8B-B14F-4D97-AF65-F5344CB8AC3E}">
        <p14:creationId xmlns:p14="http://schemas.microsoft.com/office/powerpoint/2010/main" val="2101090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Borders of the Czech Republic</a:t>
            </a:r>
            <a:endParaRPr lang="cs-CZ" dirty="0"/>
          </a:p>
        </p:txBody>
      </p:sp>
      <p:pic>
        <p:nvPicPr>
          <p:cNvPr id="1026" name="Picture 2" descr="C:\Users\uživatel\Desktop\czech republic\Czech-physical-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05105"/>
            <a:ext cx="8696772" cy="480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06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Borders of the Czech Republic</a:t>
            </a:r>
            <a:endParaRPr lang="cs-CZ" dirty="0"/>
          </a:p>
        </p:txBody>
      </p:sp>
      <p:sp>
        <p:nvSpPr>
          <p:cNvPr id="3" name="Zástupný symbol pro obsah 2"/>
          <p:cNvSpPr>
            <a:spLocks noGrp="1"/>
          </p:cNvSpPr>
          <p:nvPr>
            <p:ph sz="quarter" idx="1"/>
          </p:nvPr>
        </p:nvSpPr>
        <p:spPr/>
        <p:txBody>
          <a:bodyPr/>
          <a:lstStyle/>
          <a:p>
            <a:r>
              <a:rPr lang="en-GB" dirty="0" smtClean="0">
                <a:latin typeface="Calibri" pitchFamily="34" charset="0"/>
                <a:cs typeface="Calibri" pitchFamily="34" charset="0"/>
              </a:rPr>
              <a:t>The borders of the Czech Republic are created by mountain ranges in the north, west, south-west, and the east. In the south the border is created by rivers. The borders are 2 290 km long.</a:t>
            </a:r>
          </a:p>
          <a:p>
            <a:r>
              <a:rPr lang="en-GB" dirty="0" smtClean="0">
                <a:latin typeface="Calibri" pitchFamily="34" charset="0"/>
                <a:cs typeface="Calibri" pitchFamily="34" charset="0"/>
              </a:rPr>
              <a:t>They are stable natural borders</a:t>
            </a:r>
          </a:p>
          <a:p>
            <a:r>
              <a:rPr lang="en-GB" smtClean="0">
                <a:latin typeface="Calibri" pitchFamily="34" charset="0"/>
                <a:cs typeface="Calibri" pitchFamily="34" charset="0"/>
              </a:rPr>
              <a:t>They </a:t>
            </a:r>
            <a:r>
              <a:rPr lang="en-GB" dirty="0" smtClean="0">
                <a:latin typeface="Calibri" pitchFamily="34" charset="0"/>
                <a:cs typeface="Calibri" pitchFamily="34" charset="0"/>
              </a:rPr>
              <a:t>belong to the most stable and oldest borders in Europe</a:t>
            </a:r>
          </a:p>
          <a:p>
            <a:endParaRPr lang="en-GB" dirty="0">
              <a:latin typeface="Calibri" pitchFamily="34" charset="0"/>
              <a:cs typeface="Calibri" pitchFamily="34" charset="0"/>
            </a:endParaRPr>
          </a:p>
        </p:txBody>
      </p:sp>
    </p:spTree>
    <p:extLst>
      <p:ext uri="{BB962C8B-B14F-4D97-AF65-F5344CB8AC3E}">
        <p14:creationId xmlns:p14="http://schemas.microsoft.com/office/powerpoint/2010/main" val="4031312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živatel\Desktop\czech republic\Europe-physical-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155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0" y="0"/>
            <a:ext cx="5842992" cy="1066130"/>
          </a:xfrm>
        </p:spPr>
        <p:txBody>
          <a:bodyPr>
            <a:normAutofit/>
          </a:bodyPr>
          <a:lstStyle/>
          <a:p>
            <a:r>
              <a:rPr lang="en-US" sz="2800" b="1" dirty="0" smtClean="0"/>
              <a:t>Location of the Czech republic</a:t>
            </a:r>
            <a:endParaRPr lang="cs-CZ" sz="2800" b="1" dirty="0"/>
          </a:p>
        </p:txBody>
      </p:sp>
      <p:sp>
        <p:nvSpPr>
          <p:cNvPr id="3" name="TextovéPole 2"/>
          <p:cNvSpPr txBox="1"/>
          <p:nvPr/>
        </p:nvSpPr>
        <p:spPr>
          <a:xfrm>
            <a:off x="683568" y="1124744"/>
            <a:ext cx="5166479" cy="400110"/>
          </a:xfrm>
          <a:prstGeom prst="rect">
            <a:avLst/>
          </a:prstGeom>
          <a:noFill/>
        </p:spPr>
        <p:txBody>
          <a:bodyPr wrap="none" rtlCol="0">
            <a:spAutoFit/>
          </a:bodyPr>
          <a:lstStyle/>
          <a:p>
            <a:r>
              <a:rPr lang="en-GB" sz="2000" b="1" dirty="0" smtClean="0">
                <a:latin typeface="Calibri" pitchFamily="34" charset="0"/>
                <a:cs typeface="Calibri" pitchFamily="34" charset="0"/>
              </a:rPr>
              <a:t>Characterise the location of the Czech Republic</a:t>
            </a:r>
            <a:endParaRPr lang="en-GB" sz="2000" b="1" dirty="0">
              <a:latin typeface="Calibri" pitchFamily="34" charset="0"/>
              <a:cs typeface="Calibri" pitchFamily="34" charset="0"/>
            </a:endParaRPr>
          </a:p>
        </p:txBody>
      </p:sp>
    </p:spTree>
    <p:extLst>
      <p:ext uri="{BB962C8B-B14F-4D97-AF65-F5344CB8AC3E}">
        <p14:creationId xmlns:p14="http://schemas.microsoft.com/office/powerpoint/2010/main" val="18165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živatel\Desktop\czech republic\Europe-physical-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6" y="0"/>
            <a:ext cx="9155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0" y="0"/>
            <a:ext cx="5842992" cy="1066130"/>
          </a:xfrm>
        </p:spPr>
        <p:txBody>
          <a:bodyPr>
            <a:normAutofit fontScale="90000"/>
          </a:bodyPr>
          <a:lstStyle/>
          <a:p>
            <a:r>
              <a:rPr lang="en-US" sz="3200" b="1" dirty="0" smtClean="0"/>
              <a:t>Location of the Czech republic</a:t>
            </a:r>
            <a:endParaRPr lang="cs-CZ" sz="3200" b="1" dirty="0"/>
          </a:p>
        </p:txBody>
      </p:sp>
      <p:sp>
        <p:nvSpPr>
          <p:cNvPr id="3" name="TextovéPole 2"/>
          <p:cNvSpPr txBox="1"/>
          <p:nvPr/>
        </p:nvSpPr>
        <p:spPr>
          <a:xfrm>
            <a:off x="683569" y="1124744"/>
            <a:ext cx="8208912" cy="4401205"/>
          </a:xfrm>
          <a:prstGeom prst="rect">
            <a:avLst/>
          </a:prstGeom>
          <a:noFill/>
        </p:spPr>
        <p:txBody>
          <a:bodyPr wrap="square" rtlCol="0">
            <a:spAutoFit/>
          </a:bodyPr>
          <a:lstStyle/>
          <a:p>
            <a:pPr marL="342900" indent="-342900">
              <a:buFont typeface="Arial" pitchFamily="34" charset="0"/>
              <a:buChar char="•"/>
            </a:pPr>
            <a:r>
              <a:rPr lang="en-GB" sz="2800" b="1" dirty="0" smtClean="0">
                <a:latin typeface="Calibri" pitchFamily="34" charset="0"/>
                <a:cs typeface="Calibri" pitchFamily="34" charset="0"/>
              </a:rPr>
              <a:t>The Czech Republic lies in Central Europe or in the heart of Europe</a:t>
            </a:r>
          </a:p>
          <a:p>
            <a:pPr marL="342900" indent="-342900">
              <a:buFont typeface="Arial" pitchFamily="34" charset="0"/>
              <a:buChar char="•"/>
            </a:pPr>
            <a:endParaRPr lang="en-GB" sz="2800" b="1" dirty="0" smtClean="0">
              <a:latin typeface="Calibri" pitchFamily="34" charset="0"/>
              <a:cs typeface="Calibri" pitchFamily="34" charset="0"/>
            </a:endParaRPr>
          </a:p>
          <a:p>
            <a:pPr marL="342900" indent="-342900">
              <a:buFont typeface="Arial" pitchFamily="34" charset="0"/>
              <a:buChar char="•"/>
            </a:pPr>
            <a:r>
              <a:rPr lang="en-GB" sz="2800" b="1" dirty="0" smtClean="0">
                <a:latin typeface="Calibri" pitchFamily="34" charset="0"/>
                <a:cs typeface="Calibri" pitchFamily="34" charset="0"/>
              </a:rPr>
              <a:t>It is an inland/landlocked country without the access to the sea</a:t>
            </a:r>
          </a:p>
          <a:p>
            <a:pPr marL="342900" indent="-342900">
              <a:buFont typeface="Arial" pitchFamily="34" charset="0"/>
              <a:buChar char="•"/>
            </a:pPr>
            <a:endParaRPr lang="en-GB" sz="2800" b="1" dirty="0" smtClean="0">
              <a:latin typeface="Calibri" pitchFamily="34" charset="0"/>
              <a:cs typeface="Calibri" pitchFamily="34" charset="0"/>
            </a:endParaRPr>
          </a:p>
          <a:p>
            <a:pPr marL="342900" indent="-342900">
              <a:buFont typeface="Arial" pitchFamily="34" charset="0"/>
              <a:buChar char="•"/>
            </a:pPr>
            <a:r>
              <a:rPr lang="en-GB" sz="2800" b="1" dirty="0" smtClean="0">
                <a:latin typeface="Calibri" pitchFamily="34" charset="0"/>
                <a:cs typeface="Calibri" pitchFamily="34" charset="0"/>
              </a:rPr>
              <a:t>It is located on the crossroads of traditional trade paths that led from the north to the south and from the east to the west and used natural paths of basins and lowlands along the main rivers</a:t>
            </a:r>
            <a:endParaRPr lang="en-GB" sz="2800" b="1" dirty="0">
              <a:latin typeface="Calibri" pitchFamily="34" charset="0"/>
              <a:cs typeface="Calibri" pitchFamily="34" charset="0"/>
            </a:endParaRPr>
          </a:p>
        </p:txBody>
      </p:sp>
    </p:spTree>
    <p:extLst>
      <p:ext uri="{BB962C8B-B14F-4D97-AF65-F5344CB8AC3E}">
        <p14:creationId xmlns:p14="http://schemas.microsoft.com/office/powerpoint/2010/main" val="3032369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živatel\Desktop\czech republic\Europe-physical-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6" y="0"/>
            <a:ext cx="9155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1403648" y="404664"/>
            <a:ext cx="5842992" cy="1066130"/>
          </a:xfrm>
        </p:spPr>
        <p:txBody>
          <a:bodyPr>
            <a:normAutofit fontScale="90000"/>
          </a:bodyPr>
          <a:lstStyle/>
          <a:p>
            <a:r>
              <a:rPr lang="en-US" sz="3200" b="1" dirty="0" smtClean="0"/>
              <a:t>Location of the Czech republic</a:t>
            </a:r>
            <a:endParaRPr lang="cs-CZ" sz="3200" b="1" dirty="0"/>
          </a:p>
        </p:txBody>
      </p:sp>
      <p:sp>
        <p:nvSpPr>
          <p:cNvPr id="3" name="TextovéPole 2"/>
          <p:cNvSpPr txBox="1"/>
          <p:nvPr/>
        </p:nvSpPr>
        <p:spPr>
          <a:xfrm>
            <a:off x="658773" y="2109086"/>
            <a:ext cx="8208912" cy="954107"/>
          </a:xfrm>
          <a:prstGeom prst="rect">
            <a:avLst/>
          </a:prstGeom>
          <a:noFill/>
        </p:spPr>
        <p:txBody>
          <a:bodyPr wrap="square" rtlCol="0">
            <a:spAutoFit/>
          </a:bodyPr>
          <a:lstStyle/>
          <a:p>
            <a:pPr marL="342900" indent="-342900">
              <a:buFont typeface="Arial" pitchFamily="34" charset="0"/>
              <a:buChar char="•"/>
            </a:pPr>
            <a:r>
              <a:rPr lang="en-GB" sz="2800" b="1" dirty="0" smtClean="0">
                <a:latin typeface="Calibri" pitchFamily="34" charset="0"/>
                <a:cs typeface="Calibri" pitchFamily="34" charset="0"/>
              </a:rPr>
              <a:t>What are the main advantages and disadvantages of such a location?</a:t>
            </a:r>
            <a:endParaRPr lang="en-GB" sz="2800" b="1" dirty="0">
              <a:latin typeface="Calibri" pitchFamily="34" charset="0"/>
              <a:cs typeface="Calibri" pitchFamily="34" charset="0"/>
            </a:endParaRPr>
          </a:p>
        </p:txBody>
      </p:sp>
    </p:spTree>
    <p:extLst>
      <p:ext uri="{BB962C8B-B14F-4D97-AF65-F5344CB8AC3E}">
        <p14:creationId xmlns:p14="http://schemas.microsoft.com/office/powerpoint/2010/main" val="51372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smtClean="0"/>
              <a:t>Historical development of the country</a:t>
            </a:r>
            <a:endParaRPr lang="en-GB" dirty="0"/>
          </a:p>
        </p:txBody>
      </p:sp>
      <p:sp>
        <p:nvSpPr>
          <p:cNvPr id="3" name="Zástupný symbol pro obsah 2"/>
          <p:cNvSpPr>
            <a:spLocks noGrp="1"/>
          </p:cNvSpPr>
          <p:nvPr>
            <p:ph sz="quarter" idx="1"/>
          </p:nvPr>
        </p:nvSpPr>
        <p:spPr/>
        <p:txBody>
          <a:bodyPr/>
          <a:lstStyle/>
          <a:p>
            <a:r>
              <a:rPr lang="en-US" dirty="0" smtClean="0">
                <a:latin typeface="Calibri" pitchFamily="34" charset="0"/>
                <a:cs typeface="Calibri" pitchFamily="34" charset="0"/>
              </a:rPr>
              <a:t>Give brief characteristics of the historical development of the CR, use the following events and comment on them.</a:t>
            </a:r>
          </a:p>
          <a:p>
            <a:r>
              <a:rPr lang="en-US" dirty="0" smtClean="0">
                <a:latin typeface="Calibri" pitchFamily="34" charset="0"/>
                <a:cs typeface="Calibri" pitchFamily="34" charset="0"/>
              </a:rPr>
              <a:t>Great Moravia</a:t>
            </a:r>
          </a:p>
          <a:p>
            <a:r>
              <a:rPr lang="en-US" dirty="0" err="1" smtClean="0">
                <a:latin typeface="Calibri" pitchFamily="34" charset="0"/>
                <a:cs typeface="Calibri" pitchFamily="34" charset="0"/>
              </a:rPr>
              <a:t>Otakar</a:t>
            </a:r>
            <a:r>
              <a:rPr lang="en-US" dirty="0" smtClean="0">
                <a:latin typeface="Calibri" pitchFamily="34" charset="0"/>
                <a:cs typeface="Calibri" pitchFamily="34" charset="0"/>
              </a:rPr>
              <a:t> II</a:t>
            </a:r>
          </a:p>
          <a:p>
            <a:r>
              <a:rPr lang="en-US" dirty="0" smtClean="0">
                <a:latin typeface="Calibri" pitchFamily="34" charset="0"/>
                <a:cs typeface="Calibri" pitchFamily="34" charset="0"/>
              </a:rPr>
              <a:t>Charles IV</a:t>
            </a:r>
          </a:p>
          <a:p>
            <a:r>
              <a:rPr lang="en-US" dirty="0" smtClean="0">
                <a:latin typeface="Calibri" pitchFamily="34" charset="0"/>
                <a:cs typeface="Calibri" pitchFamily="34" charset="0"/>
              </a:rPr>
              <a:t>1920 – 1938</a:t>
            </a:r>
          </a:p>
          <a:p>
            <a:r>
              <a:rPr lang="en-US" dirty="0" smtClean="0">
                <a:latin typeface="Calibri" pitchFamily="34" charset="0"/>
                <a:cs typeface="Calibri" pitchFamily="34" charset="0"/>
              </a:rPr>
              <a:t>today</a:t>
            </a:r>
            <a:endParaRPr lang="cs-CZ" dirty="0">
              <a:latin typeface="Calibri" pitchFamily="34" charset="0"/>
              <a:cs typeface="Calibri" pitchFamily="34" charset="0"/>
            </a:endParaRPr>
          </a:p>
        </p:txBody>
      </p:sp>
    </p:spTree>
    <p:extLst>
      <p:ext uri="{BB962C8B-B14F-4D97-AF65-F5344CB8AC3E}">
        <p14:creationId xmlns:p14="http://schemas.microsoft.com/office/powerpoint/2010/main" val="4079100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Other “boundaries”</a:t>
            </a:r>
            <a:endParaRPr lang="cs-CZ" dirty="0"/>
          </a:p>
        </p:txBody>
      </p:sp>
      <p:sp>
        <p:nvSpPr>
          <p:cNvPr id="3" name="Zástupný symbol pro obsah 2"/>
          <p:cNvSpPr>
            <a:spLocks noGrp="1"/>
          </p:cNvSpPr>
          <p:nvPr>
            <p:ph sz="quarter" idx="1"/>
          </p:nvPr>
        </p:nvSpPr>
        <p:spPr/>
        <p:txBody>
          <a:bodyPr>
            <a:normAutofit/>
          </a:bodyPr>
          <a:lstStyle/>
          <a:p>
            <a:r>
              <a:rPr lang="en-US" dirty="0" smtClean="0">
                <a:latin typeface="Calibri" pitchFamily="34" charset="0"/>
                <a:cs typeface="Calibri" pitchFamily="34" charset="0"/>
              </a:rPr>
              <a:t>What other “boundaries” does the CR lie on?</a:t>
            </a:r>
          </a:p>
          <a:p>
            <a:r>
              <a:rPr lang="en-US" dirty="0" smtClean="0">
                <a:latin typeface="Calibri" pitchFamily="34" charset="0"/>
                <a:cs typeface="Calibri" pitchFamily="34" charset="0"/>
              </a:rPr>
              <a:t>Explain the following:</a:t>
            </a:r>
          </a:p>
          <a:p>
            <a:pPr lvl="1"/>
            <a:r>
              <a:rPr lang="en-US" sz="2400" dirty="0" smtClean="0">
                <a:latin typeface="Calibri" pitchFamily="34" charset="0"/>
                <a:cs typeface="Calibri" pitchFamily="34" charset="0"/>
              </a:rPr>
              <a:t>Climate</a:t>
            </a:r>
          </a:p>
          <a:p>
            <a:pPr lvl="1"/>
            <a:r>
              <a:rPr lang="en-US" sz="2400" dirty="0" smtClean="0">
                <a:latin typeface="Calibri" pitchFamily="34" charset="0"/>
                <a:cs typeface="Calibri" pitchFamily="34" charset="0"/>
              </a:rPr>
              <a:t>Rivers</a:t>
            </a:r>
          </a:p>
          <a:p>
            <a:pPr lvl="1"/>
            <a:r>
              <a:rPr lang="en-US" sz="2400" dirty="0" smtClean="0">
                <a:latin typeface="Calibri" pitchFamily="34" charset="0"/>
                <a:cs typeface="Calibri" pitchFamily="34" charset="0"/>
              </a:rPr>
              <a:t>Geomorphological provinces</a:t>
            </a:r>
            <a:endParaRPr lang="cs-CZ" sz="2400" dirty="0">
              <a:latin typeface="Calibri" pitchFamily="34" charset="0"/>
              <a:cs typeface="Calibri" pitchFamily="34" charset="0"/>
            </a:endParaRPr>
          </a:p>
        </p:txBody>
      </p:sp>
    </p:spTree>
    <p:extLst>
      <p:ext uri="{BB962C8B-B14F-4D97-AF65-F5344CB8AC3E}">
        <p14:creationId xmlns:p14="http://schemas.microsoft.com/office/powerpoint/2010/main" val="33820976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110</TotalTime>
  <Words>350</Words>
  <Application>Microsoft Office PowerPoint</Application>
  <PresentationFormat>Předvádění na obrazovce (4:3)</PresentationFormat>
  <Paragraphs>54</Paragraphs>
  <Slides>10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10</vt:i4>
      </vt:variant>
    </vt:vector>
  </HeadingPairs>
  <TitlesOfParts>
    <vt:vector size="16" baseType="lpstr">
      <vt:lpstr>Arial</vt:lpstr>
      <vt:lpstr>Calibri</vt:lpstr>
      <vt:lpstr>Century Schoolbook</vt:lpstr>
      <vt:lpstr>Wingdings</vt:lpstr>
      <vt:lpstr>Wingdings 2</vt:lpstr>
      <vt:lpstr>Arkýř</vt:lpstr>
      <vt:lpstr>Borders and Boundaries</vt:lpstr>
      <vt:lpstr>Borders of the Czech Republic</vt:lpstr>
      <vt:lpstr>Borders of the Czech Republic</vt:lpstr>
      <vt:lpstr>Borders of the Czech Republic</vt:lpstr>
      <vt:lpstr>Location of the Czech republic</vt:lpstr>
      <vt:lpstr>Location of the Czech republic</vt:lpstr>
      <vt:lpstr>Location of the Czech republic</vt:lpstr>
      <vt:lpstr>Historical development of the country</vt:lpstr>
      <vt:lpstr>Other “boundaries”</vt:lpstr>
      <vt:lpstr>Other “boundaries”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uživatel</dc:creator>
  <cp:lastModifiedBy>Mikláš, Michal</cp:lastModifiedBy>
  <cp:revision>17</cp:revision>
  <dcterms:created xsi:type="dcterms:W3CDTF">2013-05-03T15:18:18Z</dcterms:created>
  <dcterms:modified xsi:type="dcterms:W3CDTF">2013-08-27T09:41:16Z</dcterms:modified>
</cp:coreProperties>
</file>