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4" r:id="rId7"/>
    <p:sldId id="263" r:id="rId8"/>
    <p:sldId id="265" r:id="rId9"/>
    <p:sldId id="262" r:id="rId10"/>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1"/>
      </p:bgRef>
    </p:bg>
    <p:spTree>
      <p:nvGrpSpPr>
        <p:cNvPr id="1" name=""/>
        <p:cNvGrpSpPr/>
        <p:nvPr/>
      </p:nvGrpSpPr>
      <p:grpSpPr>
        <a:xfrm>
          <a:off x="0" y="0"/>
          <a:ext cx="0" cy="0"/>
          <a:chOff x="0" y="0"/>
          <a:chExt cx="0" cy="0"/>
        </a:xfrm>
      </p:grpSpPr>
      <p:sp>
        <p:nvSpPr>
          <p:cNvPr id="8" name="Nadpis 7"/>
          <p:cNvSpPr>
            <a:spLocks noGrp="1"/>
          </p:cNvSpPr>
          <p:nvPr>
            <p:ph type="ctrTitle"/>
          </p:nvPr>
        </p:nvSpPr>
        <p:spPr>
          <a:xfrm>
            <a:off x="2286000" y="3124200"/>
            <a:ext cx="6172200" cy="1894362"/>
          </a:xfrm>
        </p:spPr>
        <p:txBody>
          <a:bodyPr/>
          <a:lstStyle>
            <a:lvl1pPr>
              <a:defRPr b="1"/>
            </a:lvl1pPr>
          </a:lstStyle>
          <a:p>
            <a:r>
              <a:rPr kumimoji="0" lang="cs-CZ" smtClean="0"/>
              <a:t>Kliknutím lze upravit styl.</a:t>
            </a:r>
            <a:endParaRPr kumimoji="0" lang="en-US"/>
          </a:p>
        </p:txBody>
      </p:sp>
      <p:sp>
        <p:nvSpPr>
          <p:cNvPr id="9" name="Podnadpis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Kliknutím lze upravit styl předlohy.</a:t>
            </a:r>
            <a:endParaRPr kumimoji="0" lang="en-US"/>
          </a:p>
        </p:txBody>
      </p:sp>
      <p:sp>
        <p:nvSpPr>
          <p:cNvPr id="28" name="Zástupný symbol pro datum 27"/>
          <p:cNvSpPr>
            <a:spLocks noGrp="1"/>
          </p:cNvSpPr>
          <p:nvPr>
            <p:ph type="dt" sz="half" idx="10"/>
          </p:nvPr>
        </p:nvSpPr>
        <p:spPr bwMode="auto">
          <a:xfrm rot="5400000">
            <a:off x="7764621" y="1174097"/>
            <a:ext cx="2286000" cy="381000"/>
          </a:xfrm>
        </p:spPr>
        <p:txBody>
          <a:bodyPr/>
          <a:lstStyle/>
          <a:p>
            <a:fld id="{6CBC1342-2D92-425F-AB8B-DB3BADD3974C}" type="datetimeFigureOut">
              <a:rPr lang="cs-CZ" smtClean="0">
                <a:solidFill>
                  <a:srgbClr val="575F6D"/>
                </a:solidFill>
              </a:rPr>
              <a:pPr/>
              <a:t>27. 8. 2013</a:t>
            </a:fld>
            <a:endParaRPr lang="cs-CZ">
              <a:solidFill>
                <a:srgbClr val="575F6D"/>
              </a:solidFill>
            </a:endParaRPr>
          </a:p>
        </p:txBody>
      </p:sp>
      <p:sp>
        <p:nvSpPr>
          <p:cNvPr id="17" name="Zástupný symbol pro zápatí 16"/>
          <p:cNvSpPr>
            <a:spLocks noGrp="1"/>
          </p:cNvSpPr>
          <p:nvPr>
            <p:ph type="ftr" sz="quarter" idx="11"/>
          </p:nvPr>
        </p:nvSpPr>
        <p:spPr bwMode="auto">
          <a:xfrm rot="5400000">
            <a:off x="7077269" y="4181669"/>
            <a:ext cx="3657600" cy="384048"/>
          </a:xfrm>
        </p:spPr>
        <p:txBody>
          <a:bodyPr/>
          <a:lstStyle/>
          <a:p>
            <a:endParaRPr lang="cs-CZ">
              <a:solidFill>
                <a:srgbClr val="575F6D"/>
              </a:solidFill>
            </a:endParaRPr>
          </a:p>
        </p:txBody>
      </p:sp>
      <p:sp>
        <p:nvSpPr>
          <p:cNvPr id="10" name="Obdélní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Obdélník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Obdélník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9" name="Obdélník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Přímá spojnice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8" name="Přímá spojnice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0" name="Přímá spojnice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6" name="Přímá spojnice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5" name="Přímá spojnice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2" name="Přímá spojnice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7" name="Obdélní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1" name="Ová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Ová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4" name="Ová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6" name="Ová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5" name="Ová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9" name="Zástupný symbol pro číslo snímku 28"/>
          <p:cNvSpPr>
            <a:spLocks noGrp="1"/>
          </p:cNvSpPr>
          <p:nvPr>
            <p:ph type="sldNum" sz="quarter" idx="12"/>
          </p:nvPr>
        </p:nvSpPr>
        <p:spPr bwMode="auto">
          <a:xfrm>
            <a:off x="1325544" y="4928702"/>
            <a:ext cx="609600" cy="517524"/>
          </a:xfrm>
        </p:spPr>
        <p:txBody>
          <a:bodyPr/>
          <a:lstStyle/>
          <a:p>
            <a:fld id="{B638F549-2D19-44B1-A887-A4206C62A9F8}" type="slidenum">
              <a:rPr lang="cs-CZ" smtClean="0"/>
              <a:pPr/>
              <a:t>‹#›</a:t>
            </a:fld>
            <a:endParaRPr lang="cs-CZ"/>
          </a:p>
        </p:txBody>
      </p:sp>
    </p:spTree>
    <p:extLst>
      <p:ext uri="{BB962C8B-B14F-4D97-AF65-F5344CB8AC3E}">
        <p14:creationId xmlns:p14="http://schemas.microsoft.com/office/powerpoint/2010/main" val="7595824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6CBC1342-2D92-425F-AB8B-DB3BADD3974C}" type="datetimeFigureOut">
              <a:rPr lang="cs-CZ" smtClean="0">
                <a:solidFill>
                  <a:srgbClr val="575F6D"/>
                </a:solidFill>
              </a:rPr>
              <a:pPr/>
              <a:t>27. 8. 2013</a:t>
            </a:fld>
            <a:endParaRPr lang="cs-CZ">
              <a:solidFill>
                <a:srgbClr val="575F6D"/>
              </a:solidFill>
            </a:endParaRPr>
          </a:p>
        </p:txBody>
      </p:sp>
      <p:sp>
        <p:nvSpPr>
          <p:cNvPr id="5" name="Zástupný symbol pro zápatí 4"/>
          <p:cNvSpPr>
            <a:spLocks noGrp="1"/>
          </p:cNvSpPr>
          <p:nvPr>
            <p:ph type="ftr" sz="quarter" idx="11"/>
          </p:nvPr>
        </p:nvSpPr>
        <p:spPr/>
        <p:txBody>
          <a:bodyPr/>
          <a:lstStyle/>
          <a:p>
            <a:endParaRPr lang="cs-CZ">
              <a:solidFill>
                <a:srgbClr val="575F6D"/>
              </a:solidFill>
            </a:endParaRPr>
          </a:p>
        </p:txBody>
      </p:sp>
      <p:sp>
        <p:nvSpPr>
          <p:cNvPr id="6" name="Zástupný symbol pro číslo snímku 5"/>
          <p:cNvSpPr>
            <a:spLocks noGrp="1"/>
          </p:cNvSpPr>
          <p:nvPr>
            <p:ph type="sldNum" sz="quarter" idx="12"/>
          </p:nvPr>
        </p:nvSpPr>
        <p:spPr/>
        <p:txBody>
          <a:bodyPr/>
          <a:lstStyle/>
          <a:p>
            <a:fld id="{B638F549-2D19-44B1-A887-A4206C62A9F8}" type="slidenum">
              <a:rPr lang="cs-CZ" smtClean="0"/>
              <a:pPr/>
              <a:t>‹#›</a:t>
            </a:fld>
            <a:endParaRPr lang="cs-CZ"/>
          </a:p>
        </p:txBody>
      </p:sp>
    </p:spTree>
    <p:extLst>
      <p:ext uri="{BB962C8B-B14F-4D97-AF65-F5344CB8AC3E}">
        <p14:creationId xmlns:p14="http://schemas.microsoft.com/office/powerpoint/2010/main" val="2116406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9"/>
            <a:ext cx="1676400" cy="5851525"/>
          </a:xfrm>
        </p:spPr>
        <p:txBody>
          <a:bodyPr vert="eaVert"/>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6CBC1342-2D92-425F-AB8B-DB3BADD3974C}" type="datetimeFigureOut">
              <a:rPr lang="cs-CZ" smtClean="0">
                <a:solidFill>
                  <a:srgbClr val="575F6D"/>
                </a:solidFill>
              </a:rPr>
              <a:pPr/>
              <a:t>27. 8. 2013</a:t>
            </a:fld>
            <a:endParaRPr lang="cs-CZ">
              <a:solidFill>
                <a:srgbClr val="575F6D"/>
              </a:solidFill>
            </a:endParaRPr>
          </a:p>
        </p:txBody>
      </p:sp>
      <p:sp>
        <p:nvSpPr>
          <p:cNvPr id="5" name="Zástupný symbol pro zápatí 4"/>
          <p:cNvSpPr>
            <a:spLocks noGrp="1"/>
          </p:cNvSpPr>
          <p:nvPr>
            <p:ph type="ftr" sz="quarter" idx="11"/>
          </p:nvPr>
        </p:nvSpPr>
        <p:spPr/>
        <p:txBody>
          <a:bodyPr/>
          <a:lstStyle/>
          <a:p>
            <a:endParaRPr lang="cs-CZ">
              <a:solidFill>
                <a:srgbClr val="575F6D"/>
              </a:solidFill>
            </a:endParaRPr>
          </a:p>
        </p:txBody>
      </p:sp>
      <p:sp>
        <p:nvSpPr>
          <p:cNvPr id="6" name="Zástupný symbol pro číslo snímku 5"/>
          <p:cNvSpPr>
            <a:spLocks noGrp="1"/>
          </p:cNvSpPr>
          <p:nvPr>
            <p:ph type="sldNum" sz="quarter" idx="12"/>
          </p:nvPr>
        </p:nvSpPr>
        <p:spPr/>
        <p:txBody>
          <a:bodyPr/>
          <a:lstStyle/>
          <a:p>
            <a:fld id="{B638F549-2D19-44B1-A887-A4206C62A9F8}" type="slidenum">
              <a:rPr lang="cs-CZ" smtClean="0"/>
              <a:pPr/>
              <a:t>‹#›</a:t>
            </a:fld>
            <a:endParaRPr lang="cs-CZ"/>
          </a:p>
        </p:txBody>
      </p:sp>
    </p:spTree>
    <p:extLst>
      <p:ext uri="{BB962C8B-B14F-4D97-AF65-F5344CB8AC3E}">
        <p14:creationId xmlns:p14="http://schemas.microsoft.com/office/powerpoint/2010/main" val="91533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8" name="Zástupný symbol pro obsah 7"/>
          <p:cNvSpPr>
            <a:spLocks noGrp="1"/>
          </p:cNvSpPr>
          <p:nvPr>
            <p:ph sz="quarter" idx="1"/>
          </p:nvPr>
        </p:nvSpPr>
        <p:spPr>
          <a:xfrm>
            <a:off x="457200" y="1600200"/>
            <a:ext cx="7467600" cy="4873752"/>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4"/>
          </p:nvPr>
        </p:nvSpPr>
        <p:spPr/>
        <p:txBody>
          <a:bodyPr rtlCol="0"/>
          <a:lstStyle/>
          <a:p>
            <a:fld id="{6CBC1342-2D92-425F-AB8B-DB3BADD3974C}" type="datetimeFigureOut">
              <a:rPr lang="cs-CZ" smtClean="0">
                <a:solidFill>
                  <a:srgbClr val="575F6D"/>
                </a:solidFill>
              </a:rPr>
              <a:pPr/>
              <a:t>27. 8. 2013</a:t>
            </a:fld>
            <a:endParaRPr lang="cs-CZ">
              <a:solidFill>
                <a:srgbClr val="575F6D"/>
              </a:solidFill>
            </a:endParaRPr>
          </a:p>
        </p:txBody>
      </p:sp>
      <p:sp>
        <p:nvSpPr>
          <p:cNvPr id="9" name="Zástupný symbol pro číslo snímku 8"/>
          <p:cNvSpPr>
            <a:spLocks noGrp="1"/>
          </p:cNvSpPr>
          <p:nvPr>
            <p:ph type="sldNum" sz="quarter" idx="15"/>
          </p:nvPr>
        </p:nvSpPr>
        <p:spPr/>
        <p:txBody>
          <a:bodyPr rtlCol="0"/>
          <a:lstStyle/>
          <a:p>
            <a:fld id="{B638F549-2D19-44B1-A887-A4206C62A9F8}" type="slidenum">
              <a:rPr lang="cs-CZ" smtClean="0"/>
              <a:pPr/>
              <a:t>‹#›</a:t>
            </a:fld>
            <a:endParaRPr lang="cs-CZ"/>
          </a:p>
        </p:txBody>
      </p:sp>
      <p:sp>
        <p:nvSpPr>
          <p:cNvPr id="10" name="Zástupný symbol pro zápatí 9"/>
          <p:cNvSpPr>
            <a:spLocks noGrp="1"/>
          </p:cNvSpPr>
          <p:nvPr>
            <p:ph type="ftr" sz="quarter" idx="16"/>
          </p:nvPr>
        </p:nvSpPr>
        <p:spPr/>
        <p:txBody>
          <a:bodyPr rtlCol="0"/>
          <a:lstStyle/>
          <a:p>
            <a:endParaRPr lang="cs-CZ">
              <a:solidFill>
                <a:srgbClr val="575F6D"/>
              </a:solidFill>
            </a:endParaRPr>
          </a:p>
        </p:txBody>
      </p:sp>
    </p:spTree>
    <p:extLst>
      <p:ext uri="{BB962C8B-B14F-4D97-AF65-F5344CB8AC3E}">
        <p14:creationId xmlns:p14="http://schemas.microsoft.com/office/powerpoint/2010/main" val="1632186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2286000" y="2895600"/>
            <a:ext cx="6172200" cy="2053590"/>
          </a:xfrm>
        </p:spPr>
        <p:txBody>
          <a:bodyPr/>
          <a:lstStyle>
            <a:lvl1pPr algn="l">
              <a:buNone/>
              <a:defRPr sz="3000" b="1" cap="small" baseline="0"/>
            </a:lvl1pPr>
          </a:lstStyle>
          <a:p>
            <a:r>
              <a:rPr kumimoji="0" lang="cs-CZ" smtClean="0"/>
              <a:t>Kliknutím lze upravit styl.</a:t>
            </a:r>
            <a:endParaRPr kumimoji="0" lang="en-US"/>
          </a:p>
        </p:txBody>
      </p:sp>
      <p:sp>
        <p:nvSpPr>
          <p:cNvPr id="3" name="Zástupný symbol pro text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Kliknutím lze upravit styly předlohy textu.</a:t>
            </a:r>
          </a:p>
        </p:txBody>
      </p:sp>
      <p:sp>
        <p:nvSpPr>
          <p:cNvPr id="4" name="Zástupný symbol pro datum 3"/>
          <p:cNvSpPr>
            <a:spLocks noGrp="1"/>
          </p:cNvSpPr>
          <p:nvPr>
            <p:ph type="dt" sz="half" idx="10"/>
          </p:nvPr>
        </p:nvSpPr>
        <p:spPr bwMode="auto">
          <a:xfrm rot="5400000">
            <a:off x="7763256" y="1170432"/>
            <a:ext cx="2286000" cy="381000"/>
          </a:xfrm>
        </p:spPr>
        <p:txBody>
          <a:bodyPr/>
          <a:lstStyle/>
          <a:p>
            <a:fld id="{6CBC1342-2D92-425F-AB8B-DB3BADD3974C}" type="datetimeFigureOut">
              <a:rPr lang="cs-CZ" smtClean="0">
                <a:solidFill>
                  <a:srgbClr val="FFF39D"/>
                </a:solidFill>
              </a:rPr>
              <a:pPr/>
              <a:t>27. 8. 2013</a:t>
            </a:fld>
            <a:endParaRPr lang="cs-CZ">
              <a:solidFill>
                <a:srgbClr val="FFF39D"/>
              </a:solidFill>
            </a:endParaRPr>
          </a:p>
        </p:txBody>
      </p:sp>
      <p:sp>
        <p:nvSpPr>
          <p:cNvPr id="5" name="Zástupný symbol pro zápatí 4"/>
          <p:cNvSpPr>
            <a:spLocks noGrp="1"/>
          </p:cNvSpPr>
          <p:nvPr>
            <p:ph type="ftr" sz="quarter" idx="11"/>
          </p:nvPr>
        </p:nvSpPr>
        <p:spPr bwMode="auto">
          <a:xfrm rot="5400000">
            <a:off x="7077456" y="4178808"/>
            <a:ext cx="3657600" cy="384048"/>
          </a:xfrm>
        </p:spPr>
        <p:txBody>
          <a:bodyPr/>
          <a:lstStyle/>
          <a:p>
            <a:endParaRPr lang="cs-CZ">
              <a:solidFill>
                <a:srgbClr val="FFF39D"/>
              </a:solidFill>
            </a:endParaRPr>
          </a:p>
        </p:txBody>
      </p:sp>
      <p:sp>
        <p:nvSpPr>
          <p:cNvPr id="9" name="Obdélní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Obdélník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bdélník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Obdélník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Přímá spojnice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4" name="Přímá spojnice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5" name="Přímá spojnice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6" name="Přímá spojnice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7" name="Přímá spojnice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8" name="Obdélní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9" name="Ová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0" name="Ová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1" name="Ová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2" name="Ová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Ová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6" name="Přímá spojnice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6" name="Zástupný symbol pro číslo snímku 5"/>
          <p:cNvSpPr>
            <a:spLocks noGrp="1"/>
          </p:cNvSpPr>
          <p:nvPr>
            <p:ph type="sldNum" sz="quarter" idx="12"/>
          </p:nvPr>
        </p:nvSpPr>
        <p:spPr bwMode="auto">
          <a:xfrm>
            <a:off x="1340616" y="4928702"/>
            <a:ext cx="609600" cy="517524"/>
          </a:xfrm>
        </p:spPr>
        <p:txBody>
          <a:bodyPr/>
          <a:lstStyle/>
          <a:p>
            <a:fld id="{B638F549-2D19-44B1-A887-A4206C62A9F8}" type="slidenum">
              <a:rPr lang="cs-CZ" smtClean="0"/>
              <a:pPr/>
              <a:t>‹#›</a:t>
            </a:fld>
            <a:endParaRPr lang="cs-CZ"/>
          </a:p>
        </p:txBody>
      </p:sp>
    </p:spTree>
    <p:extLst>
      <p:ext uri="{BB962C8B-B14F-4D97-AF65-F5344CB8AC3E}">
        <p14:creationId xmlns:p14="http://schemas.microsoft.com/office/powerpoint/2010/main" val="235470197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5" name="Zástupný symbol pro datum 4"/>
          <p:cNvSpPr>
            <a:spLocks noGrp="1"/>
          </p:cNvSpPr>
          <p:nvPr>
            <p:ph type="dt" sz="half" idx="10"/>
          </p:nvPr>
        </p:nvSpPr>
        <p:spPr/>
        <p:txBody>
          <a:bodyPr/>
          <a:lstStyle/>
          <a:p>
            <a:fld id="{6CBC1342-2D92-425F-AB8B-DB3BADD3974C}" type="datetimeFigureOut">
              <a:rPr lang="cs-CZ" smtClean="0">
                <a:solidFill>
                  <a:srgbClr val="575F6D"/>
                </a:solidFill>
              </a:rPr>
              <a:pPr/>
              <a:t>27. 8. 2013</a:t>
            </a:fld>
            <a:endParaRPr lang="cs-CZ">
              <a:solidFill>
                <a:srgbClr val="575F6D"/>
              </a:solidFill>
            </a:endParaRPr>
          </a:p>
        </p:txBody>
      </p:sp>
      <p:sp>
        <p:nvSpPr>
          <p:cNvPr id="6" name="Zástupný symbol pro zápatí 5"/>
          <p:cNvSpPr>
            <a:spLocks noGrp="1"/>
          </p:cNvSpPr>
          <p:nvPr>
            <p:ph type="ftr" sz="quarter" idx="11"/>
          </p:nvPr>
        </p:nvSpPr>
        <p:spPr/>
        <p:txBody>
          <a:bodyPr/>
          <a:lstStyle/>
          <a:p>
            <a:endParaRPr lang="cs-CZ">
              <a:solidFill>
                <a:srgbClr val="575F6D"/>
              </a:solidFill>
            </a:endParaRPr>
          </a:p>
        </p:txBody>
      </p:sp>
      <p:sp>
        <p:nvSpPr>
          <p:cNvPr id="7" name="Zástupný symbol pro číslo snímku 6"/>
          <p:cNvSpPr>
            <a:spLocks noGrp="1"/>
          </p:cNvSpPr>
          <p:nvPr>
            <p:ph type="sldNum" sz="quarter" idx="12"/>
          </p:nvPr>
        </p:nvSpPr>
        <p:spPr/>
        <p:txBody>
          <a:bodyPr/>
          <a:lstStyle/>
          <a:p>
            <a:fld id="{B638F549-2D19-44B1-A887-A4206C62A9F8}" type="slidenum">
              <a:rPr lang="cs-CZ" smtClean="0"/>
              <a:pPr/>
              <a:t>‹#›</a:t>
            </a:fld>
            <a:endParaRPr lang="cs-CZ"/>
          </a:p>
        </p:txBody>
      </p:sp>
      <p:sp>
        <p:nvSpPr>
          <p:cNvPr id="9" name="Zástupný symbol pro obsah 8"/>
          <p:cNvSpPr>
            <a:spLocks noGrp="1"/>
          </p:cNvSpPr>
          <p:nvPr>
            <p:ph sz="quarter" idx="1"/>
          </p:nvPr>
        </p:nvSpPr>
        <p:spPr>
          <a:xfrm>
            <a:off x="457200" y="1600200"/>
            <a:ext cx="3657600" cy="45720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1" name="Zástupný symbol pro obsah 10"/>
          <p:cNvSpPr>
            <a:spLocks noGrp="1"/>
          </p:cNvSpPr>
          <p:nvPr>
            <p:ph sz="quarter" idx="2"/>
          </p:nvPr>
        </p:nvSpPr>
        <p:spPr>
          <a:xfrm>
            <a:off x="4270248" y="1600200"/>
            <a:ext cx="3657600" cy="45720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extLst>
      <p:ext uri="{BB962C8B-B14F-4D97-AF65-F5344CB8AC3E}">
        <p14:creationId xmlns:p14="http://schemas.microsoft.com/office/powerpoint/2010/main" val="1905056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7543800" cy="1143000"/>
          </a:xfrm>
        </p:spPr>
        <p:txBody>
          <a:bodyPr anchor="b"/>
          <a:lstStyle>
            <a:lvl1pPr>
              <a:defRPr/>
            </a:lvl1pPr>
          </a:lstStyle>
          <a:p>
            <a:r>
              <a:rPr kumimoji="0" lang="cs-CZ" smtClean="0"/>
              <a:t>Kliknutím lze upravit styl.</a:t>
            </a:r>
            <a:endParaRPr kumimoji="0" lang="en-US"/>
          </a:p>
        </p:txBody>
      </p:sp>
      <p:sp>
        <p:nvSpPr>
          <p:cNvPr id="7" name="Zástupný symbol pro datum 6"/>
          <p:cNvSpPr>
            <a:spLocks noGrp="1"/>
          </p:cNvSpPr>
          <p:nvPr>
            <p:ph type="dt" sz="half" idx="10"/>
          </p:nvPr>
        </p:nvSpPr>
        <p:spPr/>
        <p:txBody>
          <a:bodyPr/>
          <a:lstStyle/>
          <a:p>
            <a:fld id="{6CBC1342-2D92-425F-AB8B-DB3BADD3974C}" type="datetimeFigureOut">
              <a:rPr lang="cs-CZ" smtClean="0">
                <a:solidFill>
                  <a:srgbClr val="575F6D"/>
                </a:solidFill>
              </a:rPr>
              <a:pPr/>
              <a:t>27. 8. 2013</a:t>
            </a:fld>
            <a:endParaRPr lang="cs-CZ">
              <a:solidFill>
                <a:srgbClr val="575F6D"/>
              </a:solidFill>
            </a:endParaRPr>
          </a:p>
        </p:txBody>
      </p:sp>
      <p:sp>
        <p:nvSpPr>
          <p:cNvPr id="8" name="Zástupný symbol pro zápatí 7"/>
          <p:cNvSpPr>
            <a:spLocks noGrp="1"/>
          </p:cNvSpPr>
          <p:nvPr>
            <p:ph type="ftr" sz="quarter" idx="11"/>
          </p:nvPr>
        </p:nvSpPr>
        <p:spPr/>
        <p:txBody>
          <a:bodyPr/>
          <a:lstStyle/>
          <a:p>
            <a:endParaRPr lang="cs-CZ">
              <a:solidFill>
                <a:srgbClr val="575F6D"/>
              </a:solidFill>
            </a:endParaRPr>
          </a:p>
        </p:txBody>
      </p:sp>
      <p:sp>
        <p:nvSpPr>
          <p:cNvPr id="9" name="Zástupný symbol pro číslo snímku 8"/>
          <p:cNvSpPr>
            <a:spLocks noGrp="1"/>
          </p:cNvSpPr>
          <p:nvPr>
            <p:ph type="sldNum" sz="quarter" idx="12"/>
          </p:nvPr>
        </p:nvSpPr>
        <p:spPr/>
        <p:txBody>
          <a:bodyPr/>
          <a:lstStyle/>
          <a:p>
            <a:fld id="{B638F549-2D19-44B1-A887-A4206C62A9F8}" type="slidenum">
              <a:rPr lang="cs-CZ" smtClean="0"/>
              <a:pPr/>
              <a:t>‹#›</a:t>
            </a:fld>
            <a:endParaRPr lang="cs-CZ"/>
          </a:p>
        </p:txBody>
      </p:sp>
      <p:sp>
        <p:nvSpPr>
          <p:cNvPr id="11" name="Zástupný symbol pro obsah 10"/>
          <p:cNvSpPr>
            <a:spLocks noGrp="1"/>
          </p:cNvSpPr>
          <p:nvPr>
            <p:ph sz="quarter" idx="2"/>
          </p:nvPr>
        </p:nvSpPr>
        <p:spPr>
          <a:xfrm>
            <a:off x="457200" y="2362200"/>
            <a:ext cx="3657600" cy="38862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3" name="Zástupný symbol pro obsah 12"/>
          <p:cNvSpPr>
            <a:spLocks noGrp="1"/>
          </p:cNvSpPr>
          <p:nvPr>
            <p:ph sz="quarter" idx="4"/>
          </p:nvPr>
        </p:nvSpPr>
        <p:spPr>
          <a:xfrm>
            <a:off x="4371975" y="2362200"/>
            <a:ext cx="3657600" cy="38862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2" name="Zástupný symbol pro text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cs-CZ" smtClean="0"/>
              <a:t>Kliknutím lze upravit styly předlohy textu.</a:t>
            </a:r>
          </a:p>
        </p:txBody>
      </p:sp>
      <p:sp>
        <p:nvSpPr>
          <p:cNvPr id="14" name="Zástupný symbol pro text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cs-CZ" smtClean="0"/>
              <a:t>Kliknutím lze upravit styly předlohy textu.</a:t>
            </a:r>
          </a:p>
        </p:txBody>
      </p:sp>
    </p:spTree>
    <p:extLst>
      <p:ext uri="{BB962C8B-B14F-4D97-AF65-F5344CB8AC3E}">
        <p14:creationId xmlns:p14="http://schemas.microsoft.com/office/powerpoint/2010/main" val="1614189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6" name="Zástupný symbol pro datum 5"/>
          <p:cNvSpPr>
            <a:spLocks noGrp="1"/>
          </p:cNvSpPr>
          <p:nvPr>
            <p:ph type="dt" sz="half" idx="10"/>
          </p:nvPr>
        </p:nvSpPr>
        <p:spPr/>
        <p:txBody>
          <a:bodyPr rtlCol="0"/>
          <a:lstStyle/>
          <a:p>
            <a:fld id="{6CBC1342-2D92-425F-AB8B-DB3BADD3974C}" type="datetimeFigureOut">
              <a:rPr lang="cs-CZ" smtClean="0">
                <a:solidFill>
                  <a:srgbClr val="575F6D"/>
                </a:solidFill>
              </a:rPr>
              <a:pPr/>
              <a:t>27. 8. 2013</a:t>
            </a:fld>
            <a:endParaRPr lang="cs-CZ">
              <a:solidFill>
                <a:srgbClr val="575F6D"/>
              </a:solidFill>
            </a:endParaRPr>
          </a:p>
        </p:txBody>
      </p:sp>
      <p:sp>
        <p:nvSpPr>
          <p:cNvPr id="7" name="Zástupný symbol pro číslo snímku 6"/>
          <p:cNvSpPr>
            <a:spLocks noGrp="1"/>
          </p:cNvSpPr>
          <p:nvPr>
            <p:ph type="sldNum" sz="quarter" idx="11"/>
          </p:nvPr>
        </p:nvSpPr>
        <p:spPr/>
        <p:txBody>
          <a:bodyPr rtlCol="0"/>
          <a:lstStyle/>
          <a:p>
            <a:fld id="{B638F549-2D19-44B1-A887-A4206C62A9F8}" type="slidenum">
              <a:rPr lang="cs-CZ" smtClean="0"/>
              <a:pPr/>
              <a:t>‹#›</a:t>
            </a:fld>
            <a:endParaRPr lang="cs-CZ"/>
          </a:p>
        </p:txBody>
      </p:sp>
      <p:sp>
        <p:nvSpPr>
          <p:cNvPr id="8" name="Zástupný symbol pro zápatí 7"/>
          <p:cNvSpPr>
            <a:spLocks noGrp="1"/>
          </p:cNvSpPr>
          <p:nvPr>
            <p:ph type="ftr" sz="quarter" idx="12"/>
          </p:nvPr>
        </p:nvSpPr>
        <p:spPr/>
        <p:txBody>
          <a:bodyPr rtlCol="0"/>
          <a:lstStyle/>
          <a:p>
            <a:endParaRPr lang="cs-CZ">
              <a:solidFill>
                <a:srgbClr val="575F6D"/>
              </a:solidFill>
            </a:endParaRPr>
          </a:p>
        </p:txBody>
      </p:sp>
    </p:spTree>
    <p:extLst>
      <p:ext uri="{BB962C8B-B14F-4D97-AF65-F5344CB8AC3E}">
        <p14:creationId xmlns:p14="http://schemas.microsoft.com/office/powerpoint/2010/main" val="1237407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6CBC1342-2D92-425F-AB8B-DB3BADD3974C}" type="datetimeFigureOut">
              <a:rPr lang="cs-CZ" smtClean="0">
                <a:solidFill>
                  <a:srgbClr val="575F6D"/>
                </a:solidFill>
              </a:rPr>
              <a:pPr/>
              <a:t>27. 8. 2013</a:t>
            </a:fld>
            <a:endParaRPr lang="cs-CZ">
              <a:solidFill>
                <a:srgbClr val="575F6D"/>
              </a:solidFill>
            </a:endParaRPr>
          </a:p>
        </p:txBody>
      </p:sp>
      <p:sp>
        <p:nvSpPr>
          <p:cNvPr id="3" name="Zástupný symbol pro zápatí 2"/>
          <p:cNvSpPr>
            <a:spLocks noGrp="1"/>
          </p:cNvSpPr>
          <p:nvPr>
            <p:ph type="ftr" sz="quarter" idx="11"/>
          </p:nvPr>
        </p:nvSpPr>
        <p:spPr/>
        <p:txBody>
          <a:bodyPr/>
          <a:lstStyle/>
          <a:p>
            <a:endParaRPr lang="cs-CZ">
              <a:solidFill>
                <a:srgbClr val="575F6D"/>
              </a:solidFill>
            </a:endParaRPr>
          </a:p>
        </p:txBody>
      </p:sp>
      <p:sp>
        <p:nvSpPr>
          <p:cNvPr id="4" name="Zástupný symbol pro číslo snímku 3"/>
          <p:cNvSpPr>
            <a:spLocks noGrp="1"/>
          </p:cNvSpPr>
          <p:nvPr>
            <p:ph type="sldNum" sz="quarter" idx="12"/>
          </p:nvPr>
        </p:nvSpPr>
        <p:spPr/>
        <p:txBody>
          <a:bodyPr/>
          <a:lstStyle/>
          <a:p>
            <a:fld id="{B638F549-2D19-44B1-A887-A4206C62A9F8}" type="slidenum">
              <a:rPr lang="cs-CZ" smtClean="0"/>
              <a:pPr/>
              <a:t>‹#›</a:t>
            </a:fld>
            <a:endParaRPr lang="cs-CZ"/>
          </a:p>
        </p:txBody>
      </p:sp>
    </p:spTree>
    <p:extLst>
      <p:ext uri="{BB962C8B-B14F-4D97-AF65-F5344CB8AC3E}">
        <p14:creationId xmlns:p14="http://schemas.microsoft.com/office/powerpoint/2010/main" val="645353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1"/>
      </p:bgRef>
    </p:bg>
    <p:spTree>
      <p:nvGrpSpPr>
        <p:cNvPr id="1" name=""/>
        <p:cNvGrpSpPr/>
        <p:nvPr/>
      </p:nvGrpSpPr>
      <p:grpSpPr>
        <a:xfrm>
          <a:off x="0" y="0"/>
          <a:ext cx="0" cy="0"/>
          <a:chOff x="0" y="0"/>
          <a:chExt cx="0" cy="0"/>
        </a:xfrm>
      </p:grpSpPr>
      <p:sp>
        <p:nvSpPr>
          <p:cNvPr id="10" name="Přímá spojnice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 name="Nadpis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cs-CZ" smtClean="0"/>
              <a:t>Kliknutím lze upravit styl.</a:t>
            </a:r>
            <a:endParaRPr kumimoji="0" lang="en-US"/>
          </a:p>
        </p:txBody>
      </p:sp>
      <p:sp>
        <p:nvSpPr>
          <p:cNvPr id="3" name="Zástupný symbol pro text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cs-CZ" smtClean="0"/>
              <a:t>Kliknutím lze upravit styly předlohy textu.</a:t>
            </a:r>
          </a:p>
        </p:txBody>
      </p:sp>
      <p:sp>
        <p:nvSpPr>
          <p:cNvPr id="8" name="Přímá spojnice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Přímá spojnice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1" name="Přímá spojnice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Obdélní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Přímá spojnice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4" name="Ová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8" name="Zástupný symbol pro obsah 17"/>
          <p:cNvSpPr>
            <a:spLocks noGrp="1"/>
          </p:cNvSpPr>
          <p:nvPr>
            <p:ph sz="quarter" idx="1"/>
          </p:nvPr>
        </p:nvSpPr>
        <p:spPr>
          <a:xfrm>
            <a:off x="304800" y="274320"/>
            <a:ext cx="5638800" cy="6327648"/>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1" name="Zástupný symbol pro datum 20"/>
          <p:cNvSpPr>
            <a:spLocks noGrp="1"/>
          </p:cNvSpPr>
          <p:nvPr>
            <p:ph type="dt" sz="half" idx="14"/>
          </p:nvPr>
        </p:nvSpPr>
        <p:spPr/>
        <p:txBody>
          <a:bodyPr rtlCol="0"/>
          <a:lstStyle/>
          <a:p>
            <a:fld id="{6CBC1342-2D92-425F-AB8B-DB3BADD3974C}" type="datetimeFigureOut">
              <a:rPr lang="cs-CZ" smtClean="0">
                <a:solidFill>
                  <a:srgbClr val="575F6D"/>
                </a:solidFill>
              </a:rPr>
              <a:pPr/>
              <a:t>27. 8. 2013</a:t>
            </a:fld>
            <a:endParaRPr lang="cs-CZ">
              <a:solidFill>
                <a:srgbClr val="575F6D"/>
              </a:solidFill>
            </a:endParaRPr>
          </a:p>
        </p:txBody>
      </p:sp>
      <p:sp>
        <p:nvSpPr>
          <p:cNvPr id="22" name="Zástupný symbol pro číslo snímku 21"/>
          <p:cNvSpPr>
            <a:spLocks noGrp="1"/>
          </p:cNvSpPr>
          <p:nvPr>
            <p:ph type="sldNum" sz="quarter" idx="15"/>
          </p:nvPr>
        </p:nvSpPr>
        <p:spPr/>
        <p:txBody>
          <a:bodyPr rtlCol="0"/>
          <a:lstStyle/>
          <a:p>
            <a:fld id="{B638F549-2D19-44B1-A887-A4206C62A9F8}" type="slidenum">
              <a:rPr lang="cs-CZ" smtClean="0"/>
              <a:pPr/>
              <a:t>‹#›</a:t>
            </a:fld>
            <a:endParaRPr lang="cs-CZ"/>
          </a:p>
        </p:txBody>
      </p:sp>
      <p:sp>
        <p:nvSpPr>
          <p:cNvPr id="23" name="Zástupný symbol pro zápatí 22"/>
          <p:cNvSpPr>
            <a:spLocks noGrp="1"/>
          </p:cNvSpPr>
          <p:nvPr>
            <p:ph type="ftr" sz="quarter" idx="16"/>
          </p:nvPr>
        </p:nvSpPr>
        <p:spPr/>
        <p:txBody>
          <a:bodyPr rtlCol="0"/>
          <a:lstStyle/>
          <a:p>
            <a:endParaRPr lang="cs-CZ">
              <a:solidFill>
                <a:srgbClr val="575F6D"/>
              </a:solidFill>
            </a:endParaRPr>
          </a:p>
        </p:txBody>
      </p:sp>
    </p:spTree>
    <p:extLst>
      <p:ext uri="{BB962C8B-B14F-4D97-AF65-F5344CB8AC3E}">
        <p14:creationId xmlns:p14="http://schemas.microsoft.com/office/powerpoint/2010/main" val="318656136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Přímá spojnice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Ová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 name="Nadpis 1"/>
          <p:cNvSpPr>
            <a:spLocks noGrp="1"/>
          </p:cNvSpPr>
          <p:nvPr>
            <p:ph type="title"/>
          </p:nvPr>
        </p:nvSpPr>
        <p:spPr>
          <a:xfrm rot="5400000">
            <a:off x="3350133" y="3200400"/>
            <a:ext cx="6309360" cy="457200"/>
          </a:xfrm>
        </p:spPr>
        <p:txBody>
          <a:bodyPr anchor="b"/>
          <a:lstStyle>
            <a:lvl1pPr algn="l">
              <a:buNone/>
              <a:defRPr sz="2000" b="1"/>
            </a:lvl1pPr>
          </a:lstStyle>
          <a:p>
            <a:r>
              <a:rPr kumimoji="0" lang="cs-CZ" smtClean="0"/>
              <a:t>Kliknutím lze upravit styl.</a:t>
            </a:r>
            <a:endParaRPr kumimoji="0" lang="en-US"/>
          </a:p>
        </p:txBody>
      </p:sp>
      <p:sp>
        <p:nvSpPr>
          <p:cNvPr id="3" name="Zástupný symbol pro obrázek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cs-CZ" smtClean="0"/>
              <a:t>Kliknutím na ikonu přidáte obrázek.</a:t>
            </a:r>
            <a:endParaRPr kumimoji="0" lang="en-US" dirty="0"/>
          </a:p>
        </p:txBody>
      </p:sp>
      <p:sp>
        <p:nvSpPr>
          <p:cNvPr id="4" name="Zástupný symbol pro text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cs-CZ" smtClean="0"/>
              <a:t>Kliknutím lze upravit styly předlohy textu.</a:t>
            </a:r>
          </a:p>
        </p:txBody>
      </p:sp>
      <p:sp>
        <p:nvSpPr>
          <p:cNvPr id="10" name="Přímá spojnice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Obdélník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Přímá spojnice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9" name="Přímá spojnice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0" name="Přímá spojnice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7" name="Zástupný symbol pro datum 16"/>
          <p:cNvSpPr>
            <a:spLocks noGrp="1"/>
          </p:cNvSpPr>
          <p:nvPr>
            <p:ph type="dt" sz="half" idx="10"/>
          </p:nvPr>
        </p:nvSpPr>
        <p:spPr/>
        <p:txBody>
          <a:bodyPr rtlCol="0"/>
          <a:lstStyle/>
          <a:p>
            <a:fld id="{6CBC1342-2D92-425F-AB8B-DB3BADD3974C}" type="datetimeFigureOut">
              <a:rPr lang="cs-CZ" smtClean="0">
                <a:solidFill>
                  <a:srgbClr val="575F6D"/>
                </a:solidFill>
              </a:rPr>
              <a:pPr/>
              <a:t>27. 8. 2013</a:t>
            </a:fld>
            <a:endParaRPr lang="cs-CZ">
              <a:solidFill>
                <a:srgbClr val="575F6D"/>
              </a:solidFill>
            </a:endParaRPr>
          </a:p>
        </p:txBody>
      </p:sp>
      <p:sp>
        <p:nvSpPr>
          <p:cNvPr id="18" name="Zástupný symbol pro číslo snímku 17"/>
          <p:cNvSpPr>
            <a:spLocks noGrp="1"/>
          </p:cNvSpPr>
          <p:nvPr>
            <p:ph type="sldNum" sz="quarter" idx="11"/>
          </p:nvPr>
        </p:nvSpPr>
        <p:spPr/>
        <p:txBody>
          <a:bodyPr rtlCol="0"/>
          <a:lstStyle/>
          <a:p>
            <a:fld id="{B638F549-2D19-44B1-A887-A4206C62A9F8}" type="slidenum">
              <a:rPr lang="cs-CZ" smtClean="0"/>
              <a:pPr/>
              <a:t>‹#›</a:t>
            </a:fld>
            <a:endParaRPr lang="cs-CZ"/>
          </a:p>
        </p:txBody>
      </p:sp>
      <p:sp>
        <p:nvSpPr>
          <p:cNvPr id="21" name="Zástupný symbol pro zápatí 20"/>
          <p:cNvSpPr>
            <a:spLocks noGrp="1"/>
          </p:cNvSpPr>
          <p:nvPr>
            <p:ph type="ftr" sz="quarter" idx="12"/>
          </p:nvPr>
        </p:nvSpPr>
        <p:spPr/>
        <p:txBody>
          <a:bodyPr rtlCol="0"/>
          <a:lstStyle/>
          <a:p>
            <a:endParaRPr lang="cs-CZ">
              <a:solidFill>
                <a:srgbClr val="575F6D"/>
              </a:solidFill>
            </a:endParaRPr>
          </a:p>
        </p:txBody>
      </p:sp>
    </p:spTree>
    <p:extLst>
      <p:ext uri="{BB962C8B-B14F-4D97-AF65-F5344CB8AC3E}">
        <p14:creationId xmlns:p14="http://schemas.microsoft.com/office/powerpoint/2010/main" val="3505956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Přímá spojnice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2" name="Zástupný symbol pro nadpis 21"/>
          <p:cNvSpPr>
            <a:spLocks noGrp="1"/>
          </p:cNvSpPr>
          <p:nvPr>
            <p:ph type="title"/>
          </p:nvPr>
        </p:nvSpPr>
        <p:spPr>
          <a:xfrm>
            <a:off x="457200" y="274638"/>
            <a:ext cx="7467600" cy="1143000"/>
          </a:xfrm>
          <a:prstGeom prst="rect">
            <a:avLst/>
          </a:prstGeom>
        </p:spPr>
        <p:txBody>
          <a:bodyPr vert="horz" anchor="b">
            <a:normAutofit/>
          </a:bodyPr>
          <a:lstStyle/>
          <a:p>
            <a:r>
              <a:rPr kumimoji="0" lang="cs-CZ" smtClean="0"/>
              <a:t>Kliknutím lze upravit styl.</a:t>
            </a:r>
            <a:endParaRPr kumimoji="0" lang="en-US"/>
          </a:p>
        </p:txBody>
      </p:sp>
      <p:sp>
        <p:nvSpPr>
          <p:cNvPr id="13" name="Zástupný symbol pro text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cs-CZ" smtClean="0"/>
              <a:t>Kliknutím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4" name="Zástupný symbol pro datum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CBC1342-2D92-425F-AB8B-DB3BADD3974C}" type="datetimeFigureOut">
              <a:rPr lang="cs-CZ" smtClean="0">
                <a:solidFill>
                  <a:srgbClr val="575F6D"/>
                </a:solidFill>
              </a:rPr>
              <a:pPr/>
              <a:t>27. 8. 2013</a:t>
            </a:fld>
            <a:endParaRPr lang="cs-CZ">
              <a:solidFill>
                <a:srgbClr val="575F6D"/>
              </a:solidFill>
            </a:endParaRPr>
          </a:p>
        </p:txBody>
      </p:sp>
      <p:sp>
        <p:nvSpPr>
          <p:cNvPr id="3" name="Zástupný symbol pro zápatí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cs-CZ">
              <a:solidFill>
                <a:srgbClr val="575F6D"/>
              </a:solidFill>
            </a:endParaRPr>
          </a:p>
        </p:txBody>
      </p:sp>
      <p:sp>
        <p:nvSpPr>
          <p:cNvPr id="7" name="Přímá spojnice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Přímá spojnice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Obdélní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Přímá spojnice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Ová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Zástupný symbol pro číslo snímk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38F549-2D19-44B1-A887-A4206C62A9F8}" type="slidenum">
              <a:rPr lang="cs-CZ" smtClean="0"/>
              <a:pPr/>
              <a:t>‹#›</a:t>
            </a:fld>
            <a:endParaRPr lang="cs-CZ"/>
          </a:p>
        </p:txBody>
      </p:sp>
    </p:spTree>
    <p:extLst>
      <p:ext uri="{BB962C8B-B14F-4D97-AF65-F5344CB8AC3E}">
        <p14:creationId xmlns:p14="http://schemas.microsoft.com/office/powerpoint/2010/main" val="5732509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in-pocasi.cz/archiv/klima.php"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voda.chmi.cz/hr04/list.html"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trasovnik.cz/k_ainfcr/klimapis/klimapis.as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in-pocasi.cz/archiv/klima.php" TargetMode="External"/><Relationship Id="rId2" Type="http://schemas.openxmlformats.org/officeDocument/2006/relationships/hyperlink" Target="http://voda.chmi.cz/hr04/list.html" TargetMode="External"/><Relationship Id="rId1" Type="http://schemas.openxmlformats.org/officeDocument/2006/relationships/slideLayout" Target="../slideLayouts/slideLayout2.xml"/><Relationship Id="rId4" Type="http://schemas.openxmlformats.org/officeDocument/2006/relationships/hyperlink" Target="http://www.trasovnik.cz/k_ainfcr/klimapis/klimapis.as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772816"/>
            <a:ext cx="7772400" cy="432048"/>
          </a:xfrm>
        </p:spPr>
        <p:txBody>
          <a:bodyPr>
            <a:noAutofit/>
          </a:bodyPr>
          <a:lstStyle/>
          <a:p>
            <a:r>
              <a:rPr lang="en-US" sz="3600" b="1" dirty="0" smtClean="0"/>
              <a:t>Climate and Soils</a:t>
            </a:r>
            <a:endParaRPr lang="cs-CZ" sz="3600" b="1" dirty="0"/>
          </a:p>
        </p:txBody>
      </p:sp>
      <p:sp>
        <p:nvSpPr>
          <p:cNvPr id="4" name="Obdélník 3"/>
          <p:cNvSpPr/>
          <p:nvPr/>
        </p:nvSpPr>
        <p:spPr>
          <a:xfrm>
            <a:off x="0" y="6093296"/>
            <a:ext cx="9144000" cy="764704"/>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prstClr val="white"/>
              </a:solidFill>
            </a:endParaRPr>
          </a:p>
        </p:txBody>
      </p:sp>
      <p:sp>
        <p:nvSpPr>
          <p:cNvPr id="5" name="TextovéPole 4"/>
          <p:cNvSpPr txBox="1"/>
          <p:nvPr/>
        </p:nvSpPr>
        <p:spPr>
          <a:xfrm>
            <a:off x="359532" y="6207695"/>
            <a:ext cx="8424936" cy="400110"/>
          </a:xfrm>
          <a:prstGeom prst="rect">
            <a:avLst/>
          </a:prstGeom>
          <a:noFill/>
        </p:spPr>
        <p:txBody>
          <a:bodyPr wrap="square" rtlCol="0">
            <a:spAutoFit/>
          </a:bodyPr>
          <a:lstStyle/>
          <a:p>
            <a:r>
              <a:rPr lang="en-US" sz="2000" dirty="0" err="1">
                <a:solidFill>
                  <a:prstClr val="white"/>
                </a:solidFill>
              </a:rPr>
              <a:t>Gymn</a:t>
            </a:r>
            <a:r>
              <a:rPr lang="cs-CZ" sz="2000" dirty="0" err="1">
                <a:solidFill>
                  <a:prstClr val="white"/>
                </a:solidFill>
              </a:rPr>
              <a:t>ázium</a:t>
            </a:r>
            <a:r>
              <a:rPr lang="cs-CZ" sz="2000" dirty="0">
                <a:solidFill>
                  <a:prstClr val="white"/>
                </a:solidFill>
              </a:rPr>
              <a:t> a Jazyková škola s právem státní jazykové zkoušky Zlín</a:t>
            </a:r>
          </a:p>
        </p:txBody>
      </p:sp>
      <p:cxnSp>
        <p:nvCxnSpPr>
          <p:cNvPr id="7" name="Přímá spojnice 6"/>
          <p:cNvCxnSpPr/>
          <p:nvPr/>
        </p:nvCxnSpPr>
        <p:spPr>
          <a:xfrm>
            <a:off x="727714" y="2348880"/>
            <a:ext cx="7669126"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9" name="Tabulka 8"/>
          <p:cNvGraphicFramePr>
            <a:graphicFrameLocks noGrp="1"/>
          </p:cNvGraphicFramePr>
          <p:nvPr>
            <p:extLst>
              <p:ext uri="{D42A27DB-BD31-4B8C-83A1-F6EECF244321}">
                <p14:modId xmlns:p14="http://schemas.microsoft.com/office/powerpoint/2010/main" val="259804065"/>
              </p:ext>
            </p:extLst>
          </p:nvPr>
        </p:nvGraphicFramePr>
        <p:xfrm>
          <a:off x="729020" y="2492896"/>
          <a:ext cx="7666515" cy="2839720"/>
        </p:xfrm>
        <a:graphic>
          <a:graphicData uri="http://schemas.openxmlformats.org/drawingml/2006/table">
            <a:tbl>
              <a:tblPr firstRow="1" bandRow="1">
                <a:tableStyleId>{69CF1AB2-1976-4502-BF36-3FF5EA218861}</a:tableStyleId>
              </a:tblPr>
              <a:tblGrid>
                <a:gridCol w="2465106"/>
                <a:gridCol w="5201409"/>
              </a:tblGrid>
              <a:tr h="3600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latin typeface="Calibri" pitchFamily="34" charset="0"/>
                          <a:cs typeface="Calibri" pitchFamily="34" charset="0"/>
                        </a:rPr>
                        <a:t>Tematická oblast</a:t>
                      </a:r>
                      <a:endParaRPr lang="cs-CZ" b="1" dirty="0">
                        <a:latin typeface="Calibri" pitchFamily="34" charset="0"/>
                        <a:cs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latin typeface="Calibri" pitchFamily="34" charset="0"/>
                          <a:cs typeface="Calibri" pitchFamily="34" charset="0"/>
                        </a:rPr>
                        <a:t> </a:t>
                      </a:r>
                      <a:r>
                        <a:rPr lang="en-US" dirty="0" smtClean="0">
                          <a:latin typeface="Calibri" pitchFamily="34" charset="0"/>
                          <a:cs typeface="Calibri" pitchFamily="34" charset="0"/>
                        </a:rPr>
                        <a:t>The Czech Republic</a:t>
                      </a:r>
                      <a:endParaRPr lang="cs-CZ" dirty="0">
                        <a:latin typeface="Calibri" pitchFamily="34" charset="0"/>
                        <a:cs typeface="Calibri" pitchFamily="34" charset="0"/>
                      </a:endParaRPr>
                    </a:p>
                  </a:txBody>
                  <a:tcPr/>
                </a:tc>
              </a:tr>
              <a:tr h="354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latin typeface="Calibri" pitchFamily="34" charset="0"/>
                          <a:cs typeface="Calibri" pitchFamily="34" charset="0"/>
                        </a:rPr>
                        <a:t>Datum vytvoření</a:t>
                      </a:r>
                      <a:endParaRPr lang="cs-CZ" b="1" dirty="0">
                        <a:latin typeface="Calibri" pitchFamily="34" charset="0"/>
                        <a:cs typeface="Calibri" pitchFamily="34" charset="0"/>
                      </a:endParaRPr>
                    </a:p>
                  </a:txBody>
                  <a:tcPr/>
                </a:tc>
                <a:tc>
                  <a:txBody>
                    <a:bodyPr/>
                    <a:lstStyle/>
                    <a:p>
                      <a:r>
                        <a:rPr lang="cs-CZ" smtClean="0">
                          <a:latin typeface="Calibri" pitchFamily="34" charset="0"/>
                          <a:cs typeface="Calibri" pitchFamily="34" charset="0"/>
                        </a:rPr>
                        <a:t>4</a:t>
                      </a:r>
                      <a:r>
                        <a:rPr lang="en-US" smtClean="0">
                          <a:latin typeface="Calibri" pitchFamily="34" charset="0"/>
                          <a:cs typeface="Calibri" pitchFamily="34" charset="0"/>
                        </a:rPr>
                        <a:t>.</a:t>
                      </a:r>
                      <a:r>
                        <a:rPr lang="en-US" baseline="0" smtClean="0">
                          <a:latin typeface="Calibri" pitchFamily="34" charset="0"/>
                          <a:cs typeface="Calibri" pitchFamily="34" charset="0"/>
                        </a:rPr>
                        <a:t> </a:t>
                      </a:r>
                      <a:r>
                        <a:rPr lang="en-US" baseline="0" dirty="0" smtClean="0">
                          <a:latin typeface="Calibri" pitchFamily="34" charset="0"/>
                          <a:cs typeface="Calibri" pitchFamily="34" charset="0"/>
                        </a:rPr>
                        <a:t>6. 2013</a:t>
                      </a:r>
                      <a:endParaRPr lang="cs-CZ" dirty="0">
                        <a:latin typeface="Calibri" pitchFamily="34" charset="0"/>
                        <a:cs typeface="Calibri" pitchFamily="34" charset="0"/>
                      </a:endParaRPr>
                    </a:p>
                  </a:txBody>
                  <a:tcPr/>
                </a:tc>
              </a:tr>
              <a:tr h="3435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1" dirty="0" smtClean="0">
                          <a:latin typeface="Calibri" pitchFamily="34" charset="0"/>
                          <a:cs typeface="Calibri" pitchFamily="34" charset="0"/>
                        </a:rPr>
                        <a:t>Ročník </a:t>
                      </a:r>
                      <a:endParaRPr lang="cs-CZ" b="1" dirty="0">
                        <a:latin typeface="Calibri" pitchFamily="34" charset="0"/>
                        <a:cs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latin typeface="Calibri" pitchFamily="34" charset="0"/>
                          <a:cs typeface="Calibri" pitchFamily="34" charset="0"/>
                        </a:rPr>
                        <a:t>2. ročník, sexta</a:t>
                      </a:r>
                      <a:endParaRPr lang="cs-CZ" dirty="0">
                        <a:latin typeface="Calibri" pitchFamily="34" charset="0"/>
                        <a:cs typeface="Calibri" pitchFamily="34" charset="0"/>
                      </a:endParaRPr>
                    </a:p>
                  </a:txBody>
                  <a:tcPr/>
                </a:tc>
              </a:tr>
              <a:tr h="332720">
                <a:tc>
                  <a:txBody>
                    <a:bodyPr/>
                    <a:lstStyle/>
                    <a:p>
                      <a:r>
                        <a:rPr lang="cs-CZ" b="1" dirty="0" smtClean="0">
                          <a:latin typeface="Calibri" pitchFamily="34" charset="0"/>
                          <a:cs typeface="Calibri" pitchFamily="34" charset="0"/>
                        </a:rPr>
                        <a:t>Stručný obsah</a:t>
                      </a:r>
                      <a:endParaRPr lang="cs-CZ" b="1" dirty="0">
                        <a:latin typeface="Calibri" pitchFamily="34" charset="0"/>
                        <a:cs typeface="Calibri" pitchFamily="34" charset="0"/>
                      </a:endParaRPr>
                    </a:p>
                  </a:txBody>
                  <a:tcPr/>
                </a:tc>
                <a:tc>
                  <a:txBody>
                    <a:bodyPr/>
                    <a:lstStyle/>
                    <a:p>
                      <a:r>
                        <a:rPr lang="cs-CZ" dirty="0" smtClean="0">
                          <a:latin typeface="Calibri" pitchFamily="34" charset="0"/>
                          <a:cs typeface="Calibri" pitchFamily="34" charset="0"/>
                        </a:rPr>
                        <a:t>Pomocí otázek a vzorových odpovědí se opakuje probrané</a:t>
                      </a:r>
                      <a:r>
                        <a:rPr lang="cs-CZ" baseline="0" dirty="0" smtClean="0">
                          <a:latin typeface="Calibri" pitchFamily="34" charset="0"/>
                          <a:cs typeface="Calibri" pitchFamily="34" charset="0"/>
                        </a:rPr>
                        <a:t> učivo</a:t>
                      </a:r>
                      <a:endParaRPr lang="cs-CZ" dirty="0">
                        <a:latin typeface="Calibri" pitchFamily="34" charset="0"/>
                        <a:cs typeface="Calibri" pitchFamily="34" charset="0"/>
                      </a:endParaRPr>
                    </a:p>
                  </a:txBody>
                  <a:tcPr/>
                </a:tc>
              </a:tr>
              <a:tr h="360040">
                <a:tc>
                  <a:txBody>
                    <a:bodyPr/>
                    <a:lstStyle/>
                    <a:p>
                      <a:r>
                        <a:rPr lang="cs-CZ" sz="1800" b="1" kern="1200" dirty="0" smtClean="0">
                          <a:effectLst/>
                          <a:latin typeface="Calibri" pitchFamily="34" charset="0"/>
                          <a:cs typeface="Calibri" pitchFamily="34" charset="0"/>
                        </a:rPr>
                        <a:t>Způsob využití</a:t>
                      </a:r>
                      <a:endParaRPr lang="cs-CZ" b="1" dirty="0">
                        <a:latin typeface="Calibri" pitchFamily="34" charset="0"/>
                        <a:cs typeface="Calibri" pitchFamily="34" charset="0"/>
                      </a:endParaRPr>
                    </a:p>
                  </a:txBody>
                  <a:tcPr/>
                </a:tc>
                <a:tc>
                  <a:txBody>
                    <a:bodyPr/>
                    <a:lstStyle/>
                    <a:p>
                      <a:r>
                        <a:rPr lang="cs-CZ" dirty="0" smtClean="0">
                          <a:latin typeface="Calibri" pitchFamily="34" charset="0"/>
                          <a:cs typeface="Calibri" pitchFamily="34" charset="0"/>
                        </a:rPr>
                        <a:t>Opakování po probrání</a:t>
                      </a:r>
                      <a:r>
                        <a:rPr lang="cs-CZ" baseline="0" dirty="0" smtClean="0">
                          <a:latin typeface="Calibri" pitchFamily="34" charset="0"/>
                          <a:cs typeface="Calibri" pitchFamily="34" charset="0"/>
                        </a:rPr>
                        <a:t> učiva; upevnění učiva</a:t>
                      </a:r>
                      <a:endParaRPr lang="cs-CZ" dirty="0">
                        <a:latin typeface="Calibri" pitchFamily="34" charset="0"/>
                        <a:cs typeface="Calibri" pitchFamily="34" charset="0"/>
                      </a:endParaRPr>
                    </a:p>
                  </a:txBody>
                  <a:tcPr/>
                </a:tc>
              </a:tr>
              <a:tr h="360040">
                <a:tc>
                  <a:txBody>
                    <a:bodyPr/>
                    <a:lstStyle/>
                    <a:p>
                      <a:r>
                        <a:rPr lang="cs-CZ" sz="1800" b="1" kern="1200" dirty="0" smtClean="0">
                          <a:effectLst/>
                          <a:latin typeface="Calibri" pitchFamily="34" charset="0"/>
                          <a:cs typeface="Calibri" pitchFamily="34" charset="0"/>
                        </a:rPr>
                        <a:t>Autor</a:t>
                      </a:r>
                      <a:endParaRPr lang="cs-CZ" b="1" dirty="0">
                        <a:latin typeface="Calibri" pitchFamily="34" charset="0"/>
                        <a:cs typeface="Calibri" pitchFamily="34" charset="0"/>
                      </a:endParaRPr>
                    </a:p>
                  </a:txBody>
                  <a:tcPr/>
                </a:tc>
                <a:tc>
                  <a:txBody>
                    <a:bodyPr/>
                    <a:lstStyle/>
                    <a:p>
                      <a:r>
                        <a:rPr lang="cs-CZ" dirty="0" smtClean="0">
                          <a:latin typeface="Calibri" pitchFamily="34" charset="0"/>
                          <a:cs typeface="Calibri" pitchFamily="34" charset="0"/>
                        </a:rPr>
                        <a:t>Mgr. </a:t>
                      </a:r>
                      <a:r>
                        <a:rPr lang="cs-CZ" smtClean="0">
                          <a:latin typeface="Calibri" pitchFamily="34" charset="0"/>
                          <a:cs typeface="Calibri" pitchFamily="34" charset="0"/>
                        </a:rPr>
                        <a:t>Jiřina Juříčková</a:t>
                      </a:r>
                      <a:endParaRPr lang="cs-CZ" dirty="0">
                        <a:latin typeface="Calibri" pitchFamily="34" charset="0"/>
                        <a:cs typeface="Calibri" pitchFamily="34" charset="0"/>
                      </a:endParaRPr>
                    </a:p>
                  </a:txBody>
                  <a:tcPr/>
                </a:tc>
              </a:tr>
              <a:tr h="370840">
                <a:tc>
                  <a:txBody>
                    <a:bodyPr/>
                    <a:lstStyle/>
                    <a:p>
                      <a:r>
                        <a:rPr lang="cs-CZ" sz="1800" b="1" kern="1200" dirty="0" smtClean="0">
                          <a:effectLst/>
                          <a:latin typeface="Calibri" pitchFamily="34" charset="0"/>
                          <a:cs typeface="Calibri" pitchFamily="34" charset="0"/>
                        </a:rPr>
                        <a:t>Kód</a:t>
                      </a:r>
                      <a:endParaRPr lang="cs-CZ" b="1" dirty="0">
                        <a:latin typeface="Calibri" pitchFamily="34" charset="0"/>
                        <a:cs typeface="Calibri" pitchFamily="34" charset="0"/>
                      </a:endParaRPr>
                    </a:p>
                  </a:txBody>
                  <a:tcPr/>
                </a:tc>
                <a:tc>
                  <a:txBody>
                    <a:bodyPr/>
                    <a:lstStyle/>
                    <a:p>
                      <a:r>
                        <a:rPr lang="cs-CZ" smtClean="0">
                          <a:latin typeface="Calibri" pitchFamily="34" charset="0"/>
                          <a:cs typeface="Calibri" pitchFamily="34" charset="0"/>
                        </a:rPr>
                        <a:t>VY_32_INOVACE_06_AJUR13</a:t>
                      </a:r>
                      <a:endParaRPr lang="cs-CZ" dirty="0">
                        <a:latin typeface="Calibri" pitchFamily="34" charset="0"/>
                        <a:cs typeface="Calibri" pitchFamily="34" charset="0"/>
                      </a:endParaRPr>
                    </a:p>
                  </a:txBody>
                  <a:tcPr/>
                </a:tc>
              </a:tr>
            </a:tbl>
          </a:graphicData>
        </a:graphic>
      </p:graphicFrame>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364" y="188640"/>
            <a:ext cx="7743825" cy="143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489681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en-GB" dirty="0"/>
              <a:t>c</a:t>
            </a:r>
            <a:r>
              <a:rPr lang="en-GB" dirty="0" smtClean="0"/>
              <a:t>limate</a:t>
            </a:r>
            <a:endParaRPr lang="en-GB" dirty="0"/>
          </a:p>
        </p:txBody>
      </p:sp>
      <p:sp>
        <p:nvSpPr>
          <p:cNvPr id="3" name="Zástupný symbol pro obsah 2"/>
          <p:cNvSpPr>
            <a:spLocks noGrp="1"/>
          </p:cNvSpPr>
          <p:nvPr>
            <p:ph sz="quarter" idx="1"/>
          </p:nvPr>
        </p:nvSpPr>
        <p:spPr/>
        <p:txBody>
          <a:bodyPr/>
          <a:lstStyle/>
          <a:p>
            <a:r>
              <a:rPr lang="en-GB" dirty="0" smtClean="0">
                <a:latin typeface="Calibri" pitchFamily="34" charset="0"/>
                <a:cs typeface="Calibri" pitchFamily="34" charset="0"/>
              </a:rPr>
              <a:t>Name the dynamic and unchangeable factors that influence climate. Explain the way they influence the climate.</a:t>
            </a:r>
          </a:p>
          <a:p>
            <a:pPr marL="0" indent="0">
              <a:buNone/>
            </a:pPr>
            <a:endParaRPr lang="en-GB" dirty="0" smtClean="0">
              <a:latin typeface="Calibri" pitchFamily="34" charset="0"/>
              <a:cs typeface="Calibri" pitchFamily="34" charset="0"/>
            </a:endParaRPr>
          </a:p>
          <a:p>
            <a:r>
              <a:rPr lang="en-GB" dirty="0" smtClean="0">
                <a:latin typeface="Calibri" pitchFamily="34" charset="0"/>
                <a:cs typeface="Calibri" pitchFamily="34" charset="0"/>
              </a:rPr>
              <a:t>Explain the term transition zone between temperate oceanic and temperate continental climates. Give main characteristics of each of them and describe the weather patterns during the year in the Czech Republic.</a:t>
            </a:r>
            <a:endParaRPr lang="en-GB" dirty="0">
              <a:latin typeface="Calibri" pitchFamily="34" charset="0"/>
              <a:cs typeface="Calibri" pitchFamily="34" charset="0"/>
            </a:endParaRPr>
          </a:p>
        </p:txBody>
      </p:sp>
    </p:spTree>
    <p:extLst>
      <p:ext uri="{BB962C8B-B14F-4D97-AF65-F5344CB8AC3E}">
        <p14:creationId xmlns:p14="http://schemas.microsoft.com/office/powerpoint/2010/main" val="3367081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en-US" dirty="0" smtClean="0"/>
              <a:t>Dynamic factors</a:t>
            </a:r>
            <a:endParaRPr lang="cs-CZ" dirty="0"/>
          </a:p>
        </p:txBody>
      </p:sp>
      <p:sp>
        <p:nvSpPr>
          <p:cNvPr id="3" name="Zástupný symbol pro obsah 2"/>
          <p:cNvSpPr>
            <a:spLocks noGrp="1"/>
          </p:cNvSpPr>
          <p:nvPr>
            <p:ph sz="quarter" idx="1"/>
          </p:nvPr>
        </p:nvSpPr>
        <p:spPr/>
        <p:txBody>
          <a:bodyPr/>
          <a:lstStyle/>
          <a:p>
            <a:r>
              <a:rPr lang="en-GB" dirty="0" smtClean="0">
                <a:latin typeface="Calibri" pitchFamily="34" charset="0"/>
                <a:cs typeface="Calibri" pitchFamily="34" charset="0"/>
              </a:rPr>
              <a:t>Temperature</a:t>
            </a:r>
            <a:r>
              <a:rPr lang="en-GB" dirty="0">
                <a:latin typeface="Calibri" pitchFamily="34" charset="0"/>
                <a:cs typeface="Calibri" pitchFamily="34" charset="0"/>
              </a:rPr>
              <a:t>, precipitation, air pressure and winds. </a:t>
            </a:r>
            <a:endParaRPr lang="en-GB" dirty="0" smtClean="0">
              <a:latin typeface="Calibri" pitchFamily="34" charset="0"/>
              <a:cs typeface="Calibri" pitchFamily="34" charset="0"/>
            </a:endParaRPr>
          </a:p>
          <a:p>
            <a:pPr marL="0" indent="0">
              <a:buNone/>
            </a:pPr>
            <a:endParaRPr lang="en-GB" dirty="0" smtClean="0">
              <a:latin typeface="Calibri" pitchFamily="34" charset="0"/>
              <a:cs typeface="Calibri" pitchFamily="34" charset="0"/>
            </a:endParaRPr>
          </a:p>
          <a:p>
            <a:r>
              <a:rPr lang="en-GB" dirty="0">
                <a:latin typeface="Calibri" pitchFamily="34" charset="0"/>
                <a:cs typeface="Calibri" pitchFamily="34" charset="0"/>
              </a:rPr>
              <a:t>These are given by the actual state of the atmosphere and the positions of depressions or “lows” and anticyclones.</a:t>
            </a:r>
            <a:endParaRPr lang="cs-CZ" dirty="0">
              <a:latin typeface="Calibri" pitchFamily="34" charset="0"/>
              <a:cs typeface="Calibri" pitchFamily="34" charset="0"/>
            </a:endParaRPr>
          </a:p>
        </p:txBody>
      </p:sp>
    </p:spTree>
    <p:extLst>
      <p:ext uri="{BB962C8B-B14F-4D97-AF65-F5344CB8AC3E}">
        <p14:creationId xmlns:p14="http://schemas.microsoft.com/office/powerpoint/2010/main" val="16687000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smtClean="0"/>
              <a:t>Dynamic and unchangeable factors</a:t>
            </a:r>
            <a:endParaRPr lang="en-GB" dirty="0"/>
          </a:p>
        </p:txBody>
      </p:sp>
      <p:pic>
        <p:nvPicPr>
          <p:cNvPr id="2052" name="Picture 4" descr="http://www.in-pocasi.cz/archiv/img/teplotap2a.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9632" y="2046420"/>
            <a:ext cx="6408712" cy="35888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93473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smtClean="0"/>
              <a:t>Dynamic and unchangeable factors</a:t>
            </a:r>
            <a:endParaRPr lang="en-GB" dirty="0"/>
          </a:p>
        </p:txBody>
      </p:sp>
      <p:pic>
        <p:nvPicPr>
          <p:cNvPr id="1026" name="Picture 2" descr="http://voda.chmi.cz/hr04/images/us04mm.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1412776"/>
            <a:ext cx="6804189" cy="4752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02122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Climatic areas of the Czech republic</a:t>
            </a:r>
            <a:endParaRPr lang="cs-CZ" dirty="0"/>
          </a:p>
        </p:txBody>
      </p:sp>
      <p:sp>
        <p:nvSpPr>
          <p:cNvPr id="3" name="Zástupný symbol pro obsah 2"/>
          <p:cNvSpPr>
            <a:spLocks noGrp="1"/>
          </p:cNvSpPr>
          <p:nvPr>
            <p:ph sz="quarter" idx="1"/>
          </p:nvPr>
        </p:nvSpPr>
        <p:spPr/>
        <p:txBody>
          <a:bodyPr/>
          <a:lstStyle/>
          <a:p>
            <a:r>
              <a:rPr lang="en-US" dirty="0" smtClean="0">
                <a:latin typeface="Calibri" pitchFamily="34" charset="0"/>
                <a:cs typeface="Calibri" pitchFamily="34" charset="0"/>
              </a:rPr>
              <a:t>What are the main climatic areas in the Czech Republic?</a:t>
            </a:r>
          </a:p>
          <a:p>
            <a:pPr marL="0" indent="0">
              <a:buNone/>
            </a:pPr>
            <a:endParaRPr lang="en-US" dirty="0" smtClean="0">
              <a:latin typeface="Calibri" pitchFamily="34" charset="0"/>
              <a:cs typeface="Calibri" pitchFamily="34" charset="0"/>
            </a:endParaRPr>
          </a:p>
          <a:p>
            <a:r>
              <a:rPr lang="en-US" dirty="0" smtClean="0">
                <a:latin typeface="Calibri" pitchFamily="34" charset="0"/>
                <a:cs typeface="Calibri" pitchFamily="34" charset="0"/>
              </a:rPr>
              <a:t>According to what are they distinguished?</a:t>
            </a:r>
          </a:p>
          <a:p>
            <a:endParaRPr lang="en-US" dirty="0">
              <a:latin typeface="Calibri" pitchFamily="34" charset="0"/>
              <a:cs typeface="Calibri" pitchFamily="34" charset="0"/>
            </a:endParaRPr>
          </a:p>
          <a:p>
            <a:r>
              <a:rPr lang="en-US" dirty="0" smtClean="0">
                <a:latin typeface="Calibri" pitchFamily="34" charset="0"/>
                <a:cs typeface="Calibri" pitchFamily="34" charset="0"/>
              </a:rPr>
              <a:t>Use the map on the following slide to help you</a:t>
            </a:r>
            <a:endParaRPr lang="cs-CZ" dirty="0">
              <a:latin typeface="Calibri" pitchFamily="34" charset="0"/>
              <a:cs typeface="Calibri" pitchFamily="34" charset="0"/>
            </a:endParaRPr>
          </a:p>
        </p:txBody>
      </p:sp>
    </p:spTree>
    <p:extLst>
      <p:ext uri="{BB962C8B-B14F-4D97-AF65-F5344CB8AC3E}">
        <p14:creationId xmlns:p14="http://schemas.microsoft.com/office/powerpoint/2010/main" val="17545539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Climatic areas of the Czech Republic</a:t>
            </a:r>
            <a:endParaRPr lang="cs-CZ" dirty="0"/>
          </a:p>
        </p:txBody>
      </p:sp>
      <p:pic>
        <p:nvPicPr>
          <p:cNvPr id="3074" name="Picture 2" descr="http://www.trasovnik.cz/k_ainfcr/klimapis/erby/klimaCR.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9632" y="1844823"/>
            <a:ext cx="5904656" cy="3936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44362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Climate and soils</a:t>
            </a:r>
            <a:endParaRPr lang="cs-CZ" dirty="0"/>
          </a:p>
        </p:txBody>
      </p:sp>
      <p:sp>
        <p:nvSpPr>
          <p:cNvPr id="3" name="Zástupný symbol pro obsah 2"/>
          <p:cNvSpPr>
            <a:spLocks noGrp="1"/>
          </p:cNvSpPr>
          <p:nvPr>
            <p:ph sz="quarter" idx="1"/>
          </p:nvPr>
        </p:nvSpPr>
        <p:spPr/>
        <p:txBody>
          <a:bodyPr/>
          <a:lstStyle/>
          <a:p>
            <a:r>
              <a:rPr lang="en-US" dirty="0" smtClean="0">
                <a:latin typeface="Calibri" pitchFamily="34" charset="0"/>
                <a:cs typeface="Calibri" pitchFamily="34" charset="0"/>
              </a:rPr>
              <a:t>In what way does climate influence soils?</a:t>
            </a:r>
          </a:p>
          <a:p>
            <a:pPr marL="0" indent="0">
              <a:buNone/>
            </a:pPr>
            <a:endParaRPr lang="en-US" dirty="0" smtClean="0">
              <a:latin typeface="Calibri" pitchFamily="34" charset="0"/>
              <a:cs typeface="Calibri" pitchFamily="34" charset="0"/>
            </a:endParaRPr>
          </a:p>
          <a:p>
            <a:r>
              <a:rPr lang="en-GB" dirty="0" smtClean="0">
                <a:latin typeface="Calibri" pitchFamily="34" charset="0"/>
                <a:cs typeface="Calibri" pitchFamily="34" charset="0"/>
              </a:rPr>
              <a:t> Temperatures and precipitation have the biggest influence on the formation of soils horizons as they influence evaporation and leaching</a:t>
            </a:r>
          </a:p>
          <a:p>
            <a:r>
              <a:rPr lang="en-GB" dirty="0" smtClean="0">
                <a:latin typeface="Calibri" pitchFamily="34" charset="0"/>
                <a:cs typeface="Calibri" pitchFamily="34" charset="0"/>
              </a:rPr>
              <a:t>The higher the temperature is the bigger evaporation (brings salts and minerals up to the surface)</a:t>
            </a:r>
          </a:p>
          <a:p>
            <a:r>
              <a:rPr lang="en-GB" dirty="0" smtClean="0">
                <a:latin typeface="Calibri" pitchFamily="34" charset="0"/>
                <a:cs typeface="Calibri" pitchFamily="34" charset="0"/>
              </a:rPr>
              <a:t>The higher the precipitation is the bigger leaching (takes salts and minerals down to the B horizon)</a:t>
            </a:r>
            <a:endParaRPr lang="en-GB" dirty="0">
              <a:latin typeface="Calibri" pitchFamily="34" charset="0"/>
              <a:cs typeface="Calibri" pitchFamily="34" charset="0"/>
            </a:endParaRPr>
          </a:p>
        </p:txBody>
      </p:sp>
    </p:spTree>
    <p:extLst>
      <p:ext uri="{BB962C8B-B14F-4D97-AF65-F5344CB8AC3E}">
        <p14:creationId xmlns:p14="http://schemas.microsoft.com/office/powerpoint/2010/main" val="3994948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sources</a:t>
            </a:r>
            <a:endParaRPr lang="cs-CZ" dirty="0"/>
          </a:p>
        </p:txBody>
      </p:sp>
      <p:sp>
        <p:nvSpPr>
          <p:cNvPr id="3" name="Zástupný symbol pro obsah 2"/>
          <p:cNvSpPr>
            <a:spLocks noGrp="1"/>
          </p:cNvSpPr>
          <p:nvPr>
            <p:ph sz="quarter" idx="1"/>
          </p:nvPr>
        </p:nvSpPr>
        <p:spPr/>
        <p:txBody>
          <a:bodyPr/>
          <a:lstStyle/>
          <a:p>
            <a:r>
              <a:rPr lang="cs-CZ" dirty="0">
                <a:latin typeface="Calibri" pitchFamily="34" charset="0"/>
                <a:cs typeface="Calibri" pitchFamily="34" charset="0"/>
                <a:hlinkClick r:id="rId2"/>
              </a:rPr>
              <a:t>http://</a:t>
            </a:r>
            <a:r>
              <a:rPr lang="cs-CZ" dirty="0" smtClean="0">
                <a:latin typeface="Calibri" pitchFamily="34" charset="0"/>
                <a:cs typeface="Calibri" pitchFamily="34" charset="0"/>
                <a:hlinkClick r:id="rId2"/>
              </a:rPr>
              <a:t>voda.chmi.cz/hr04/list.html</a:t>
            </a:r>
            <a:endParaRPr lang="en-US" dirty="0" smtClean="0">
              <a:latin typeface="Calibri" pitchFamily="34" charset="0"/>
              <a:cs typeface="Calibri" pitchFamily="34" charset="0"/>
            </a:endParaRPr>
          </a:p>
          <a:p>
            <a:r>
              <a:rPr lang="cs-CZ" dirty="0">
                <a:latin typeface="Calibri" pitchFamily="34" charset="0"/>
                <a:cs typeface="Calibri" pitchFamily="34" charset="0"/>
                <a:hlinkClick r:id="rId3"/>
              </a:rPr>
              <a:t>http://</a:t>
            </a:r>
            <a:r>
              <a:rPr lang="cs-CZ" dirty="0" smtClean="0">
                <a:latin typeface="Calibri" pitchFamily="34" charset="0"/>
                <a:cs typeface="Calibri" pitchFamily="34" charset="0"/>
                <a:hlinkClick r:id="rId3"/>
              </a:rPr>
              <a:t>www.in-pocasi.cz/archiv/klima.php</a:t>
            </a:r>
            <a:endParaRPr lang="en-US" dirty="0" smtClean="0">
              <a:latin typeface="Calibri" pitchFamily="34" charset="0"/>
              <a:cs typeface="Calibri" pitchFamily="34" charset="0"/>
            </a:endParaRPr>
          </a:p>
          <a:p>
            <a:r>
              <a:rPr lang="cs-CZ" dirty="0">
                <a:latin typeface="Calibri" pitchFamily="34" charset="0"/>
                <a:cs typeface="Calibri" pitchFamily="34" charset="0"/>
                <a:hlinkClick r:id="rId4"/>
              </a:rPr>
              <a:t>http://www.trasovnik.cz/k_ainfcr/klimapis/klimapis.asp</a:t>
            </a:r>
            <a:endParaRPr lang="cs-CZ" dirty="0">
              <a:latin typeface="Calibri" pitchFamily="34" charset="0"/>
              <a:cs typeface="Calibri" pitchFamily="34" charset="0"/>
            </a:endParaRPr>
          </a:p>
        </p:txBody>
      </p:sp>
    </p:spTree>
    <p:extLst>
      <p:ext uri="{BB962C8B-B14F-4D97-AF65-F5344CB8AC3E}">
        <p14:creationId xmlns:p14="http://schemas.microsoft.com/office/powerpoint/2010/main" val="25166393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rkýř">
  <a:themeElements>
    <a:clrScheme name="Arkýř">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Arkýř">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rkýř">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271</Words>
  <Application>Microsoft Office PowerPoint</Application>
  <PresentationFormat>Předvádění na obrazovce (4:3)</PresentationFormat>
  <Paragraphs>43</Paragraphs>
  <Slides>9</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9</vt:i4>
      </vt:variant>
    </vt:vector>
  </HeadingPairs>
  <TitlesOfParts>
    <vt:vector size="14" baseType="lpstr">
      <vt:lpstr>Calibri</vt:lpstr>
      <vt:lpstr>Century Schoolbook</vt:lpstr>
      <vt:lpstr>Wingdings</vt:lpstr>
      <vt:lpstr>Wingdings 2</vt:lpstr>
      <vt:lpstr>Arkýř</vt:lpstr>
      <vt:lpstr>Climate and Soils</vt:lpstr>
      <vt:lpstr>climate</vt:lpstr>
      <vt:lpstr>Dynamic factors</vt:lpstr>
      <vt:lpstr>Dynamic and unchangeable factors</vt:lpstr>
      <vt:lpstr>Dynamic and unchangeable factors</vt:lpstr>
      <vt:lpstr>Climatic areas of the Czech republic</vt:lpstr>
      <vt:lpstr>Climatic areas of the Czech Republic</vt:lpstr>
      <vt:lpstr>Climate and soils</vt:lpstr>
      <vt:lpstr>sources</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Česká republika</dc:title>
  <dc:creator>uživatel</dc:creator>
  <cp:lastModifiedBy>Mikláš, Michal</cp:lastModifiedBy>
  <cp:revision>7</cp:revision>
  <dcterms:created xsi:type="dcterms:W3CDTF">2013-06-10T17:30:59Z</dcterms:created>
  <dcterms:modified xsi:type="dcterms:W3CDTF">2013-08-27T09:41:34Z</dcterms:modified>
</cp:coreProperties>
</file>