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14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6CBC1342-2D92-425F-AB8B-DB3BADD3974C}" type="datetimeFigureOut">
              <a:rPr lang="cs-CZ" smtClean="0">
                <a:solidFill>
                  <a:srgbClr val="575F6D"/>
                </a:solidFill>
              </a:rPr>
              <a:pPr/>
              <a:t>27. 8. 2013</a:t>
            </a:fld>
            <a:endParaRPr lang="cs-CZ">
              <a:solidFill>
                <a:srgbClr val="575F6D"/>
              </a:solidFill>
            </a:endParaRPr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>
              <a:solidFill>
                <a:srgbClr val="575F6D"/>
              </a:solidFill>
            </a:endParaRPr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Přímá spojnice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2" name="Přímá spojnice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1" name="Ová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Ová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4" name="Ová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6" name="Ová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5" name="Ová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638F549-2D19-44B1-A887-A4206C62A9F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606386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C1342-2D92-425F-AB8B-DB3BADD3974C}" type="datetimeFigureOut">
              <a:rPr lang="cs-CZ" smtClean="0">
                <a:solidFill>
                  <a:srgbClr val="575F6D"/>
                </a:solidFill>
              </a:rPr>
              <a:pPr/>
              <a:t>27. 8. 2013</a:t>
            </a:fld>
            <a:endParaRPr lang="cs-CZ">
              <a:solidFill>
                <a:srgbClr val="575F6D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575F6D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8F549-2D19-44B1-A887-A4206C62A9F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998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C1342-2D92-425F-AB8B-DB3BADD3974C}" type="datetimeFigureOut">
              <a:rPr lang="cs-CZ" smtClean="0">
                <a:solidFill>
                  <a:srgbClr val="575F6D"/>
                </a:solidFill>
              </a:rPr>
              <a:pPr/>
              <a:t>27. 8. 2013</a:t>
            </a:fld>
            <a:endParaRPr lang="cs-CZ">
              <a:solidFill>
                <a:srgbClr val="575F6D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575F6D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8F549-2D19-44B1-A887-A4206C62A9F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0869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CBC1342-2D92-425F-AB8B-DB3BADD3974C}" type="datetimeFigureOut">
              <a:rPr lang="cs-CZ" smtClean="0">
                <a:solidFill>
                  <a:srgbClr val="575F6D"/>
                </a:solidFill>
              </a:rPr>
              <a:pPr/>
              <a:t>27. 8. 2013</a:t>
            </a:fld>
            <a:endParaRPr lang="cs-CZ">
              <a:solidFill>
                <a:srgbClr val="575F6D"/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38F549-2D19-44B1-A887-A4206C62A9F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4211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6CBC1342-2D92-425F-AB8B-DB3BADD3974C}" type="datetimeFigureOut">
              <a:rPr lang="cs-CZ" smtClean="0">
                <a:solidFill>
                  <a:srgbClr val="FFF39D"/>
                </a:solidFill>
              </a:rPr>
              <a:pPr/>
              <a:t>27. 8. 2013</a:t>
            </a:fld>
            <a:endParaRPr lang="cs-CZ">
              <a:solidFill>
                <a:srgbClr val="FFF39D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>
              <a:solidFill>
                <a:srgbClr val="FFF39D"/>
              </a:solidFill>
            </a:endParaRPr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Přímá spojnice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Přímá spojnice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9" name="Ová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0" name="Ová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1" name="Ová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2" name="Ová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Ová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6" name="Přímá spojnice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638F549-2D19-44B1-A887-A4206C62A9F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95685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C1342-2D92-425F-AB8B-DB3BADD3974C}" type="datetimeFigureOut">
              <a:rPr lang="cs-CZ" smtClean="0">
                <a:solidFill>
                  <a:srgbClr val="575F6D"/>
                </a:solidFill>
              </a:rPr>
              <a:pPr/>
              <a:t>27. 8. 2013</a:t>
            </a:fld>
            <a:endParaRPr lang="cs-CZ">
              <a:solidFill>
                <a:srgbClr val="575F6D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575F6D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8F549-2D19-44B1-A887-A4206C62A9F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705938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C1342-2D92-425F-AB8B-DB3BADD3974C}" type="datetimeFigureOut">
              <a:rPr lang="cs-CZ" smtClean="0">
                <a:solidFill>
                  <a:srgbClr val="575F6D"/>
                </a:solidFill>
              </a:rPr>
              <a:pPr/>
              <a:t>27. 8. 2013</a:t>
            </a:fld>
            <a:endParaRPr lang="cs-CZ">
              <a:solidFill>
                <a:srgbClr val="575F6D"/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575F6D"/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8F549-2D19-44B1-A887-A4206C62A9F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3111489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CBC1342-2D92-425F-AB8B-DB3BADD3974C}" type="datetimeFigureOut">
              <a:rPr lang="cs-CZ" smtClean="0">
                <a:solidFill>
                  <a:srgbClr val="575F6D"/>
                </a:solidFill>
              </a:rPr>
              <a:pPr/>
              <a:t>27. 8. 2013</a:t>
            </a:fld>
            <a:endParaRPr lang="cs-CZ">
              <a:solidFill>
                <a:srgbClr val="575F6D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38F549-2D19-44B1-A887-A4206C62A9F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59259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C1342-2D92-425F-AB8B-DB3BADD3974C}" type="datetimeFigureOut">
              <a:rPr lang="cs-CZ" smtClean="0">
                <a:solidFill>
                  <a:srgbClr val="575F6D"/>
                </a:solidFill>
              </a:rPr>
              <a:pPr/>
              <a:t>27. 8. 2013</a:t>
            </a:fld>
            <a:endParaRPr lang="cs-CZ">
              <a:solidFill>
                <a:srgbClr val="575F6D"/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575F6D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8F549-2D19-44B1-A887-A4206C62A9F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31744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Ová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CBC1342-2D92-425F-AB8B-DB3BADD3974C}" type="datetimeFigureOut">
              <a:rPr lang="cs-CZ" smtClean="0">
                <a:solidFill>
                  <a:srgbClr val="575F6D"/>
                </a:solidFill>
              </a:rPr>
              <a:pPr/>
              <a:t>27. 8. 2013</a:t>
            </a:fld>
            <a:endParaRPr lang="cs-CZ">
              <a:solidFill>
                <a:srgbClr val="575F6D"/>
              </a:solidFill>
            </a:endParaRPr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38F549-2D19-44B1-A887-A4206C62A9F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61759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3" name="Ová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Přímá spojnice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Přímá spojnice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CBC1342-2D92-425F-AB8B-DB3BADD3974C}" type="datetimeFigureOut">
              <a:rPr lang="cs-CZ" smtClean="0">
                <a:solidFill>
                  <a:srgbClr val="575F6D"/>
                </a:solidFill>
              </a:rPr>
              <a:pPr/>
              <a:t>27. 8. 2013</a:t>
            </a:fld>
            <a:endParaRPr lang="cs-CZ">
              <a:solidFill>
                <a:srgbClr val="575F6D"/>
              </a:solidFill>
            </a:endParaRPr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38F549-2D19-44B1-A887-A4206C62A9F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5346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CBC1342-2D92-425F-AB8B-DB3BADD3974C}" type="datetimeFigureOut">
              <a:rPr lang="cs-CZ" smtClean="0">
                <a:solidFill>
                  <a:srgbClr val="575F6D"/>
                </a:solidFill>
              </a:rPr>
              <a:pPr/>
              <a:t>27. 8. 2013</a:t>
            </a:fld>
            <a:endParaRPr lang="cs-CZ">
              <a:solidFill>
                <a:srgbClr val="575F6D"/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>
              <a:solidFill>
                <a:srgbClr val="575F6D"/>
              </a:solidFill>
            </a:endParaRPr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Ová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38F549-2D19-44B1-A887-A4206C62A9F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1744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Natural </a:t>
            </a:r>
            <a:r>
              <a:rPr lang="en-GB" sz="3600" b="1" dirty="0" smtClean="0"/>
              <a:t>Resources</a:t>
            </a:r>
            <a:endParaRPr lang="en-GB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prstClr val="white"/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prstClr val="white"/>
                </a:solidFill>
              </a:rPr>
              <a:t>Gymn</a:t>
            </a:r>
            <a:r>
              <a:rPr lang="cs-CZ" sz="2000" dirty="0" err="1">
                <a:solidFill>
                  <a:prstClr val="white"/>
                </a:solidFill>
              </a:rPr>
              <a:t>ázium</a:t>
            </a:r>
            <a:r>
              <a:rPr lang="cs-CZ" sz="2000" dirty="0">
                <a:solidFill>
                  <a:prstClr val="white"/>
                </a:solidFill>
              </a:rPr>
              <a:t> a Jazyková škola s právem státní jazykové zkoušky Zlín</a:t>
            </a: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1849599"/>
              </p:ext>
            </p:extLst>
          </p:nvPr>
        </p:nvGraphicFramePr>
        <p:xfrm>
          <a:off x="729020" y="2492896"/>
          <a:ext cx="7666515" cy="28397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Tematická oblast</a:t>
                      </a:r>
                      <a:endParaRPr lang="cs-CZ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cs-CZ" dirty="0" err="1" smtClean="0">
                          <a:latin typeface="Calibri" pitchFamily="34" charset="0"/>
                          <a:cs typeface="Calibri" pitchFamily="34" charset="0"/>
                        </a:rPr>
                        <a:t>The</a:t>
                      </a:r>
                      <a:r>
                        <a:rPr lang="cs-CZ" dirty="0" smtClean="0">
                          <a:latin typeface="Calibri" pitchFamily="34" charset="0"/>
                          <a:cs typeface="Calibri" pitchFamily="34" charset="0"/>
                        </a:rPr>
                        <a:t> Czech Republic</a:t>
                      </a:r>
                      <a:endParaRPr lang="cs-CZ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Datum vytvoření</a:t>
                      </a:r>
                      <a:endParaRPr lang="cs-CZ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  <a:cs typeface="Calibri" pitchFamily="34" charset="0"/>
                        </a:rPr>
                        <a:t>6</a:t>
                      </a:r>
                      <a:r>
                        <a:rPr lang="en-US" dirty="0" smtClean="0">
                          <a:latin typeface="Calibri" pitchFamily="34" charset="0"/>
                          <a:cs typeface="Calibri" pitchFamily="34" charset="0"/>
                        </a:rPr>
                        <a:t>.</a:t>
                      </a:r>
                      <a:r>
                        <a:rPr lang="en-US" baseline="0" dirty="0" smtClean="0">
                          <a:latin typeface="Calibri" pitchFamily="34" charset="0"/>
                          <a:cs typeface="Calibri" pitchFamily="34" charset="0"/>
                        </a:rPr>
                        <a:t> 6. 2013</a:t>
                      </a:r>
                      <a:endParaRPr lang="cs-CZ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>
                          <a:latin typeface="Calibri" pitchFamily="34" charset="0"/>
                          <a:cs typeface="Calibri" pitchFamily="34" charset="0"/>
                        </a:rPr>
                        <a:t>Ročník </a:t>
                      </a:r>
                      <a:endParaRPr lang="cs-CZ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>
                          <a:latin typeface="Calibri" pitchFamily="34" charset="0"/>
                          <a:cs typeface="Calibri" pitchFamily="34" charset="0"/>
                        </a:rPr>
                        <a:t>2. ročník, sexta</a:t>
                      </a:r>
                      <a:endParaRPr lang="cs-CZ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>
                          <a:latin typeface="Calibri" pitchFamily="34" charset="0"/>
                          <a:cs typeface="Calibri" pitchFamily="34" charset="0"/>
                        </a:rPr>
                        <a:t>Stručný obsah</a:t>
                      </a:r>
                      <a:endParaRPr lang="cs-CZ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  <a:cs typeface="Calibri" pitchFamily="34" charset="0"/>
                        </a:rPr>
                        <a:t>Pomocí otázek a vzorových odpovědí se opakuje probrané</a:t>
                      </a:r>
                      <a:r>
                        <a:rPr lang="cs-CZ" baseline="0" dirty="0" smtClean="0">
                          <a:latin typeface="Calibri" pitchFamily="34" charset="0"/>
                          <a:cs typeface="Calibri" pitchFamily="34" charset="0"/>
                        </a:rPr>
                        <a:t> učivo</a:t>
                      </a:r>
                      <a:endParaRPr lang="cs-CZ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Způsob využití</a:t>
                      </a:r>
                      <a:endParaRPr lang="cs-CZ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  <a:cs typeface="Calibri" pitchFamily="34" charset="0"/>
                        </a:rPr>
                        <a:t>Opakování po probrání</a:t>
                      </a:r>
                      <a:r>
                        <a:rPr lang="cs-CZ" baseline="0" dirty="0" smtClean="0">
                          <a:latin typeface="Calibri" pitchFamily="34" charset="0"/>
                          <a:cs typeface="Calibri" pitchFamily="34" charset="0"/>
                        </a:rPr>
                        <a:t> učiva; upevnění učiva</a:t>
                      </a:r>
                      <a:endParaRPr lang="cs-CZ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Autor</a:t>
                      </a:r>
                      <a:endParaRPr lang="cs-CZ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  <a:cs typeface="Calibri" pitchFamily="34" charset="0"/>
                        </a:rPr>
                        <a:t>Mgr. </a:t>
                      </a:r>
                      <a:r>
                        <a:rPr lang="cs-CZ" smtClean="0">
                          <a:latin typeface="Calibri" pitchFamily="34" charset="0"/>
                          <a:cs typeface="Calibri" pitchFamily="34" charset="0"/>
                        </a:rPr>
                        <a:t>Jiřina Juříčková</a:t>
                      </a:r>
                      <a:endParaRPr lang="cs-CZ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Kód</a:t>
                      </a:r>
                      <a:endParaRPr lang="cs-CZ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mtClean="0">
                          <a:latin typeface="Calibri" pitchFamily="34" charset="0"/>
                          <a:cs typeface="Calibri" pitchFamily="34" charset="0"/>
                        </a:rPr>
                        <a:t>VY_32_INOVACE_06_AJUR16</a:t>
                      </a:r>
                      <a:endParaRPr lang="cs-CZ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29994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Natural resources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>
                <a:latin typeface="Calibri" pitchFamily="34" charset="0"/>
                <a:cs typeface="Calibri" pitchFamily="34" charset="0"/>
              </a:rPr>
              <a:t>In what way natural resources are divided?</a:t>
            </a:r>
          </a:p>
          <a:p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marL="822960" lvl="1" indent="-457200">
              <a:buFont typeface="+mj-lt"/>
              <a:buAutoNum type="alphaUcPeriod"/>
            </a:pPr>
            <a:r>
              <a:rPr lang="en-GB" dirty="0" smtClean="0">
                <a:latin typeface="Calibri" pitchFamily="34" charset="0"/>
                <a:cs typeface="Calibri" pitchFamily="34" charset="0"/>
              </a:rPr>
              <a:t>Renewable</a:t>
            </a:r>
          </a:p>
          <a:p>
            <a:pPr marL="822960" lvl="1" indent="-457200">
              <a:buFont typeface="+mj-lt"/>
              <a:buAutoNum type="alphaUcPeriod"/>
            </a:pPr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marL="822960" lvl="1" indent="-457200">
              <a:buFont typeface="+mj-lt"/>
              <a:buAutoNum type="alphaUcPeriod"/>
            </a:pPr>
            <a:r>
              <a:rPr lang="en-GB" dirty="0" smtClean="0">
                <a:latin typeface="Calibri" pitchFamily="34" charset="0"/>
                <a:cs typeface="Calibri" pitchFamily="34" charset="0"/>
              </a:rPr>
              <a:t>Non-renewable</a:t>
            </a:r>
          </a:p>
          <a:p>
            <a:pPr marL="822960" lvl="1" indent="-457200">
              <a:buFont typeface="+mj-lt"/>
              <a:buAutoNum type="alphaUcPeriod"/>
            </a:pPr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marL="1097280" lvl="2" indent="-457200">
              <a:buFont typeface="+mj-lt"/>
              <a:buAutoNum type="arabicPeriod"/>
            </a:pPr>
            <a:r>
              <a:rPr lang="en-GB" dirty="0" smtClean="0">
                <a:latin typeface="Calibri" pitchFamily="34" charset="0"/>
                <a:cs typeface="Calibri" pitchFamily="34" charset="0"/>
              </a:rPr>
              <a:t>Can be exhausted</a:t>
            </a:r>
          </a:p>
          <a:p>
            <a:pPr marL="1097280" lvl="2" indent="-457200">
              <a:buFont typeface="+mj-lt"/>
              <a:buAutoNum type="arabicPeriod"/>
            </a:pPr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marL="1097280" lvl="2" indent="-457200">
              <a:buFont typeface="+mj-lt"/>
              <a:buAutoNum type="arabicPeriod"/>
            </a:pPr>
            <a:r>
              <a:rPr lang="en-GB" dirty="0" smtClean="0">
                <a:latin typeface="Calibri" pitchFamily="34" charset="0"/>
                <a:cs typeface="Calibri" pitchFamily="34" charset="0"/>
              </a:rPr>
              <a:t>Cannot be exhausted</a:t>
            </a:r>
            <a:endParaRPr lang="en-GB" dirty="0"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endParaRPr lang="en-GB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9109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Natural resources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>
                <a:latin typeface="Calibri" pitchFamily="34" charset="0"/>
                <a:cs typeface="Calibri" pitchFamily="34" charset="0"/>
              </a:rPr>
              <a:t>Give some examples of each category</a:t>
            </a:r>
          </a:p>
          <a:p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marL="822960" lvl="1" indent="-457200">
              <a:buFont typeface="+mj-lt"/>
              <a:buAutoNum type="alphaUcPeriod"/>
            </a:pPr>
            <a:r>
              <a:rPr lang="en-GB" dirty="0" smtClean="0">
                <a:latin typeface="Calibri" pitchFamily="34" charset="0"/>
                <a:cs typeface="Calibri" pitchFamily="34" charset="0"/>
              </a:rPr>
              <a:t>Renewable – </a:t>
            </a:r>
            <a:r>
              <a:rPr lang="en-GB" i="1" dirty="0" smtClean="0">
                <a:latin typeface="Calibri" pitchFamily="34" charset="0"/>
                <a:cs typeface="Calibri" pitchFamily="34" charset="0"/>
              </a:rPr>
              <a:t>sun energy, air energy, geothermal energy, water</a:t>
            </a:r>
          </a:p>
          <a:p>
            <a:pPr marL="822960" lvl="1" indent="-457200">
              <a:buFont typeface="+mj-lt"/>
              <a:buAutoNum type="alphaUcPeriod"/>
            </a:pPr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marL="822960" lvl="1" indent="-457200">
              <a:buFont typeface="+mj-lt"/>
              <a:buAutoNum type="alphaUcPeriod"/>
            </a:pPr>
            <a:r>
              <a:rPr lang="en-GB" dirty="0" smtClean="0">
                <a:latin typeface="Calibri" pitchFamily="34" charset="0"/>
                <a:cs typeface="Calibri" pitchFamily="34" charset="0"/>
              </a:rPr>
              <a:t>Non-renewable – </a:t>
            </a:r>
            <a:r>
              <a:rPr lang="en-GB" i="1" dirty="0" smtClean="0">
                <a:latin typeface="Calibri" pitchFamily="34" charset="0"/>
                <a:cs typeface="Calibri" pitchFamily="34" charset="0"/>
              </a:rPr>
              <a:t>mineral deposits</a:t>
            </a:r>
          </a:p>
          <a:p>
            <a:pPr marL="822960" lvl="1" indent="-457200">
              <a:buFont typeface="+mj-lt"/>
              <a:buAutoNum type="alphaUcPeriod"/>
            </a:pPr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marL="1097280" lvl="2" indent="-457200">
              <a:buFont typeface="+mj-lt"/>
              <a:buAutoNum type="arabicPeriod"/>
            </a:pPr>
            <a:r>
              <a:rPr lang="en-GB" dirty="0" smtClean="0">
                <a:latin typeface="Calibri" pitchFamily="34" charset="0"/>
                <a:cs typeface="Calibri" pitchFamily="34" charset="0"/>
              </a:rPr>
              <a:t>Can be exhausted – </a:t>
            </a:r>
            <a:r>
              <a:rPr lang="en-GB" i="1" dirty="0" smtClean="0">
                <a:latin typeface="Calibri" pitchFamily="34" charset="0"/>
                <a:cs typeface="Calibri" pitchFamily="34" charset="0"/>
              </a:rPr>
              <a:t>biosphere (partly renewable), mineral deposits</a:t>
            </a:r>
          </a:p>
          <a:p>
            <a:pPr marL="1097280" lvl="2" indent="-457200">
              <a:buFont typeface="+mj-lt"/>
              <a:buAutoNum type="arabicPeriod"/>
            </a:pPr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marL="1097280" lvl="2" indent="-457200">
              <a:buFont typeface="+mj-lt"/>
              <a:buAutoNum type="arabicPeriod"/>
            </a:pPr>
            <a:r>
              <a:rPr lang="en-GB" dirty="0" smtClean="0">
                <a:latin typeface="Calibri" pitchFamily="34" charset="0"/>
                <a:cs typeface="Calibri" pitchFamily="34" charset="0"/>
              </a:rPr>
              <a:t>Cannot be exhausted - </a:t>
            </a:r>
            <a:r>
              <a:rPr lang="en-GB" i="1" dirty="0">
                <a:latin typeface="Calibri" pitchFamily="34" charset="0"/>
                <a:cs typeface="Calibri" pitchFamily="34" charset="0"/>
              </a:rPr>
              <a:t>sun energy, air energy, geothermal energy, water</a:t>
            </a:r>
          </a:p>
          <a:p>
            <a:pPr marL="1097280" lvl="2" indent="-457200">
              <a:buFont typeface="+mj-lt"/>
              <a:buAutoNum type="arabicPeriod"/>
            </a:pPr>
            <a:endParaRPr lang="en-GB" dirty="0"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endParaRPr lang="en-GB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3123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Mineral deposits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>
                <a:latin typeface="Calibri" pitchFamily="34" charset="0"/>
                <a:cs typeface="Calibri" pitchFamily="34" charset="0"/>
              </a:rPr>
              <a:t>Comment on the situation in the CR. Speak about deposits of minerals, are they large enough?</a:t>
            </a:r>
          </a:p>
          <a:p>
            <a:endParaRPr lang="en-GB" dirty="0">
              <a:latin typeface="Calibri" pitchFamily="34" charset="0"/>
              <a:cs typeface="Calibri" pitchFamily="34" charset="0"/>
            </a:endParaRPr>
          </a:p>
          <a:p>
            <a:pPr marL="457200" indent="-457200">
              <a:buFont typeface="+mj-lt"/>
              <a:buAutoNum type="alphaUcPeriod"/>
            </a:pPr>
            <a:r>
              <a:rPr lang="en-GB" dirty="0" smtClean="0">
                <a:latin typeface="Calibri" pitchFamily="34" charset="0"/>
                <a:cs typeface="Calibri" pitchFamily="34" charset="0"/>
              </a:rPr>
              <a:t>Fuels - </a:t>
            </a:r>
            <a:r>
              <a:rPr lang="en-GB" i="1" dirty="0">
                <a:latin typeface="Calibri" pitchFamily="34" charset="0"/>
                <a:cs typeface="Calibri" pitchFamily="34" charset="0"/>
              </a:rPr>
              <a:t>represented mainly by black and brown coals, oil and gas and uranium</a:t>
            </a:r>
            <a:endParaRPr lang="en-GB" i="1" dirty="0" smtClean="0">
              <a:latin typeface="Calibri" pitchFamily="34" charset="0"/>
              <a:cs typeface="Calibri" pitchFamily="34" charset="0"/>
            </a:endParaRPr>
          </a:p>
          <a:p>
            <a:pPr marL="457200" indent="-457200">
              <a:buFont typeface="+mj-lt"/>
              <a:buAutoNum type="alphaUcPeriod"/>
            </a:pPr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marL="457200" indent="-457200">
              <a:buFont typeface="+mj-lt"/>
              <a:buAutoNum type="alphaUcPeriod"/>
            </a:pPr>
            <a:r>
              <a:rPr lang="en-GB" dirty="0" smtClean="0">
                <a:latin typeface="Calibri" pitchFamily="34" charset="0"/>
                <a:cs typeface="Calibri" pitchFamily="34" charset="0"/>
              </a:rPr>
              <a:t>Metal deposits - </a:t>
            </a:r>
            <a:r>
              <a:rPr lang="en-GB" i="1" dirty="0">
                <a:latin typeface="Calibri" pitchFamily="34" charset="0"/>
                <a:cs typeface="Calibri" pitchFamily="34" charset="0"/>
              </a:rPr>
              <a:t>a lot of different </a:t>
            </a:r>
            <a:r>
              <a:rPr lang="en-GB" i="1" dirty="0" smtClean="0">
                <a:latin typeface="Calibri" pitchFamily="34" charset="0"/>
                <a:cs typeface="Calibri" pitchFamily="34" charset="0"/>
              </a:rPr>
              <a:t>types, </a:t>
            </a:r>
            <a:r>
              <a:rPr lang="en-GB" i="1" dirty="0">
                <a:latin typeface="Calibri" pitchFamily="34" charset="0"/>
                <a:cs typeface="Calibri" pitchFamily="34" charset="0"/>
              </a:rPr>
              <a:t>the deposits are negligible </a:t>
            </a:r>
            <a:endParaRPr lang="en-GB" i="1" dirty="0" smtClean="0">
              <a:latin typeface="Calibri" pitchFamily="34" charset="0"/>
              <a:cs typeface="Calibri" pitchFamily="34" charset="0"/>
            </a:endParaRPr>
          </a:p>
          <a:p>
            <a:pPr marL="457200" indent="-457200">
              <a:buFont typeface="+mj-lt"/>
              <a:buAutoNum type="alphaUcPeriod"/>
            </a:pPr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marL="457200" indent="-457200">
              <a:buFont typeface="+mj-lt"/>
              <a:buAutoNum type="alphaUcPeriod"/>
            </a:pPr>
            <a:r>
              <a:rPr lang="en-GB" dirty="0" smtClean="0">
                <a:latin typeface="Calibri" pitchFamily="34" charset="0"/>
                <a:cs typeface="Calibri" pitchFamily="34" charset="0"/>
              </a:rPr>
              <a:t>Non-metal deposits - </a:t>
            </a:r>
            <a:r>
              <a:rPr lang="en-GB" i="1" dirty="0">
                <a:latin typeface="Calibri" pitchFamily="34" charset="0"/>
                <a:cs typeface="Calibri" pitchFamily="34" charset="0"/>
              </a:rPr>
              <a:t>rich and varied</a:t>
            </a:r>
          </a:p>
        </p:txBody>
      </p:sp>
    </p:spTree>
    <p:extLst>
      <p:ext uri="{BB962C8B-B14F-4D97-AF65-F5344CB8AC3E}">
        <p14:creationId xmlns:p14="http://schemas.microsoft.com/office/powerpoint/2010/main" val="3844389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Fuels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b="1" dirty="0">
                <a:latin typeface="Calibri" pitchFamily="34" charset="0"/>
                <a:cs typeface="Calibri" pitchFamily="34" charset="0"/>
              </a:rPr>
              <a:t>Black coal</a:t>
            </a:r>
            <a:r>
              <a:rPr lang="en-GB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- </a:t>
            </a:r>
            <a:r>
              <a:rPr lang="en-GB" dirty="0">
                <a:latin typeface="Calibri" pitchFamily="34" charset="0"/>
                <a:cs typeface="Calibri" pitchFamily="34" charset="0"/>
              </a:rPr>
              <a:t>mined in 5 coal basins 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- Ostrava </a:t>
            </a:r>
            <a:r>
              <a:rPr lang="en-GB" dirty="0">
                <a:latin typeface="Calibri" pitchFamily="34" charset="0"/>
                <a:cs typeface="Calibri" pitchFamily="34" charset="0"/>
              </a:rPr>
              <a:t>basin, </a:t>
            </a:r>
            <a:r>
              <a:rPr lang="en-GB" dirty="0" err="1">
                <a:latin typeface="Calibri" pitchFamily="34" charset="0"/>
                <a:cs typeface="Calibri" pitchFamily="34" charset="0"/>
              </a:rPr>
              <a:t>Kladno</a:t>
            </a:r>
            <a:r>
              <a:rPr lang="en-GB" dirty="0">
                <a:latin typeface="Calibri" pitchFamily="34" charset="0"/>
                <a:cs typeface="Calibri" pitchFamily="34" charset="0"/>
              </a:rPr>
              <a:t> basin and Plzen basin are the 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largest; on decline</a:t>
            </a:r>
          </a:p>
          <a:p>
            <a:r>
              <a:rPr lang="en-GB" b="1" dirty="0">
                <a:latin typeface="Calibri" pitchFamily="34" charset="0"/>
                <a:cs typeface="Calibri" pitchFamily="34" charset="0"/>
              </a:rPr>
              <a:t>Brown coal</a:t>
            </a:r>
            <a:r>
              <a:rPr lang="en-GB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- </a:t>
            </a:r>
            <a:r>
              <a:rPr lang="en-GB" dirty="0">
                <a:latin typeface="Calibri" pitchFamily="34" charset="0"/>
                <a:cs typeface="Calibri" pitchFamily="34" charset="0"/>
              </a:rPr>
              <a:t>the most important source for energy production and chemical industry in the 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country; </a:t>
            </a:r>
            <a:r>
              <a:rPr lang="en-GB" dirty="0">
                <a:latin typeface="Calibri" pitchFamily="34" charset="0"/>
                <a:cs typeface="Calibri" pitchFamily="34" charset="0"/>
              </a:rPr>
              <a:t>mined in the </a:t>
            </a:r>
            <a:r>
              <a:rPr lang="en-GB" dirty="0" err="1">
                <a:latin typeface="Calibri" pitchFamily="34" charset="0"/>
                <a:cs typeface="Calibri" pitchFamily="34" charset="0"/>
              </a:rPr>
              <a:t>Krusne</a:t>
            </a:r>
            <a:r>
              <a:rPr lang="en-GB" dirty="0">
                <a:latin typeface="Calibri" pitchFamily="34" charset="0"/>
                <a:cs typeface="Calibri" pitchFamily="34" charset="0"/>
              </a:rPr>
              <a:t> Mts. foothills 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(80</a:t>
            </a:r>
            <a:r>
              <a:rPr lang="en-GB" dirty="0">
                <a:latin typeface="Calibri" pitchFamily="34" charset="0"/>
                <a:cs typeface="Calibri" pitchFamily="34" charset="0"/>
              </a:rPr>
              <a:t>% of Czech 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deposits)</a:t>
            </a:r>
          </a:p>
          <a:p>
            <a:r>
              <a:rPr lang="en-GB" b="1" dirty="0" smtClean="0">
                <a:latin typeface="Calibri" pitchFamily="34" charset="0"/>
                <a:cs typeface="Calibri" pitchFamily="34" charset="0"/>
              </a:rPr>
              <a:t>Oil </a:t>
            </a:r>
            <a:r>
              <a:rPr lang="en-GB" b="1" dirty="0">
                <a:latin typeface="Calibri" pitchFamily="34" charset="0"/>
                <a:cs typeface="Calibri" pitchFamily="34" charset="0"/>
              </a:rPr>
              <a:t>and natural gas</a:t>
            </a:r>
            <a:r>
              <a:rPr lang="en-GB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- small </a:t>
            </a:r>
            <a:r>
              <a:rPr lang="en-GB" dirty="0">
                <a:latin typeface="Calibri" pitchFamily="34" charset="0"/>
                <a:cs typeface="Calibri" pitchFamily="34" charset="0"/>
              </a:rPr>
              <a:t>amounts in Southern Moravia around </a:t>
            </a:r>
            <a:r>
              <a:rPr lang="en-GB" dirty="0" err="1" smtClean="0">
                <a:latin typeface="Calibri" pitchFamily="34" charset="0"/>
                <a:cs typeface="Calibri" pitchFamily="34" charset="0"/>
              </a:rPr>
              <a:t>Hodonin</a:t>
            </a:r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r>
              <a:rPr lang="en-GB" b="1" dirty="0" smtClean="0">
                <a:latin typeface="Calibri" pitchFamily="34" charset="0"/>
                <a:cs typeface="Calibri" pitchFamily="34" charset="0"/>
              </a:rPr>
              <a:t>uranium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 - </a:t>
            </a:r>
            <a:r>
              <a:rPr lang="en-GB" dirty="0">
                <a:latin typeface="Calibri" pitchFamily="34" charset="0"/>
                <a:cs typeface="Calibri" pitchFamily="34" charset="0"/>
              </a:rPr>
              <a:t>quite rich 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deposits; on decline </a:t>
            </a:r>
            <a:endParaRPr lang="en-GB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7342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Metals, non-metals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b="1" dirty="0">
                <a:latin typeface="Calibri" pitchFamily="34" charset="0"/>
                <a:cs typeface="Calibri" pitchFamily="34" charset="0"/>
              </a:rPr>
              <a:t>M</a:t>
            </a:r>
            <a:r>
              <a:rPr lang="en-GB" b="1" dirty="0" smtClean="0">
                <a:latin typeface="Calibri" pitchFamily="34" charset="0"/>
                <a:cs typeface="Calibri" pitchFamily="34" charset="0"/>
              </a:rPr>
              <a:t>etals 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- </a:t>
            </a:r>
            <a:r>
              <a:rPr lang="en-GB" dirty="0">
                <a:latin typeface="Calibri" pitchFamily="34" charset="0"/>
                <a:cs typeface="Calibri" pitchFamily="34" charset="0"/>
              </a:rPr>
              <a:t>a lot of different 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types; </a:t>
            </a:r>
            <a:r>
              <a:rPr lang="en-GB" dirty="0">
                <a:latin typeface="Calibri" pitchFamily="34" charset="0"/>
                <a:cs typeface="Calibri" pitchFamily="34" charset="0"/>
              </a:rPr>
              <a:t>the deposits are 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small </a:t>
            </a:r>
            <a:r>
              <a:rPr lang="en-GB" dirty="0">
                <a:latin typeface="Calibri" pitchFamily="34" charset="0"/>
                <a:cs typeface="Calibri" pitchFamily="34" charset="0"/>
              </a:rPr>
              <a:t>and not worth mining, with small metal 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content</a:t>
            </a:r>
            <a:endParaRPr lang="cs-CZ" dirty="0">
              <a:latin typeface="Calibri" pitchFamily="34" charset="0"/>
              <a:cs typeface="Calibri" pitchFamily="34" charset="0"/>
            </a:endParaRPr>
          </a:p>
          <a:p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r>
              <a:rPr lang="en-GB" b="1" dirty="0" smtClean="0">
                <a:latin typeface="Calibri" pitchFamily="34" charset="0"/>
                <a:cs typeface="Calibri" pitchFamily="34" charset="0"/>
              </a:rPr>
              <a:t>Non-metals</a:t>
            </a:r>
            <a:r>
              <a:rPr lang="en-GB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- are </a:t>
            </a:r>
            <a:r>
              <a:rPr lang="en-GB" dirty="0">
                <a:latin typeface="Calibri" pitchFamily="34" charset="0"/>
                <a:cs typeface="Calibri" pitchFamily="34" charset="0"/>
              </a:rPr>
              <a:t>rich and 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varied; </a:t>
            </a:r>
            <a:r>
              <a:rPr lang="en-GB" dirty="0">
                <a:latin typeface="Calibri" pitchFamily="34" charset="0"/>
                <a:cs typeface="Calibri" pitchFamily="34" charset="0"/>
              </a:rPr>
              <a:t>limestone and 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stone; fine </a:t>
            </a:r>
            <a:r>
              <a:rPr lang="en-GB" dirty="0">
                <a:latin typeface="Calibri" pitchFamily="34" charset="0"/>
                <a:cs typeface="Calibri" pitchFamily="34" charset="0"/>
              </a:rPr>
              <a:t>sands and first class kaolin 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in the </a:t>
            </a:r>
            <a:r>
              <a:rPr lang="en-GB" dirty="0">
                <a:latin typeface="Calibri" pitchFamily="34" charset="0"/>
                <a:cs typeface="Calibri" pitchFamily="34" charset="0"/>
              </a:rPr>
              <a:t>north-western part of Bohemia </a:t>
            </a:r>
            <a:endParaRPr lang="en-GB" dirty="0" smtClean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7406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Work with a map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>
                <a:latin typeface="Calibri" pitchFamily="34" charset="0"/>
                <a:cs typeface="Calibri" pitchFamily="34" charset="0"/>
              </a:rPr>
              <a:t>Use the map in the atlas and find out what is mined or found in the following locations:</a:t>
            </a:r>
          </a:p>
          <a:p>
            <a:pPr lvl="1"/>
            <a:r>
              <a:rPr lang="en-GB" dirty="0" smtClean="0">
                <a:latin typeface="Calibri" pitchFamily="34" charset="0"/>
                <a:cs typeface="Calibri" pitchFamily="34" charset="0"/>
              </a:rPr>
              <a:t>Karlovy Vary</a:t>
            </a:r>
          </a:p>
          <a:p>
            <a:pPr lvl="1"/>
            <a:r>
              <a:rPr lang="en-GB" dirty="0" err="1" smtClean="0">
                <a:latin typeface="Calibri" pitchFamily="34" charset="0"/>
                <a:cs typeface="Calibri" pitchFamily="34" charset="0"/>
              </a:rPr>
              <a:t>Horni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dirty="0" err="1">
                <a:latin typeface="Calibri" pitchFamily="34" charset="0"/>
                <a:cs typeface="Calibri" pitchFamily="34" charset="0"/>
              </a:rPr>
              <a:t>B</a:t>
            </a:r>
            <a:r>
              <a:rPr lang="en-GB" dirty="0" err="1" smtClean="0">
                <a:latin typeface="Calibri" pitchFamily="34" charset="0"/>
                <a:cs typeface="Calibri" pitchFamily="34" charset="0"/>
              </a:rPr>
              <a:t>riza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en-GB" dirty="0" err="1" smtClean="0">
                <a:latin typeface="Calibri" pitchFamily="34" charset="0"/>
                <a:cs typeface="Calibri" pitchFamily="34" charset="0"/>
              </a:rPr>
              <a:t>Chlumcany</a:t>
            </a:r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lvl="1"/>
            <a:r>
              <a:rPr lang="en-GB" dirty="0" err="1" smtClean="0">
                <a:latin typeface="Calibri" pitchFamily="34" charset="0"/>
                <a:cs typeface="Calibri" pitchFamily="34" charset="0"/>
              </a:rPr>
              <a:t>Frydlant</a:t>
            </a:r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lvl="1"/>
            <a:r>
              <a:rPr lang="en-GB" dirty="0" err="1" smtClean="0">
                <a:latin typeface="Calibri" pitchFamily="34" charset="0"/>
                <a:cs typeface="Calibri" pitchFamily="34" charset="0"/>
              </a:rPr>
              <a:t>Adamov</a:t>
            </a:r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lvl="1"/>
            <a:r>
              <a:rPr lang="en-GB" dirty="0" err="1" smtClean="0">
                <a:latin typeface="Calibri" pitchFamily="34" charset="0"/>
                <a:cs typeface="Calibri" pitchFamily="34" charset="0"/>
              </a:rPr>
              <a:t>Hranice</a:t>
            </a:r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lvl="1"/>
            <a:r>
              <a:rPr lang="en-GB" dirty="0" err="1" smtClean="0">
                <a:latin typeface="Calibri" pitchFamily="34" charset="0"/>
                <a:cs typeface="Calibri" pitchFamily="34" charset="0"/>
              </a:rPr>
              <a:t>Drasov</a:t>
            </a:r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lvl="1"/>
            <a:r>
              <a:rPr lang="en-GB" dirty="0" smtClean="0">
                <a:latin typeface="Calibri" pitchFamily="34" charset="0"/>
                <a:cs typeface="Calibri" pitchFamily="34" charset="0"/>
              </a:rPr>
              <a:t>Karvina</a:t>
            </a:r>
          </a:p>
          <a:p>
            <a:pPr lvl="1"/>
            <a:r>
              <a:rPr lang="en-GB" dirty="0" err="1" smtClean="0">
                <a:latin typeface="Calibri" pitchFamily="34" charset="0"/>
                <a:cs typeface="Calibri" pitchFamily="34" charset="0"/>
              </a:rPr>
              <a:t>Kyjov</a:t>
            </a:r>
            <a:endParaRPr lang="en-GB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9596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Work with a map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>
                <a:latin typeface="Calibri" pitchFamily="34" charset="0"/>
                <a:cs typeface="Calibri" pitchFamily="34" charset="0"/>
              </a:rPr>
              <a:t>Use the map in the atlas and find out what is mined or found in the following locations:</a:t>
            </a:r>
          </a:p>
          <a:p>
            <a:pPr lvl="1"/>
            <a:r>
              <a:rPr lang="en-GB" dirty="0" smtClean="0">
                <a:latin typeface="Calibri" pitchFamily="34" charset="0"/>
                <a:cs typeface="Calibri" pitchFamily="34" charset="0"/>
              </a:rPr>
              <a:t>Karlovy Vary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			</a:t>
            </a:r>
            <a:r>
              <a:rPr lang="en-GB" i="1" dirty="0" smtClean="0">
                <a:latin typeface="Calibri" pitchFamily="34" charset="0"/>
                <a:cs typeface="Calibri" pitchFamily="34" charset="0"/>
              </a:rPr>
              <a:t>kaolin</a:t>
            </a:r>
          </a:p>
          <a:p>
            <a:pPr lvl="1"/>
            <a:r>
              <a:rPr lang="en-GB" dirty="0" err="1" smtClean="0">
                <a:latin typeface="Calibri" pitchFamily="34" charset="0"/>
                <a:cs typeface="Calibri" pitchFamily="34" charset="0"/>
              </a:rPr>
              <a:t>Horni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dirty="0" err="1" smtClean="0">
                <a:latin typeface="Calibri" pitchFamily="34" charset="0"/>
                <a:cs typeface="Calibri" pitchFamily="34" charset="0"/>
              </a:rPr>
              <a:t>Briza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en-GB" dirty="0" err="1" smtClean="0">
                <a:latin typeface="Calibri" pitchFamily="34" charset="0"/>
                <a:cs typeface="Calibri" pitchFamily="34" charset="0"/>
              </a:rPr>
              <a:t>Chlumcany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	</a:t>
            </a:r>
            <a:r>
              <a:rPr lang="en-GB" i="1" dirty="0" smtClean="0">
                <a:latin typeface="Calibri" pitchFamily="34" charset="0"/>
                <a:cs typeface="Calibri" pitchFamily="34" charset="0"/>
              </a:rPr>
              <a:t>kaolin</a:t>
            </a:r>
          </a:p>
          <a:p>
            <a:pPr lvl="1"/>
            <a:r>
              <a:rPr lang="en-GB" dirty="0" err="1" smtClean="0">
                <a:latin typeface="Calibri" pitchFamily="34" charset="0"/>
                <a:cs typeface="Calibri" pitchFamily="34" charset="0"/>
              </a:rPr>
              <a:t>Frydlant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				</a:t>
            </a:r>
            <a:r>
              <a:rPr lang="en-GB" i="1" dirty="0" smtClean="0">
                <a:latin typeface="Calibri" pitchFamily="34" charset="0"/>
                <a:cs typeface="Calibri" pitchFamily="34" charset="0"/>
              </a:rPr>
              <a:t>sands</a:t>
            </a:r>
          </a:p>
          <a:p>
            <a:pPr lvl="1"/>
            <a:r>
              <a:rPr lang="en-GB" dirty="0" err="1" smtClean="0">
                <a:latin typeface="Calibri" pitchFamily="34" charset="0"/>
                <a:cs typeface="Calibri" pitchFamily="34" charset="0"/>
              </a:rPr>
              <a:t>Adamov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				</a:t>
            </a:r>
            <a:r>
              <a:rPr lang="en-GB" i="1" dirty="0" smtClean="0">
                <a:latin typeface="Calibri" pitchFamily="34" charset="0"/>
                <a:cs typeface="Calibri" pitchFamily="34" charset="0"/>
              </a:rPr>
              <a:t>limestone</a:t>
            </a:r>
          </a:p>
          <a:p>
            <a:pPr lvl="1"/>
            <a:r>
              <a:rPr lang="en-GB" dirty="0" err="1" smtClean="0">
                <a:latin typeface="Calibri" pitchFamily="34" charset="0"/>
                <a:cs typeface="Calibri" pitchFamily="34" charset="0"/>
              </a:rPr>
              <a:t>Hranice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				</a:t>
            </a:r>
            <a:r>
              <a:rPr lang="en-GB" i="1" dirty="0" smtClean="0">
                <a:latin typeface="Calibri" pitchFamily="34" charset="0"/>
                <a:cs typeface="Calibri" pitchFamily="34" charset="0"/>
              </a:rPr>
              <a:t>limestone</a:t>
            </a:r>
          </a:p>
          <a:p>
            <a:pPr lvl="1"/>
            <a:r>
              <a:rPr lang="en-GB" dirty="0" err="1" smtClean="0">
                <a:latin typeface="Calibri" pitchFamily="34" charset="0"/>
                <a:cs typeface="Calibri" pitchFamily="34" charset="0"/>
              </a:rPr>
              <a:t>Drasov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				</a:t>
            </a:r>
            <a:r>
              <a:rPr lang="en-GB" i="1" dirty="0" smtClean="0">
                <a:latin typeface="Calibri" pitchFamily="34" charset="0"/>
                <a:cs typeface="Calibri" pitchFamily="34" charset="0"/>
              </a:rPr>
              <a:t>sands</a:t>
            </a:r>
          </a:p>
          <a:p>
            <a:pPr lvl="1"/>
            <a:r>
              <a:rPr lang="en-GB" dirty="0" smtClean="0">
                <a:latin typeface="Calibri" pitchFamily="34" charset="0"/>
                <a:cs typeface="Calibri" pitchFamily="34" charset="0"/>
              </a:rPr>
              <a:t>Karvina				</a:t>
            </a:r>
            <a:r>
              <a:rPr lang="en-GB" i="1" dirty="0" smtClean="0">
                <a:latin typeface="Calibri" pitchFamily="34" charset="0"/>
                <a:cs typeface="Calibri" pitchFamily="34" charset="0"/>
              </a:rPr>
              <a:t>black coal</a:t>
            </a:r>
          </a:p>
          <a:p>
            <a:pPr lvl="1"/>
            <a:r>
              <a:rPr lang="en-GB" dirty="0" err="1" smtClean="0">
                <a:latin typeface="Calibri" pitchFamily="34" charset="0"/>
                <a:cs typeface="Calibri" pitchFamily="34" charset="0"/>
              </a:rPr>
              <a:t>Kyjov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				</a:t>
            </a:r>
            <a:r>
              <a:rPr lang="en-GB" i="1" dirty="0" smtClean="0">
                <a:latin typeface="Calibri" pitchFamily="34" charset="0"/>
                <a:cs typeface="Calibri" pitchFamily="34" charset="0"/>
              </a:rPr>
              <a:t>sands</a:t>
            </a:r>
            <a:endParaRPr lang="en-GB" i="1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1131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363</TotalTime>
  <Words>363</Words>
  <Application>Microsoft Office PowerPoint</Application>
  <PresentationFormat>Předvádění na obrazovce (4:3)</PresentationFormat>
  <Paragraphs>73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3" baseType="lpstr">
      <vt:lpstr>Calibri</vt:lpstr>
      <vt:lpstr>Century Schoolbook</vt:lpstr>
      <vt:lpstr>Wingdings</vt:lpstr>
      <vt:lpstr>Wingdings 2</vt:lpstr>
      <vt:lpstr>Arkýř</vt:lpstr>
      <vt:lpstr>Natural Resources</vt:lpstr>
      <vt:lpstr>Natural resources</vt:lpstr>
      <vt:lpstr>Natural resources</vt:lpstr>
      <vt:lpstr>Mineral deposits</vt:lpstr>
      <vt:lpstr>Fuels</vt:lpstr>
      <vt:lpstr>Metals, non-metals</vt:lpstr>
      <vt:lpstr>Work with a map</vt:lpstr>
      <vt:lpstr>Work with a map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Česká republika</dc:title>
  <dc:creator>uživatel</dc:creator>
  <cp:lastModifiedBy>Mikláš, Michal</cp:lastModifiedBy>
  <cp:revision>10</cp:revision>
  <dcterms:created xsi:type="dcterms:W3CDTF">2013-06-18T06:23:26Z</dcterms:created>
  <dcterms:modified xsi:type="dcterms:W3CDTF">2013-08-27T09:41:55Z</dcterms:modified>
</cp:coreProperties>
</file>