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8" r:id="rId3"/>
    <p:sldId id="259" r:id="rId4"/>
    <p:sldId id="260" r:id="rId5"/>
    <p:sldId id="262" r:id="rId6"/>
    <p:sldId id="263" r:id="rId7"/>
    <p:sldId id="264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2916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1732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2003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865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FFF39D"/>
                </a:solidFill>
              </a:rPr>
              <a:pPr/>
              <a:t>27. 8. 2013</a:t>
            </a:fld>
            <a:endParaRPr lang="cs-CZ">
              <a:solidFill>
                <a:srgbClr val="FFF39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>
              <a:solidFill>
                <a:srgbClr val="FFF39D"/>
              </a:solidFill>
            </a:endParaRPr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3489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55515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7399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797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19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1605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150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19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indexmundi.com/czech_republic/age_structure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notes3.czso.cz/csu/2008edicniplan.nsf/engp/1302-0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notes3.czso.cz/csu/2008edicniplan.nsf/engp/1302-08" TargetMode="External"/><Relationship Id="rId2" Type="http://schemas.openxmlformats.org/officeDocument/2006/relationships/hyperlink" Target="http://www.indexmundi.com/czech_republic/age_structure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Population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prstClr val="white"/>
                </a:solidFill>
              </a:rPr>
              <a:t>Gymn</a:t>
            </a:r>
            <a:r>
              <a:rPr lang="cs-CZ" sz="2000" dirty="0" err="1">
                <a:solidFill>
                  <a:prstClr val="white"/>
                </a:solidFill>
              </a:rPr>
              <a:t>ázium</a:t>
            </a:r>
            <a:r>
              <a:rPr lang="cs-CZ" sz="2000" dirty="0">
                <a:solidFill>
                  <a:prstClr val="white"/>
                </a:solidFill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909857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cs-CZ" dirty="0" err="1" smtClean="0">
                          <a:latin typeface="Calibri" pitchFamily="34" charset="0"/>
                          <a:cs typeface="Calibri" pitchFamily="34" charset="0"/>
                        </a:rPr>
                        <a:t>The</a:t>
                      </a: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Czech Republic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14</a:t>
                      </a:r>
                      <a:r>
                        <a:rPr lang="en-US" smtClean="0"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r>
                        <a:rPr lang="en-US" baseline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baseline="0" dirty="0" smtClean="0">
                          <a:latin typeface="Calibri" pitchFamily="34" charset="0"/>
                          <a:cs typeface="Calibri" pitchFamily="34" charset="0"/>
                        </a:rPr>
                        <a:t>6. 2013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2. ročník, sexta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Pomocí otázek a vzorových odpovědí se opakuje probrané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učivo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Opakování po probrání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učiva; upevnění učiva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Mgr. </a:t>
                      </a:r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Jiřina Juříčková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VY_32_INOVACE_06_AJUR19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454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Population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Give some main data about the population of the Czech Republic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What does the age pyramid say about the population of the Czech Republic?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What is the population distribution?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2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 – basic data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Give some main data about the population of the Czech Republic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cs-CZ" dirty="0">
                <a:latin typeface="Calibri" pitchFamily="34" charset="0"/>
                <a:cs typeface="Calibri" pitchFamily="34" charset="0"/>
              </a:rPr>
              <a:t>10,177,300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people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about 63.7%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Czech</a:t>
            </a:r>
            <a:r>
              <a:rPr lang="cs-CZ" dirty="0">
                <a:latin typeface="Calibri" pitchFamily="34" charset="0"/>
                <a:cs typeface="Calibri" pitchFamily="34" charset="0"/>
              </a:rPr>
              <a:t>, 4.9</a:t>
            </a:r>
            <a:r>
              <a:rPr lang="en-GB" dirty="0">
                <a:latin typeface="Calibri" pitchFamily="34" charset="0"/>
                <a:cs typeface="Calibri" pitchFamily="34" charset="0"/>
              </a:rPr>
              <a:t>%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en-GB" dirty="0">
                <a:latin typeface="Calibri" pitchFamily="34" charset="0"/>
                <a:cs typeface="Calibri" pitchFamily="34" charset="0"/>
              </a:rPr>
              <a:t>Moravian, 1.4%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 Slovak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Czech language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-95.4%,  </a:t>
            </a:r>
            <a:r>
              <a:rPr lang="en-GB" dirty="0">
                <a:latin typeface="Calibri" pitchFamily="34" charset="0"/>
                <a:cs typeface="Calibri" pitchFamily="34" charset="0"/>
              </a:rPr>
              <a:t>Slovak language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-1.6</a:t>
            </a:r>
            <a:r>
              <a:rPr lang="en-GB" dirty="0">
                <a:latin typeface="Calibri" pitchFamily="34" charset="0"/>
                <a:cs typeface="Calibri" pitchFamily="34" charset="0"/>
              </a:rPr>
              <a:t>%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non-believers 34.2%, the most widespread church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en-GB" dirty="0">
                <a:latin typeface="Calibri" pitchFamily="34" charset="0"/>
                <a:cs typeface="Calibri" pitchFamily="34" charset="0"/>
              </a:rPr>
              <a:t>Roman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Catholic - 10.3% </a:t>
            </a:r>
          </a:p>
          <a:p>
            <a:pPr lvl="1"/>
            <a:r>
              <a:rPr lang="en-GB" dirty="0">
                <a:latin typeface="Calibri" pitchFamily="34" charset="0"/>
                <a:cs typeface="Calibri" pitchFamily="34" charset="0"/>
              </a:rPr>
              <a:t>l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iteracy reaches 99%</a:t>
            </a: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life </a:t>
            </a:r>
            <a:r>
              <a:rPr lang="en-GB" dirty="0">
                <a:latin typeface="Calibri" pitchFamily="34" charset="0"/>
                <a:cs typeface="Calibri" pitchFamily="34" charset="0"/>
              </a:rPr>
              <a:t>expectancy is 77.38 years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GB" dirty="0" smtClean="0">
                <a:latin typeface="Calibri" pitchFamily="34" charset="0"/>
                <a:cs typeface="Calibri" pitchFamily="34" charset="0"/>
              </a:rPr>
              <a:t>73.4</a:t>
            </a:r>
            <a:r>
              <a:rPr lang="en-GB" dirty="0">
                <a:latin typeface="Calibri" pitchFamily="34" charset="0"/>
                <a:cs typeface="Calibri" pitchFamily="34" charset="0"/>
              </a:rPr>
              <a:t>%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urban population</a:t>
            </a:r>
            <a:endParaRPr lang="cs-CZ" dirty="0">
              <a:latin typeface="Calibri" pitchFamily="34" charset="0"/>
              <a:cs typeface="Calibri" pitchFamily="34" charset="0"/>
            </a:endParaRPr>
          </a:p>
          <a:p>
            <a:pPr lvl="1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32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 – population pyramid</a:t>
            </a:r>
            <a:endParaRPr lang="en-GB" dirty="0"/>
          </a:p>
        </p:txBody>
      </p:sp>
      <p:pic>
        <p:nvPicPr>
          <p:cNvPr id="4" name="obrázek 1" descr="http://www.indexmundi.com/graphs/population-pyramids/czech-republic-population-pyramid-2012.gif">
            <a:hlinkClick r:id="rId2"/>
          </p:cNvPr>
          <p:cNvPicPr>
            <a:picLocks noGrp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012950"/>
            <a:ext cx="5810250" cy="4048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94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 – population pyramid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There are quite small numbers of young people up to the age of 19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The age group of people from 20 to 49 is still the largest one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There is a large group of people from 50 to 74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The life expectancy is slightly longer for women than for men</a:t>
            </a:r>
          </a:p>
          <a:p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 – population distribution</a:t>
            </a:r>
            <a:endParaRPr lang="en-GB" dirty="0"/>
          </a:p>
        </p:txBody>
      </p:sp>
      <p:pic>
        <p:nvPicPr>
          <p:cNvPr id="4" name="obrázek 1" descr="http://notes3.czso.cz/csu/2008edicniplan.nsf/engt/1B002AE9FA/$File/130208m02.jpg">
            <a:hlinkClick r:id="rId2"/>
          </p:cNvPr>
          <p:cNvPicPr>
            <a:picLocks noGrp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7128792" cy="4680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323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Population – population distribution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Population distribution in the Czech Republic is not equal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People live mainly in the areas of large cities – Prague, Brno, Olomouc, Ostrava, Plzen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Then they live in industrial areas –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Krusne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Mts. Foothills, Ostrava basin</a:t>
            </a:r>
          </a:p>
          <a:p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And then they live in fertile basins of Moravia</a:t>
            </a:r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33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sources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www.indexmundi.com/czech_republic/age_structure.html</a:t>
            </a:r>
            <a:endParaRPr lang="en-US" dirty="0" smtClean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>
                <a:latin typeface="Calibri" pitchFamily="34" charset="0"/>
                <a:cs typeface="Calibri" pitchFamily="34" charset="0"/>
                <a:hlinkClick r:id="rId3"/>
              </a:rPr>
              <a:t>notes3.czso.cz/csu/2008edicniplan.nsf/engp/1302-08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50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282</Words>
  <Application>Microsoft Office PowerPoint</Application>
  <PresentationFormat>Předvádění na obrazovce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Calibri</vt:lpstr>
      <vt:lpstr>Century Schoolbook</vt:lpstr>
      <vt:lpstr>Wingdings</vt:lpstr>
      <vt:lpstr>Wingdings 2</vt:lpstr>
      <vt:lpstr>Arkýř</vt:lpstr>
      <vt:lpstr>Population</vt:lpstr>
      <vt:lpstr>Population</vt:lpstr>
      <vt:lpstr>Population – basic data</vt:lpstr>
      <vt:lpstr>Population – population pyramid</vt:lpstr>
      <vt:lpstr>Population – population pyramid</vt:lpstr>
      <vt:lpstr>Population – population distribution</vt:lpstr>
      <vt:lpstr>Population – population distribution</vt:lpstr>
      <vt:lpstr>sources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Česká republika</dc:title>
  <dc:creator>uživatel</dc:creator>
  <cp:lastModifiedBy>Mikláš, Michal</cp:lastModifiedBy>
  <cp:revision>9</cp:revision>
  <dcterms:created xsi:type="dcterms:W3CDTF">2013-06-19T19:04:33Z</dcterms:created>
  <dcterms:modified xsi:type="dcterms:W3CDTF">2013-08-27T09:42:17Z</dcterms:modified>
</cp:coreProperties>
</file>