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58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71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56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3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BC1342-2D92-425F-AB8B-DB3BADD3974C}" type="datetimeFigureOut">
              <a:rPr lang="cs-CZ" smtClean="0">
                <a:solidFill>
                  <a:srgbClr val="FFF39D"/>
                </a:solidFill>
              </a:rPr>
              <a:pPr/>
              <a:t>27. 8. 2013</a:t>
            </a:fld>
            <a:endParaRPr lang="cs-CZ">
              <a:solidFill>
                <a:srgbClr val="FFF39D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>
              <a:solidFill>
                <a:srgbClr val="FFF39D"/>
              </a:solidFill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506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797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9711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2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3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1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BC1342-2D92-425F-AB8B-DB3BADD3974C}" type="datetimeFigureOut">
              <a:rPr lang="cs-CZ" smtClean="0">
                <a:solidFill>
                  <a:srgbClr val="575F6D"/>
                </a:solidFill>
              </a:rPr>
              <a:pPr/>
              <a:t>27. 8. 2013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38F549-2D19-44B1-A887-A4206C62A9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9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nezka.net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cz-pamatky.cz/2009/07/karlstej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esk.cz/clanek/radce-prazdninovy-inspektor/139603/lazne-luhacovice-muzete-tu-byt-i-na-zkousku.html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czech-transport.com/index.php?id=57" TargetMode="Externa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tjiznicechy.cz/cz/prirodni-pamatky/6/2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www.lednice.cz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stozlin.com/index.php?page=detail&amp;id=2010&amp;co=aktualne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castle.ckrumlov.cz/docs/cz/zamek_oinf_sthrza.xml" TargetMode="Externa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tjiznicechy.cz/cz/prirodni-pamatky/6/2/" TargetMode="External"/><Relationship Id="rId3" Type="http://schemas.openxmlformats.org/officeDocument/2006/relationships/hyperlink" Target="http://www.czech-transport.com/index.php?id=57" TargetMode="External"/><Relationship Id="rId7" Type="http://schemas.openxmlformats.org/officeDocument/2006/relationships/hyperlink" Target="http://www.mestozlin.com/index.php?page=detail&amp;id=2010&amp;co=aktualne" TargetMode="External"/><Relationship Id="rId2" Type="http://schemas.openxmlformats.org/officeDocument/2006/relationships/hyperlink" Target="http://www.cz-pamatky.cz/2009/07/karlstej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dnice.cz/en/" TargetMode="External"/><Relationship Id="rId5" Type="http://schemas.openxmlformats.org/officeDocument/2006/relationships/hyperlink" Target="http://www.snezka.net/" TargetMode="External"/><Relationship Id="rId4" Type="http://schemas.openxmlformats.org/officeDocument/2006/relationships/hyperlink" Target="http://www.blesk.cz/clanek/radce-prazdninovy-inspektor/139603/lazne-luhacovice-muzete-tu-byt-i-na-zkousku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Tourism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prstClr val="white"/>
                </a:solidFill>
              </a:rPr>
              <a:t>Gymn</a:t>
            </a:r>
            <a:r>
              <a:rPr lang="cs-CZ" sz="2000" dirty="0" err="1">
                <a:solidFill>
                  <a:prstClr val="white"/>
                </a:solidFill>
              </a:rPr>
              <a:t>ázium</a:t>
            </a:r>
            <a:r>
              <a:rPr lang="cs-CZ" sz="2000" dirty="0">
                <a:solidFill>
                  <a:prstClr val="white"/>
                </a:solidFill>
              </a:rPr>
              <a:t> a Jazyková škola s právem státní jazykové zkoušky Zlín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38535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The Czech Republic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6. 2013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2. ročník, sexta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Pomocí otázek a vzorových odpovědí se opakuje probrané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učivo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Opakování po probrání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učiva; upevnění učiva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Mgr. </a:t>
                      </a:r>
                      <a:r>
                        <a:rPr lang="cs-CZ" smtClean="0">
                          <a:latin typeface="Calibri" pitchFamily="34" charset="0"/>
                          <a:cs typeface="Calibri" pitchFamily="34" charset="0"/>
                        </a:rPr>
                        <a:t>Jiřina Juříčková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Calibri" pitchFamily="34" charset="0"/>
                          <a:cs typeface="Calibri" pitchFamily="34" charset="0"/>
                        </a:rPr>
                        <a:t>VY_32_INOVACE_06_AJUR20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7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the places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Can you identify the places in the photos?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9517"/>
            <a:ext cx="2754306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89208"/>
            <a:ext cx="2608684" cy="195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6" y="4509119"/>
            <a:ext cx="2747704" cy="169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6429"/>
            <a:ext cx="2748355" cy="18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2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the places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Can you identify the places in the photos?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5" y="2181114"/>
            <a:ext cx="2880320" cy="191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23" y="2102986"/>
            <a:ext cx="3024336" cy="207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2" y="4454297"/>
            <a:ext cx="3045043" cy="20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454297"/>
            <a:ext cx="3071971" cy="20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1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cs-CZ" dirty="0" smtClean="0">
                <a:latin typeface="Calibri" pitchFamily="34" charset="0"/>
                <a:cs typeface="Calibri" pitchFamily="34" charset="0"/>
                <a:hlinkClick r:id="rId2"/>
              </a:rPr>
              <a:t>www.cz-pamatky.cz/2009/07/karlstejn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cs-CZ" dirty="0" smtClean="0">
                <a:latin typeface="Calibri" pitchFamily="34" charset="0"/>
                <a:cs typeface="Calibri" pitchFamily="34" charset="0"/>
                <a:hlinkClick r:id="rId3"/>
              </a:rPr>
              <a:t>www.czech-transport.com/index.php?id=57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>
                <a:latin typeface="Calibri" pitchFamily="34" charset="0"/>
                <a:cs typeface="Calibri" pitchFamily="34" charset="0"/>
                <a:hlinkClick r:id="rId4"/>
              </a:rPr>
              <a:t>http://</a:t>
            </a:r>
            <a:r>
              <a:rPr lang="cs-CZ" dirty="0" smtClean="0">
                <a:latin typeface="Calibri" pitchFamily="34" charset="0"/>
                <a:cs typeface="Calibri" pitchFamily="34" charset="0"/>
                <a:hlinkClick r:id="rId4"/>
              </a:rPr>
              <a:t>www.blesk.cz/clanek/radce-prazdninovy-inspektor/139603/lazne-luhacovice-muzete-tu-byt-i-na-zkousku.html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>
                <a:latin typeface="Calibri" pitchFamily="34" charset="0"/>
                <a:cs typeface="Calibri" pitchFamily="34" charset="0"/>
                <a:hlinkClick r:id="rId5"/>
              </a:rPr>
              <a:t>http://www.snezka.net</a:t>
            </a:r>
            <a:r>
              <a:rPr lang="cs-CZ" dirty="0" smtClean="0">
                <a:latin typeface="Calibri" pitchFamily="34" charset="0"/>
                <a:cs typeface="Calibri" pitchFamily="34" charset="0"/>
                <a:hlinkClick r:id="rId5"/>
              </a:rPr>
              <a:t>/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>
                <a:latin typeface="Calibri" pitchFamily="34" charset="0"/>
                <a:cs typeface="Calibri" pitchFamily="34" charset="0"/>
                <a:hlinkClick r:id="rId6"/>
              </a:rPr>
              <a:t>http://www.lednice.cz/en</a:t>
            </a:r>
            <a:r>
              <a:rPr lang="cs-CZ" dirty="0" smtClean="0">
                <a:latin typeface="Calibri" pitchFamily="34" charset="0"/>
                <a:cs typeface="Calibri" pitchFamily="34" charset="0"/>
                <a:hlinkClick r:id="rId6"/>
              </a:rPr>
              <a:t>/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>
                <a:latin typeface="Calibri" pitchFamily="34" charset="0"/>
                <a:cs typeface="Calibri" pitchFamily="34" charset="0"/>
                <a:hlinkClick r:id="rId7"/>
              </a:rPr>
              <a:t>http://</a:t>
            </a:r>
            <a:r>
              <a:rPr lang="cs-CZ" dirty="0" smtClean="0">
                <a:latin typeface="Calibri" pitchFamily="34" charset="0"/>
                <a:cs typeface="Calibri" pitchFamily="34" charset="0"/>
                <a:hlinkClick r:id="rId7"/>
              </a:rPr>
              <a:t>www.mestozlin.com/index.php?page=detail&amp;id=2010&amp;co=aktualne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>
                <a:latin typeface="Calibri" pitchFamily="34" charset="0"/>
                <a:cs typeface="Calibri" pitchFamily="34" charset="0"/>
                <a:hlinkClick r:id="rId8"/>
              </a:rPr>
              <a:t>http://www.visitjiznicechy.cz/cz/prirodni-pamatky/6/2/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is tourism?</a:t>
            </a:r>
          </a:p>
          <a:p>
            <a:pPr marL="457200" indent="-457200">
              <a:buFont typeface="+mj-lt"/>
              <a:buAutoNum type="arabicParenR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In which economic sector is it included?</a:t>
            </a:r>
          </a:p>
          <a:p>
            <a:pPr marL="457200" indent="-457200">
              <a:buFont typeface="+mj-lt"/>
              <a:buAutoNum type="arabicParenR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forms of tourism do we distinguish?</a:t>
            </a:r>
          </a:p>
          <a:p>
            <a:pPr marL="457200" indent="-457200">
              <a:buFont typeface="+mj-lt"/>
              <a:buAutoNum type="arabicParenR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are the world`s most visited countries?</a:t>
            </a:r>
          </a:p>
          <a:p>
            <a:pPr marL="457200" indent="-457200">
              <a:buFont typeface="+mj-lt"/>
              <a:buAutoNum type="arabicParenR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are the most visited attractions?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Tourism is travel for leisure or recreational purposes</a:t>
            </a:r>
          </a:p>
          <a:p>
            <a:pPr marL="457200" indent="-457200">
              <a:buFont typeface="+mj-lt"/>
              <a:buAutoNum type="arabicParenR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It is included into tertiary industry and it has become the world`s largest growing industry.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They are: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domestic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GB" dirty="0">
                <a:latin typeface="Calibri" pitchFamily="34" charset="0"/>
                <a:cs typeface="Calibri" pitchFamily="34" charset="0"/>
              </a:rPr>
              <a:t>residents of the given country travelling only within this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country)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inbound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GB" dirty="0">
                <a:latin typeface="Calibri" pitchFamily="34" charset="0"/>
                <a:cs typeface="Calibri" pitchFamily="34" charset="0"/>
              </a:rPr>
              <a:t>non-residents travelling in the given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country)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outbound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GB" dirty="0">
                <a:latin typeface="Calibri" pitchFamily="34" charset="0"/>
                <a:cs typeface="Calibri" pitchFamily="34" charset="0"/>
              </a:rPr>
              <a:t>residents travelling to another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country)</a:t>
            </a:r>
          </a:p>
          <a:p>
            <a:pPr marL="457200" indent="-457200">
              <a:buFont typeface="+mj-lt"/>
              <a:buAutoNum type="arabicParenR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Most visited countries in the world are:</a:t>
            </a:r>
          </a:p>
          <a:p>
            <a:pPr marL="0" indent="0"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France</a:t>
            </a:r>
          </a:p>
          <a:p>
            <a:pPr marL="0" indent="0"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Spain</a:t>
            </a:r>
          </a:p>
          <a:p>
            <a:pPr marL="0" indent="0"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the United States</a:t>
            </a:r>
          </a:p>
          <a:p>
            <a:pPr marL="0" indent="0"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China</a:t>
            </a: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	Italy	</a:t>
            </a: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All of which have got more than 40 million visitors a year.</a:t>
            </a:r>
          </a:p>
        </p:txBody>
      </p:sp>
    </p:spTree>
    <p:extLst>
      <p:ext uri="{BB962C8B-B14F-4D97-AF65-F5344CB8AC3E}">
        <p14:creationId xmlns:p14="http://schemas.microsoft.com/office/powerpoint/2010/main" val="31860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Among the most visited attractions are (according the Forbes Traveller):</a:t>
            </a:r>
          </a:p>
          <a:p>
            <a:r>
              <a:rPr lang="en-GB" b="1" dirty="0">
                <a:latin typeface="Calibri" pitchFamily="34" charset="0"/>
                <a:cs typeface="Calibri" pitchFamily="34" charset="0"/>
              </a:rPr>
              <a:t>Times Square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New York City, United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States, </a:t>
            </a:r>
          </a:p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National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Mall &amp; Memorial Parks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Washington D.C., United States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Walt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Disney World`s Magic Kingdom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Lake Buena Vista,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Orlando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United States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Trafalgar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Square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London, United Kingdom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Disneyland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Anaheim, CA, United States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Niagara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Falls</a:t>
            </a:r>
            <a:r>
              <a:rPr lang="en-GB" dirty="0">
                <a:latin typeface="Calibri" pitchFamily="34" charset="0"/>
                <a:cs typeface="Calibri" pitchFamily="34" charset="0"/>
              </a:rPr>
              <a:t>, Ontario,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012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Tourism – the Czech republic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Use the map in the atlas of the Czech Republic and comment on tourism in the country: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What are the main areas of tourism?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Where do the tourists come most? Why?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From where do the tourists come to the Czech Republic?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Where do the Czechs go for their holidays?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Tourism – the Czech republic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Use the map in the atlas of the Czech Republic and comment on tourism in the country: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The main areas of tourism in the CR are recreational areas in the mountain ranges (the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Krkonose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Mts., the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Sumava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Mts.) and the areas along the Vltava and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Sazava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rivers.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As for the sights there are historical cities such as Prague, Brno,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Cesky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Krumlov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Kromeriz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Velehrad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and many others.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Tourists come mainly to Prague (sightseeing, culture), spa towns in the North-western Bohemia (health) and to the area of the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Krkonose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Mts. (sports)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Tourism – the Czech republic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Mainly from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Germany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Russia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 then from Poland, Slovakia, Italy and Great Britain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The Czechs most often go to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Croatia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(almost 800 thousand), then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Italy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Slovakia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(more than 500 thousand) and Greece, Austria, Spain. Among other popular destinations Egypt, Tunisia and Turkey can be named.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UNESCO sites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In the Czech Republic there are also places listed on the UNESCO list of the world`s heritage. Can you name some of them?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Prague – historical centre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Kutna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Hora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– historical centre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Holasovice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– folk architecture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Cesky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Krumlov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– historical centre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Telc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– historical centre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Zelena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Hora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– pilgrimage place (church)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Terbic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– Jewish town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Brno –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Tugendhat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villa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Olomouc – column of the Saint 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Kromeriz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– castle and gardens</a:t>
            </a:r>
          </a:p>
          <a:p>
            <a:pPr marL="822960" lvl="1" indent="-457200">
              <a:buFont typeface="+mj-lt"/>
              <a:buAutoNum type="arabicParenR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Lednice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area –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chatteaus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` parks and gardens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598</Words>
  <Application>Microsoft Office PowerPoint</Application>
  <PresentationFormat>Předvádění na obrazovce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Wingdings</vt:lpstr>
      <vt:lpstr>Wingdings 2</vt:lpstr>
      <vt:lpstr>Arkýř</vt:lpstr>
      <vt:lpstr>Tourism</vt:lpstr>
      <vt:lpstr>Tourism</vt:lpstr>
      <vt:lpstr>Tourism</vt:lpstr>
      <vt:lpstr>Tourism</vt:lpstr>
      <vt:lpstr>Tourism</vt:lpstr>
      <vt:lpstr>Tourism – the Czech republic</vt:lpstr>
      <vt:lpstr>Tourism – the Czech republic</vt:lpstr>
      <vt:lpstr>Tourism – the Czech republic</vt:lpstr>
      <vt:lpstr>UNESCO sites</vt:lpstr>
      <vt:lpstr>Identify the places</vt:lpstr>
      <vt:lpstr>Identify the places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republika</dc:title>
  <dc:creator>uživatel</dc:creator>
  <cp:lastModifiedBy>Mikláš, Michal</cp:lastModifiedBy>
  <cp:revision>10</cp:revision>
  <dcterms:created xsi:type="dcterms:W3CDTF">2013-06-20T16:43:23Z</dcterms:created>
  <dcterms:modified xsi:type="dcterms:W3CDTF">2013-08-27T09:42:25Z</dcterms:modified>
</cp:coreProperties>
</file>