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64" r:id="rId4"/>
    <p:sldId id="267" r:id="rId5"/>
    <p:sldId id="270" r:id="rId6"/>
    <p:sldId id="268" r:id="rId7"/>
    <p:sldId id="266" r:id="rId8"/>
    <p:sldId id="265" r:id="rId9"/>
    <p:sldId id="263" r:id="rId10"/>
    <p:sldId id="269" r:id="rId11"/>
    <p:sldId id="271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5091"/>
    <a:srgbClr val="E8CDB2"/>
    <a:srgbClr val="0000FF"/>
    <a:srgbClr val="FFCC00"/>
    <a:srgbClr val="00CCFF"/>
    <a:srgbClr val="66FF66"/>
    <a:srgbClr val="99FFC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13233-E77C-486D-82B9-DAE1E7F1EBA1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DB4EC-5D8B-46C2-9B17-B0E80FF489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F5F11-9346-4683-A36B-61F4C62CD2F0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D463E-0A50-4A88-88A2-4F839197C0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82F0C-071B-49E4-92F5-2633A10072B1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EB511-5E3F-469F-968A-8D1063AC77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C866E-81DB-42A1-8902-975D4349D7F9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B093C-83B0-40EF-8219-0C55856E9D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5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9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64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4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2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2" y="1324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359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2360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1DB35-F4D7-433F-9C9D-13168549C66B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87B45-88D7-4B13-A498-4C4875D67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56858-34A6-4083-8FEE-232A8BA8BE2A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3B6D7-4F75-45BF-A2F5-79ABC279A7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1B9ED-A86C-426B-8DF8-C67E32C72636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C8A7B-AD4A-4C71-B45D-769EB23A28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56C93-C70A-496D-B963-FDDDA15D7ADE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358D7-FE69-4ED5-8EF3-9E2226A96F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18CFB-8519-4588-8434-FD5D292CD3FF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01920-2DD7-4763-9BD1-7A10922B4D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8D1F6-FC73-458F-81C5-C515EEB25B8E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BC605-72AC-438B-999B-8C68BE9AF9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76F61-8FC0-4E5F-B792-A9389EE15869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5B3DB-E62E-452A-87AB-D63B1F63A8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D1B4E-3F0B-4742-81D4-7252DF9DF0C5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5EC2E-E563-444F-9D62-3E2A6F0766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0406F-D0F7-4621-A943-BC3A6AE16A6B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EF3DE-D709-4A10-BE9E-E837CB6E47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8F176-A5B5-45C0-9387-69765D9E1F1D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AB3ED-537A-451B-AB58-D12FC08824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29532-E2FC-4480-9ACD-BDA00C6F5AAC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F3509-DF6F-4D76-AEB9-CF76799144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0AA70-5BAD-4379-BF62-415C821B9227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69733-196F-449B-B011-C8C18CE07D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35041-E525-4AA1-A383-22EF94139188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0B379-009F-430B-932D-CA5DD1F21C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45E99-2838-4BE6-BADC-898DD890EE22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9777A-63E2-428E-8091-0B537F2541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E772E-EACE-4E13-A6C1-3D4C60388632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A9E3B-AE63-4CA3-82F2-B489C7E2F8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A4E2B-2184-471A-99C7-F594A8606ABE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622E5-357E-4A61-B3E6-C22D751AD7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6481A-CC08-45A0-AA66-839A4F25B0EA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7EA11-570C-4233-805A-552E41FAD1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3C594-E4D0-4D49-B218-7748795DD0A7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E1EB7-F224-4757-813D-288E60F828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7A996-0D20-4B58-A709-092C80B9DFFD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1ED15-CC08-4167-86CF-DE70282018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47E696D-C818-4BF6-B951-0EE84B68CB3F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86B5183-1CBE-49D5-9604-A79BBD3F26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22531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4345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2533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4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5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2536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4347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253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14379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254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254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254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5" y="1722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4348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2548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9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0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34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255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350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2556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7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8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255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257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434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257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944E8718-53B8-4851-8C39-BCB73F580188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2257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7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53EBBD77-2A2A-4AAD-93C0-6073B57EE5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fr-fr/images/results.aspx?qu=chemise+de+nuit&amp;ex=1" TargetMode="External"/><Relationship Id="rId2" Type="http://schemas.openxmlformats.org/officeDocument/2006/relationships/hyperlink" Target="http://office.microsoft.com/fr-fr/images/results.aspx?qu=pyjama&amp;ex=1" TargetMode="External"/><Relationship Id="rId1" Type="http://schemas.openxmlformats.org/officeDocument/2006/relationships/slideLayout" Target="../slideLayouts/slideLayout14.xml"/><Relationship Id="rId5" Type="http://schemas.openxmlformats.org/officeDocument/2006/relationships/hyperlink" Target="http://office.microsoft.com/fr-fr/images/results.aspx?qu=maillot&amp;ex=1" TargetMode="External"/><Relationship Id="rId4" Type="http://schemas.openxmlformats.org/officeDocument/2006/relationships/hyperlink" Target="http://office.microsoft.com/fr-fr/images/results.aspx?qu=slip&amp;ex=1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13" Type="http://schemas.openxmlformats.org/officeDocument/2006/relationships/image" Target="../media/image25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12" Type="http://schemas.openxmlformats.org/officeDocument/2006/relationships/image" Target="../media/image24.jpeg"/><Relationship Id="rId2" Type="http://schemas.openxmlformats.org/officeDocument/2006/relationships/image" Target="../media/image14.jpeg"/><Relationship Id="rId16" Type="http://schemas.openxmlformats.org/officeDocument/2006/relationships/image" Target="../media/image28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8.jpeg"/><Relationship Id="rId11" Type="http://schemas.openxmlformats.org/officeDocument/2006/relationships/image" Target="../media/image23.jpeg"/><Relationship Id="rId5" Type="http://schemas.openxmlformats.org/officeDocument/2006/relationships/image" Target="../media/image17.jpeg"/><Relationship Id="rId15" Type="http://schemas.openxmlformats.org/officeDocument/2006/relationships/image" Target="../media/image27.jpe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Relationship Id="rId14" Type="http://schemas.openxmlformats.org/officeDocument/2006/relationships/image" Target="../media/image2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jpeg"/><Relationship Id="rId3" Type="http://schemas.openxmlformats.org/officeDocument/2006/relationships/image" Target="../media/image32.jpeg"/><Relationship Id="rId7" Type="http://schemas.openxmlformats.org/officeDocument/2006/relationships/image" Target="../media/image36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5.jpeg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fr-fr/images/results.aspx?qu=jupe&amp;ex=1" TargetMode="External"/><Relationship Id="rId13" Type="http://schemas.openxmlformats.org/officeDocument/2006/relationships/hyperlink" Target="http://office.microsoft.com/fr-fr/images/results.aspx?qu=parapluie&amp;ex=1" TargetMode="External"/><Relationship Id="rId3" Type="http://schemas.openxmlformats.org/officeDocument/2006/relationships/hyperlink" Target="http://office.microsoft.com/fr-fr/images/results.aspx?qu=pull&amp;ex=1" TargetMode="External"/><Relationship Id="rId7" Type="http://schemas.openxmlformats.org/officeDocument/2006/relationships/hyperlink" Target="http://office.microsoft.com/fr-fr/images/results.aspx?qu=manteau&amp;ex=1" TargetMode="External"/><Relationship Id="rId12" Type="http://schemas.openxmlformats.org/officeDocument/2006/relationships/hyperlink" Target="http://office.microsoft.com/fr-fr/images/results.aspx?qu=lunettes&amp;ex=1" TargetMode="External"/><Relationship Id="rId2" Type="http://schemas.openxmlformats.org/officeDocument/2006/relationships/hyperlink" Target="http://office.microsoft.com/fr-fr/images/results.aspx?qu=v%C3%AAtements" TargetMode="External"/><Relationship Id="rId1" Type="http://schemas.openxmlformats.org/officeDocument/2006/relationships/slideLayout" Target="../slideLayouts/slideLayout19.xml"/><Relationship Id="rId6" Type="http://schemas.openxmlformats.org/officeDocument/2006/relationships/hyperlink" Target="http://office.microsoft.com/fr-fr/images/results.aspx?qu=pantalon&amp;ex=1" TargetMode="External"/><Relationship Id="rId11" Type="http://schemas.openxmlformats.org/officeDocument/2006/relationships/hyperlink" Target="http://office.microsoft.com/fr-fr/images/results.aspx?qu=bonnet&amp;ex=1" TargetMode="External"/><Relationship Id="rId5" Type="http://schemas.openxmlformats.org/officeDocument/2006/relationships/hyperlink" Target="http://office.microsoft.com/fr-fr/images/results.aspx?qu=short&amp;ex=1" TargetMode="External"/><Relationship Id="rId10" Type="http://schemas.openxmlformats.org/officeDocument/2006/relationships/hyperlink" Target="http://office.microsoft.com/fr-fr/images/results.aspx?qu=chapeau&amp;ex=1" TargetMode="External"/><Relationship Id="rId4" Type="http://schemas.openxmlformats.org/officeDocument/2006/relationships/hyperlink" Target="http://office.microsoft.com/fr-fr/images/results.aspx?qu=robe&amp;ex=1" TargetMode="External"/><Relationship Id="rId9" Type="http://schemas.openxmlformats.org/officeDocument/2006/relationships/hyperlink" Target="http://office.microsoft.com/fr-fr/images/results.aspx?qu=blouson&amp;ex=1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fr-fr/images/results.aspx?qu=chaussettes&amp;ex=1" TargetMode="External"/><Relationship Id="rId3" Type="http://schemas.openxmlformats.org/officeDocument/2006/relationships/hyperlink" Target="http://office.microsoft.com/fr-fr/images/results.aspx?qu=v%C3%AAtements" TargetMode="External"/><Relationship Id="rId7" Type="http://schemas.openxmlformats.org/officeDocument/2006/relationships/hyperlink" Target="http://office.microsoft.com/fr-fr/images/results.aspx?qu=chaussures&amp;ex=1" TargetMode="External"/><Relationship Id="rId2" Type="http://schemas.openxmlformats.org/officeDocument/2006/relationships/hyperlink" Target="http://office.microsoft.com/fr-fr/images/results.aspx?qu=ceinture&amp;ex=1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://office.microsoft.com/fr-fr/images/results.aspx?qu=chausson&amp;ex=1" TargetMode="External"/><Relationship Id="rId11" Type="http://schemas.openxmlformats.org/officeDocument/2006/relationships/hyperlink" Target="http://office.microsoft.com/fr-fr/images/results.aspx?qu=maillot+de+bain&amp;ex=1" TargetMode="External"/><Relationship Id="rId5" Type="http://schemas.openxmlformats.org/officeDocument/2006/relationships/hyperlink" Target="http://office.microsoft.com/fr-fr/images/results.aspx?qu=sac&amp;ex=1" TargetMode="External"/><Relationship Id="rId10" Type="http://schemas.openxmlformats.org/officeDocument/2006/relationships/hyperlink" Target="http://office.microsoft.com/fr-fr/images/results.aspx?qu=jogging&amp;ex=1" TargetMode="External"/><Relationship Id="rId4" Type="http://schemas.openxmlformats.org/officeDocument/2006/relationships/hyperlink" Target="http://office.microsoft.com/fr-fr/images/results.aspx?qu=echarpe&amp;ex=1" TargetMode="External"/><Relationship Id="rId9" Type="http://schemas.openxmlformats.org/officeDocument/2006/relationships/hyperlink" Target="http://office.microsoft.com/fr-fr/images/results.aspx?qu=famill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smtClean="0"/>
              <a:t>Les </a:t>
            </a:r>
            <a:r>
              <a:rPr lang="cs-CZ" sz="3600" b="1" dirty="0" err="1" smtClean="0"/>
              <a:t>vêtements</a:t>
            </a:r>
            <a:endParaRPr lang="cs-CZ" sz="3600" b="1" dirty="0" smtClean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/>
        </p:spPr>
      </p:pic>
      <p:pic>
        <p:nvPicPr>
          <p:cNvPr id="266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260350"/>
            <a:ext cx="655796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9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58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868317"/>
              </p:ext>
            </p:extLst>
          </p:nvPr>
        </p:nvGraphicFramePr>
        <p:xfrm>
          <a:off x="728663" y="2492375"/>
          <a:ext cx="7666037" cy="2840355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Vocabulaire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17.10.2012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5. a 6. ročníky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Lexique de l´habillement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solutions proposées sont en page 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VY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INOVACE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07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FNEV16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373062"/>
          </a:xfrm>
        </p:spPr>
        <p:txBody>
          <a:bodyPr/>
          <a:lstStyle/>
          <a:p>
            <a:pPr eaLnBrk="1" hangingPunct="1">
              <a:defRPr/>
            </a:pPr>
            <a:r>
              <a:rPr lang="cs-CZ" sz="2000" b="1"/>
              <a:t>Použitý obrazový materiál: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435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pyjama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2"/>
              </a:rPr>
              <a:t>http://office.microsoft.com/fr-fr/images/results.aspx?qu=pyjama&amp;ex=1#ai:MC900057010|mt:1|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La </a:t>
            </a:r>
            <a:r>
              <a:rPr lang="cs-CZ" sz="1000" dirty="0" err="1" smtClean="0">
                <a:solidFill>
                  <a:srgbClr val="965091"/>
                </a:solidFill>
              </a:rPr>
              <a:t>chemise</a:t>
            </a:r>
            <a:r>
              <a:rPr lang="cs-CZ" sz="1000" dirty="0" smtClean="0">
                <a:solidFill>
                  <a:srgbClr val="965091"/>
                </a:solidFill>
              </a:rPr>
              <a:t> de </a:t>
            </a:r>
            <a:r>
              <a:rPr lang="cs-CZ" sz="1000" dirty="0" err="1" smtClean="0">
                <a:solidFill>
                  <a:srgbClr val="965091"/>
                </a:solidFill>
              </a:rPr>
              <a:t>nuit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3"/>
              </a:rPr>
              <a:t>http://office.microsoft.com/fr-fr/images/results.aspx?qu=chemise+de+nuit&amp;ex=1#ai:MC900360167|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slip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4"/>
              </a:rPr>
              <a:t>http://office.microsoft.com/fr-fr/images/results.aspx?qu=slip&amp;ex=1#ai:MC900396232|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La petite </a:t>
            </a:r>
            <a:r>
              <a:rPr lang="cs-CZ" sz="1000" dirty="0" err="1" smtClean="0">
                <a:solidFill>
                  <a:srgbClr val="965091"/>
                </a:solidFill>
              </a:rPr>
              <a:t>culotte</a:t>
            </a:r>
            <a:r>
              <a:rPr lang="cs-CZ" sz="1000" dirty="0" smtClean="0">
                <a:solidFill>
                  <a:srgbClr val="965091"/>
                </a:solidFill>
              </a:rPr>
              <a:t> et </a:t>
            </a: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soutien-gorge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5"/>
              </a:rPr>
              <a:t>http://office.microsoft.com/fr-fr/images/results.aspx?qu=maillot&amp;ex=1#ai:MC900057011|mt:1</a:t>
            </a:r>
            <a:r>
              <a:rPr lang="cs-CZ" sz="1000" dirty="0" smtClean="0"/>
              <a:t>|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91513" cy="56197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>
                <a:solidFill>
                  <a:schemeClr val="hlink"/>
                </a:solidFill>
              </a:rPr>
              <a:t>Les v</a:t>
            </a:r>
            <a:r>
              <a:rPr lang="en-US" sz="2000">
                <a:solidFill>
                  <a:schemeClr val="hlink"/>
                </a:solidFill>
                <a:cs typeface="Arial" charset="0"/>
              </a:rPr>
              <a:t>ê</a:t>
            </a:r>
            <a:r>
              <a:rPr lang="cs-CZ" sz="2000">
                <a:solidFill>
                  <a:schemeClr val="hlink"/>
                </a:solidFill>
                <a:cs typeface="Arial" charset="0"/>
              </a:rPr>
              <a:t>tements</a:t>
            </a:r>
            <a:r>
              <a:rPr lang="cs-CZ" sz="2000">
                <a:solidFill>
                  <a:srgbClr val="FFCC00"/>
                </a:solidFill>
                <a:cs typeface="Arial" charset="0"/>
              </a:rPr>
              <a:t/>
            </a:r>
            <a:br>
              <a:rPr lang="cs-CZ" sz="2000">
                <a:solidFill>
                  <a:srgbClr val="FFCC00"/>
                </a:solidFill>
                <a:cs typeface="Arial" charset="0"/>
              </a:rPr>
            </a:br>
            <a:r>
              <a:rPr lang="cs-CZ" sz="1400">
                <a:cs typeface="Arial" charset="0"/>
              </a:rPr>
              <a:t>Reliez chaque image avec le mot correspondant</a:t>
            </a:r>
            <a:endParaRPr lang="en-US" sz="1400">
              <a:cs typeface="Arial" charset="0"/>
            </a:endParaRPr>
          </a:p>
        </p:txBody>
      </p:sp>
      <p:sp>
        <p:nvSpPr>
          <p:cNvPr id="27650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57200" y="981075"/>
            <a:ext cx="8147050" cy="5032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Un blouson - une chemise – un jean - une jupe – un manteau - un pantalon – un pull - une robe –  un short - un t-shirt - une veste - </a:t>
            </a:r>
          </a:p>
        </p:txBody>
      </p:sp>
      <p:sp>
        <p:nvSpPr>
          <p:cNvPr id="27651" name="Rectangle 6"/>
          <p:cNvSpPr>
            <a:spLocks noGrp="1"/>
          </p:cNvSpPr>
          <p:nvPr>
            <p:ph sz="half" idx="4294967295"/>
          </p:nvPr>
        </p:nvSpPr>
        <p:spPr>
          <a:xfrm>
            <a:off x="395288" y="1600200"/>
            <a:ext cx="8291512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2400" smtClean="0"/>
          </a:p>
        </p:txBody>
      </p:sp>
      <p:pic>
        <p:nvPicPr>
          <p:cNvPr id="27652" name="Picture 16" descr="équipement pour la maison,jeans,pantalon en jean,pantalons,salopettes,vêtements,vêtements spo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4365625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18" descr="culottes,équipement pour la maison,habillement,modes,pantalons,vêtement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3068638"/>
            <a:ext cx="13684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20" descr="équipement pour la maison,jupes,vêtements,vêtements pour femm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3213" y="3500438"/>
            <a:ext cx="1608137" cy="160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22" descr="chemises,équipement pour la maison,vêtements,vêtements pour homm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8175" y="1773238"/>
            <a:ext cx="1608138" cy="160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24" descr="chemises,équipement pour la maison,tee-shirts,T-shirts,vêtement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8313" y="1700213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26" descr="apparence personnelle,habillement,robes,robes d'été,vêtements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8625" y="1628775"/>
            <a:ext cx="1608138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28" descr="cols roulés,équipement pour la maison,pulls,vêtements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51275" y="1628775"/>
            <a:ext cx="153670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9" name="Picture 30" descr="apparence personnelle,habillement,jeans coupés,maison,sports,vêtements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235825" y="1628775"/>
            <a:ext cx="153670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0" name="Picture 32" descr="habillement,manteaux,parkas,vestes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042988" y="4435475"/>
            <a:ext cx="16573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1" name="Picture 34" descr="costumes,équipement pour la maison,habillement,manteaux,vestes,vêtements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308850" y="3933825"/>
            <a:ext cx="16795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2" name="Picture 36" descr="habillement,vestes,vêtements,vêtements d'extérieur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435600" y="3357563"/>
            <a:ext cx="1728788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32775" cy="64611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>
                <a:solidFill>
                  <a:schemeClr val="hlink"/>
                </a:solidFill>
              </a:rPr>
              <a:t>Les accessoires</a:t>
            </a:r>
            <a:r>
              <a:rPr lang="cs-CZ" sz="2000">
                <a:solidFill>
                  <a:schemeClr val="hlink"/>
                </a:solidFill>
                <a:cs typeface="Arial" charset="0"/>
              </a:rPr>
              <a:t/>
            </a:r>
            <a:br>
              <a:rPr lang="cs-CZ" sz="2000">
                <a:solidFill>
                  <a:schemeClr val="hlink"/>
                </a:solidFill>
                <a:cs typeface="Arial" charset="0"/>
              </a:rPr>
            </a:br>
            <a:r>
              <a:rPr lang="cs-CZ" sz="1400">
                <a:cs typeface="Arial" charset="0"/>
              </a:rPr>
              <a:t>Reliez chaque image avec le mot correspondant</a:t>
            </a:r>
          </a:p>
        </p:txBody>
      </p:sp>
      <p:sp>
        <p:nvSpPr>
          <p:cNvPr id="28674" name="Rectangle 4"/>
          <p:cNvSpPr>
            <a:spLocks noGrp="1"/>
          </p:cNvSpPr>
          <p:nvPr>
            <p:ph type="body" sz="half" idx="4294967295"/>
          </p:nvPr>
        </p:nvSpPr>
        <p:spPr>
          <a:xfrm>
            <a:off x="323850" y="908050"/>
            <a:ext cx="8820150" cy="10080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1400" smtClean="0"/>
              <a:t>Le bonnet - les bottes (fem.) – la casquette - la ceinture – le chapeau – les chaussettes (fém.) - les chaussons (masc.) - les chaussures </a:t>
            </a:r>
            <a:r>
              <a:rPr lang="en-US" sz="1400" smtClean="0"/>
              <a:t>à</a:t>
            </a:r>
            <a:r>
              <a:rPr lang="cs-CZ" sz="1400" smtClean="0"/>
              <a:t> talon (fém.) – la cravate - l´écharpe – les gants (masc.) – les lunettes (fém.) - le parapluie – le sac </a:t>
            </a:r>
            <a:r>
              <a:rPr lang="en-US" sz="1400" smtClean="0"/>
              <a:t>à</a:t>
            </a:r>
            <a:r>
              <a:rPr lang="cs-CZ" sz="1400" smtClean="0"/>
              <a:t> dos - le sac </a:t>
            </a:r>
            <a:r>
              <a:rPr lang="en-US" sz="1400" smtClean="0"/>
              <a:t>à</a:t>
            </a:r>
            <a:r>
              <a:rPr lang="cs-CZ" sz="1400" smtClean="0"/>
              <a:t> main - </a:t>
            </a:r>
            <a:endParaRPr lang="en-US" sz="1400" smtClean="0"/>
          </a:p>
        </p:txBody>
      </p:sp>
      <p:sp>
        <p:nvSpPr>
          <p:cNvPr id="28675" name="Rectangle 5"/>
          <p:cNvSpPr>
            <a:spLocks noGrp="1"/>
          </p:cNvSpPr>
          <p:nvPr>
            <p:ph sz="half" idx="4294967295"/>
          </p:nvPr>
        </p:nvSpPr>
        <p:spPr>
          <a:xfrm>
            <a:off x="395288" y="2060575"/>
            <a:ext cx="8070850" cy="4668838"/>
          </a:xfrm>
        </p:spPr>
        <p:txBody>
          <a:bodyPr/>
          <a:lstStyle/>
          <a:p>
            <a:pPr eaLnBrk="1" hangingPunct="1"/>
            <a:endParaRPr lang="cs-CZ" sz="2800" smtClean="0"/>
          </a:p>
        </p:txBody>
      </p:sp>
      <p:sp>
        <p:nvSpPr>
          <p:cNvPr id="28676" name="AutoShape 45"/>
          <p:cNvSpPr>
            <a:spLocks noChangeArrowheads="1"/>
          </p:cNvSpPr>
          <p:nvPr/>
        </p:nvSpPr>
        <p:spPr bwMode="auto">
          <a:xfrm>
            <a:off x="6443663" y="5084763"/>
            <a:ext cx="2449512" cy="1270000"/>
          </a:xfrm>
          <a:prstGeom prst="wedgeRoundRectCallout">
            <a:avLst>
              <a:gd name="adj1" fmla="val -43972"/>
              <a:gd name="adj2" fmla="val 89000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400">
                <a:latin typeface="Calibri" pitchFamily="34" charset="0"/>
              </a:rPr>
              <a:t>Attention, on utilise souvent le terme „une paire“, par exemple: une paire de chaussures. Continuez !</a:t>
            </a:r>
          </a:p>
        </p:txBody>
      </p:sp>
      <p:pic>
        <p:nvPicPr>
          <p:cNvPr id="28677" name="Picture 21" descr="accessoires,cravates,équipement pour la maison,vêtements,vêtements pour homm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32131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23" descr="accessoires,gants,habillement,vêtement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284538"/>
            <a:ext cx="1392237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25" descr="bottes,bottes en caoutchouc,chaussure,vêtement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3800" y="4868863"/>
            <a:ext cx="1392238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27" descr="articles de sport,casquettes,casquettes de base-ball,chapeaux,équipements de sport,équipements sportifs,maison,sports,vêtement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79613" y="1700213"/>
            <a:ext cx="1487487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29" descr="accessoires,chapeaux,chapeaux mous,équipement pour la maison,vêtement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3850" y="1628775"/>
            <a:ext cx="1608138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2" name="Picture 31" descr="accessoires,bonnets,bonnets tricotés,chapeaux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79838" y="1773238"/>
            <a:ext cx="1392237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3" name="Picture 33" descr="lunettes,lunettes de vue,optométrie,soins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19700" y="1700213"/>
            <a:ext cx="146367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4" name="Picture 37" descr="maison,parapluies,temps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235825" y="1628775"/>
            <a:ext cx="141605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5" name="Picture 39" descr="accessoires,écharpes,écharpes en tricot,habillement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132138" y="3284538"/>
            <a:ext cx="1512887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6" name="Picture 41" descr="accessoires,ceintures,habillement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23850" y="3141663"/>
            <a:ext cx="1608138" cy="160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7" name="Picture 43" descr="camionnettes,fournitures scolaires,sacs,sacs à dos,sacs de livres,scolarité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524750" y="3357563"/>
            <a:ext cx="132080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8" name="Picture 45" descr="accessoires,sac à main,sacs à m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156325" y="3213100"/>
            <a:ext cx="146367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9" name="Picture 47" descr="chaussons,chaussures,équipement pour la maison,habillement,pantoufles,souliers,vêtements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79388" y="5157788"/>
            <a:ext cx="153670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0" name="Picture 49" descr="chaussure,chaussures,talons,talons hauts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979613" y="5084763"/>
            <a:ext cx="146367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1" name="Picture 51" descr="chaussettes,vêtement,vêtements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3635375" y="5157788"/>
            <a:ext cx="146367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88913"/>
            <a:ext cx="8243887" cy="719137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>
                <a:solidFill>
                  <a:schemeClr val="hlink"/>
                </a:solidFill>
              </a:rPr>
              <a:t>Les couleurs</a:t>
            </a:r>
            <a:r>
              <a:rPr lang="cs-CZ">
                <a:solidFill>
                  <a:schemeClr val="hlink"/>
                </a:solidFill>
              </a:rPr>
              <a:t/>
            </a:r>
            <a:br>
              <a:rPr lang="cs-CZ">
                <a:solidFill>
                  <a:schemeClr val="hlink"/>
                </a:solidFill>
              </a:rPr>
            </a:br>
            <a:r>
              <a:rPr lang="cs-CZ" sz="1600"/>
              <a:t>Donnez le nom de chaque couleur</a:t>
            </a:r>
            <a:endParaRPr lang="cs-CZ"/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03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cs-CZ" smtClean="0"/>
          </a:p>
        </p:txBody>
      </p:sp>
      <p:sp>
        <p:nvSpPr>
          <p:cNvPr id="29699" name="AutoShape 4"/>
          <p:cNvSpPr>
            <a:spLocks noChangeArrowheads="1"/>
          </p:cNvSpPr>
          <p:nvPr/>
        </p:nvSpPr>
        <p:spPr bwMode="auto">
          <a:xfrm>
            <a:off x="755650" y="1196975"/>
            <a:ext cx="1368425" cy="1152525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0" name="AutoShape 6"/>
          <p:cNvSpPr>
            <a:spLocks noChangeArrowheads="1"/>
          </p:cNvSpPr>
          <p:nvPr/>
        </p:nvSpPr>
        <p:spPr bwMode="auto">
          <a:xfrm>
            <a:off x="2411413" y="1196975"/>
            <a:ext cx="1584325" cy="1152525"/>
          </a:xfrm>
          <a:prstGeom prst="irregularSeal1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1" name="AutoShape 7"/>
          <p:cNvSpPr>
            <a:spLocks noChangeArrowheads="1"/>
          </p:cNvSpPr>
          <p:nvPr/>
        </p:nvSpPr>
        <p:spPr bwMode="auto">
          <a:xfrm>
            <a:off x="4643438" y="1196975"/>
            <a:ext cx="1512887" cy="1223963"/>
          </a:xfrm>
          <a:prstGeom prst="irregularSeal1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2" name="AutoShape 8"/>
          <p:cNvSpPr>
            <a:spLocks noChangeArrowheads="1"/>
          </p:cNvSpPr>
          <p:nvPr/>
        </p:nvSpPr>
        <p:spPr bwMode="auto">
          <a:xfrm>
            <a:off x="6659563" y="1125538"/>
            <a:ext cx="1366837" cy="1152525"/>
          </a:xfrm>
          <a:prstGeom prst="irregularSeal1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3" name="AutoShape 9"/>
          <p:cNvSpPr>
            <a:spLocks noChangeArrowheads="1"/>
          </p:cNvSpPr>
          <p:nvPr/>
        </p:nvSpPr>
        <p:spPr bwMode="auto">
          <a:xfrm>
            <a:off x="611188" y="2781300"/>
            <a:ext cx="1655762" cy="12954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4" name="AutoShape 10"/>
          <p:cNvSpPr>
            <a:spLocks noChangeArrowheads="1"/>
          </p:cNvSpPr>
          <p:nvPr/>
        </p:nvSpPr>
        <p:spPr bwMode="auto">
          <a:xfrm>
            <a:off x="2843213" y="2708275"/>
            <a:ext cx="1441450" cy="1225550"/>
          </a:xfrm>
          <a:prstGeom prst="irregularSeal1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5" name="AutoShape 11"/>
          <p:cNvSpPr>
            <a:spLocks noChangeArrowheads="1"/>
          </p:cNvSpPr>
          <p:nvPr/>
        </p:nvSpPr>
        <p:spPr bwMode="auto">
          <a:xfrm>
            <a:off x="4787900" y="2708275"/>
            <a:ext cx="1512888" cy="1152525"/>
          </a:xfrm>
          <a:prstGeom prst="irregularSeal1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6" name="AutoShape 12"/>
          <p:cNvSpPr>
            <a:spLocks noChangeArrowheads="1"/>
          </p:cNvSpPr>
          <p:nvPr/>
        </p:nvSpPr>
        <p:spPr bwMode="auto">
          <a:xfrm>
            <a:off x="6588125" y="2636838"/>
            <a:ext cx="1655763" cy="1152525"/>
          </a:xfrm>
          <a:prstGeom prst="irregularSeal1">
            <a:avLst/>
          </a:prstGeom>
          <a:solidFill>
            <a:srgbClr val="3333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7" name="AutoShape 13"/>
          <p:cNvSpPr>
            <a:spLocks noChangeArrowheads="1"/>
          </p:cNvSpPr>
          <p:nvPr/>
        </p:nvSpPr>
        <p:spPr bwMode="auto">
          <a:xfrm>
            <a:off x="684213" y="4365625"/>
            <a:ext cx="1657350" cy="1223963"/>
          </a:xfrm>
          <a:prstGeom prst="irregularSeal1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8" name="AutoShape 14"/>
          <p:cNvSpPr>
            <a:spLocks noChangeArrowheads="1"/>
          </p:cNvSpPr>
          <p:nvPr/>
        </p:nvSpPr>
        <p:spPr bwMode="auto">
          <a:xfrm>
            <a:off x="2987675" y="4365625"/>
            <a:ext cx="1584325" cy="1295400"/>
          </a:xfrm>
          <a:prstGeom prst="irregularSeal1">
            <a:avLst/>
          </a:prstGeom>
          <a:solidFill>
            <a:srgbClr val="96509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09" name="AutoShape 15"/>
          <p:cNvSpPr>
            <a:spLocks noChangeArrowheads="1"/>
          </p:cNvSpPr>
          <p:nvPr/>
        </p:nvSpPr>
        <p:spPr bwMode="auto">
          <a:xfrm>
            <a:off x="4932363" y="4292600"/>
            <a:ext cx="1511300" cy="1296988"/>
          </a:xfrm>
          <a:prstGeom prst="irregularSeal1">
            <a:avLst/>
          </a:prstGeom>
          <a:solidFill>
            <a:srgbClr val="E8CD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9710" name="AutoShape 17"/>
          <p:cNvSpPr>
            <a:spLocks noChangeArrowheads="1"/>
          </p:cNvSpPr>
          <p:nvPr/>
        </p:nvSpPr>
        <p:spPr bwMode="auto">
          <a:xfrm>
            <a:off x="6588125" y="4797425"/>
            <a:ext cx="2447925" cy="1370013"/>
          </a:xfrm>
          <a:prstGeom prst="wedgeRectCallout">
            <a:avLst>
              <a:gd name="adj1" fmla="val -56292"/>
              <a:gd name="adj2" fmla="val 97856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/>
              <a:t>On peut préciser la couleur en ajoutant apr</a:t>
            </a:r>
            <a:r>
              <a:rPr lang="en-US">
                <a:cs typeface="Arial" charset="0"/>
              </a:rPr>
              <a:t>è</a:t>
            </a:r>
            <a:r>
              <a:rPr lang="cs-CZ">
                <a:cs typeface="Arial" charset="0"/>
              </a:rPr>
              <a:t>s l´adjectif de couleur les mots: clair ou foncé</a:t>
            </a:r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32775" cy="895350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400">
                <a:solidFill>
                  <a:srgbClr val="0000FF"/>
                </a:solidFill>
              </a:rPr>
              <a:t>La description</a:t>
            </a:r>
            <a:r>
              <a:rPr lang="cs-CZ" sz="2400">
                <a:solidFill>
                  <a:srgbClr val="FFCC00"/>
                </a:solidFill>
                <a:cs typeface="Arial" charset="0"/>
              </a:rPr>
              <a:t/>
            </a:r>
            <a:br>
              <a:rPr lang="cs-CZ" sz="2400">
                <a:solidFill>
                  <a:srgbClr val="FFCC00"/>
                </a:solidFill>
                <a:cs typeface="Arial" charset="0"/>
              </a:rPr>
            </a:br>
            <a:r>
              <a:rPr lang="cs-CZ" sz="1600">
                <a:cs typeface="Arial" charset="0"/>
              </a:rPr>
              <a:t>Choisissez un personnage et décrivez ses v</a:t>
            </a:r>
            <a:r>
              <a:rPr lang="en-US" sz="1600">
                <a:cs typeface="Arial" charset="0"/>
              </a:rPr>
              <a:t>ê</a:t>
            </a:r>
            <a:r>
              <a:rPr lang="cs-CZ" sz="1600">
                <a:cs typeface="Arial" charset="0"/>
              </a:rPr>
              <a:t>tements.</a:t>
            </a:r>
            <a:endParaRPr lang="en-US" sz="1600">
              <a:cs typeface="Arial" charset="0"/>
            </a:endParaRPr>
          </a:p>
        </p:txBody>
      </p:sp>
      <p:sp>
        <p:nvSpPr>
          <p:cNvPr id="30722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/>
            <a:endParaRPr lang="cs-CZ" smtClean="0"/>
          </a:p>
        </p:txBody>
      </p:sp>
      <p:pic>
        <p:nvPicPr>
          <p:cNvPr id="30723" name="Picture 8" descr="enfants,familles,filles,fillettes,hommes,lecteurs,lectures,livres,loisirs,pères,personnes,se relax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628775"/>
            <a:ext cx="3744913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10" descr="bébés,enfants,familles,femmes,hommes,mères,nouveaux nés,parents,pères,personn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484313"/>
            <a:ext cx="3887788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395288" y="188913"/>
            <a:ext cx="8362950" cy="56197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>
                <a:solidFill>
                  <a:schemeClr val="hlink"/>
                </a:solidFill>
              </a:rPr>
              <a:t>Les sous-v</a:t>
            </a:r>
            <a:r>
              <a:rPr lang="en-US" sz="2000">
                <a:solidFill>
                  <a:schemeClr val="hlink"/>
                </a:solidFill>
                <a:cs typeface="Arial" charset="0"/>
              </a:rPr>
              <a:t>ê</a:t>
            </a:r>
            <a:r>
              <a:rPr lang="cs-CZ" sz="2000">
                <a:solidFill>
                  <a:schemeClr val="hlink"/>
                </a:solidFill>
                <a:cs typeface="Arial" charset="0"/>
              </a:rPr>
              <a:t>tements et les v</a:t>
            </a:r>
            <a:r>
              <a:rPr lang="en-US" sz="2000">
                <a:solidFill>
                  <a:schemeClr val="hlink"/>
                </a:solidFill>
                <a:cs typeface="Arial" charset="0"/>
              </a:rPr>
              <a:t>ê</a:t>
            </a:r>
            <a:r>
              <a:rPr lang="cs-CZ" sz="2000">
                <a:solidFill>
                  <a:schemeClr val="hlink"/>
                </a:solidFill>
                <a:cs typeface="Arial" charset="0"/>
              </a:rPr>
              <a:t>tements de sport</a:t>
            </a:r>
            <a:br>
              <a:rPr lang="cs-CZ" sz="2000">
                <a:solidFill>
                  <a:schemeClr val="hlink"/>
                </a:solidFill>
                <a:cs typeface="Arial" charset="0"/>
              </a:rPr>
            </a:br>
            <a:r>
              <a:rPr lang="cs-CZ" sz="1400">
                <a:cs typeface="Arial" charset="0"/>
              </a:rPr>
              <a:t>Reliez chaque image avec le mot correspondant</a:t>
            </a:r>
          </a:p>
        </p:txBody>
      </p:sp>
      <p:sp>
        <p:nvSpPr>
          <p:cNvPr id="31746" name="Rectangle 4"/>
          <p:cNvSpPr>
            <a:spLocks noGrp="1"/>
          </p:cNvSpPr>
          <p:nvPr>
            <p:ph type="body" sz="half" idx="4294967295"/>
          </p:nvPr>
        </p:nvSpPr>
        <p:spPr>
          <a:xfrm>
            <a:off x="539750" y="908050"/>
            <a:ext cx="8208963" cy="749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1400" smtClean="0">
                <a:solidFill>
                  <a:schemeClr val="tx2"/>
                </a:solidFill>
              </a:rPr>
              <a:t>Les baskets - la chemise de nuit – la petite culotte - le jogging – le maillot de bain – le pyjama – le slip – le soutien-gorge - le surv</a:t>
            </a:r>
            <a:r>
              <a:rPr lang="en-US" sz="1400" smtClean="0">
                <a:solidFill>
                  <a:schemeClr val="tx2"/>
                </a:solidFill>
              </a:rPr>
              <a:t>ê</a:t>
            </a:r>
            <a:r>
              <a:rPr lang="cs-CZ" sz="1400" smtClean="0">
                <a:solidFill>
                  <a:schemeClr val="tx2"/>
                </a:solidFill>
              </a:rPr>
              <a:t>tement – les tennis - </a:t>
            </a:r>
            <a:endParaRPr lang="en-US" sz="1400" smtClean="0">
              <a:solidFill>
                <a:schemeClr val="tx2"/>
              </a:solidFill>
            </a:endParaRPr>
          </a:p>
        </p:txBody>
      </p:sp>
      <p:pic>
        <p:nvPicPr>
          <p:cNvPr id="31747" name="Picture 10" descr="chaussure,chaussures,chaussures d'athlétisme,chaussures de course,chaussures de jogging,chaussures de tennis,habillem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916113"/>
            <a:ext cx="1223963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12" descr="équipement sportif,lunettes de natation,lunettes de plongée,maillots de bain,sport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2725" y="1989138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14" descr="équipement pour la maison,habillement,modes,pyjamas,vêtement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4292600"/>
            <a:ext cx="1728788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16" descr="chemises de nuit,habillement,vêtements,vêtements de nui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35150" y="4365625"/>
            <a:ext cx="189547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Picture 18" descr="caleçons,foyers,habillement,slips,sous-vêtements,vêtements"/>
          <p:cNvPicPr>
            <a:picLocks noChangeAspect="1" noChangeArrowheads="1"/>
          </p:cNvPicPr>
          <p:nvPr/>
        </p:nvPicPr>
        <p:blipFill>
          <a:blip r:embed="rId6"/>
          <a:srcRect t="23819"/>
          <a:stretch>
            <a:fillRect/>
          </a:stretch>
        </p:blipFill>
        <p:spPr bwMode="auto">
          <a:xfrm>
            <a:off x="3851275" y="4868863"/>
            <a:ext cx="1512888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2" name="Picture 22" descr="animaux,animaux familiers,chiens,coureurs,course,exercices physiques,femmes,forme physique,joggeurs,nature,personnes,sports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11413" y="1773238"/>
            <a:ext cx="2328862" cy="232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3" name="Picture 23" descr="bikinis,équipement pour la maison,habillement,maillots de bain,modes,vêtements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8"/>
          <a:srcRect l="16257" r="11641" b="51180"/>
          <a:stretch>
            <a:fillRect/>
          </a:stretch>
        </p:blipFill>
        <p:spPr>
          <a:xfrm>
            <a:off x="6948488" y="4437063"/>
            <a:ext cx="1974850" cy="1357312"/>
          </a:xfrm>
        </p:spPr>
      </p:pic>
      <p:pic>
        <p:nvPicPr>
          <p:cNvPr id="31754" name="Picture 24" descr="bikinis,équipement pour la maison,habillement,maillots de bain,modes,vêtements"/>
          <p:cNvPicPr>
            <a:picLocks noChangeAspect="1" noChangeArrowheads="1"/>
          </p:cNvPicPr>
          <p:nvPr/>
        </p:nvPicPr>
        <p:blipFill>
          <a:blip r:embed="rId8"/>
          <a:srcRect l="19743" t="54666" r="12769"/>
          <a:stretch>
            <a:fillRect/>
          </a:stretch>
        </p:blipFill>
        <p:spPr bwMode="auto">
          <a:xfrm>
            <a:off x="5435600" y="4724400"/>
            <a:ext cx="15128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91513" cy="41751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>
                <a:solidFill>
                  <a:srgbClr val="0000FF"/>
                </a:solidFill>
              </a:rPr>
              <a:t>Proposition de corrections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1) </a:t>
            </a:r>
            <a:r>
              <a:rPr lang="cs-CZ" sz="1600" u="sng" smtClean="0"/>
              <a:t>Les v</a:t>
            </a:r>
            <a:r>
              <a:rPr lang="en-US" sz="1600" u="sng" smtClean="0"/>
              <a:t>ê</a:t>
            </a:r>
            <a:r>
              <a:rPr lang="cs-CZ" sz="1600" u="sng" smtClean="0"/>
              <a:t>tements (de gauche </a:t>
            </a:r>
            <a:r>
              <a:rPr lang="en-US" sz="1600" u="sng" smtClean="0"/>
              <a:t>à</a:t>
            </a:r>
            <a:r>
              <a:rPr lang="cs-CZ" sz="1600" u="sng" smtClean="0"/>
              <a:t> droite et de haut en bas)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Le t-shirt – la chemise – le pull – la robe – le short – le pantalon – la jupe – le jean - le blouson – la veste – le manteau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2) </a:t>
            </a:r>
            <a:r>
              <a:rPr lang="cs-CZ" sz="1600" u="sng" smtClean="0"/>
              <a:t>Les accessoires (de gauche </a:t>
            </a:r>
            <a:r>
              <a:rPr lang="en-US" sz="1600" u="sng" smtClean="0"/>
              <a:t>à</a:t>
            </a:r>
            <a:r>
              <a:rPr lang="cs-CZ" sz="1600" u="sng" smtClean="0"/>
              <a:t> droite et de haut en bas)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Le chapeau – la casquette – le bonnet – les lunettes – le parapluie – la ceinture – la cravate – l´écharpe – les gants – le sac </a:t>
            </a:r>
            <a:r>
              <a:rPr lang="en-US" sz="1600" smtClean="0"/>
              <a:t>à</a:t>
            </a:r>
            <a:r>
              <a:rPr lang="cs-CZ" sz="1600" smtClean="0"/>
              <a:t> main – le sac </a:t>
            </a:r>
            <a:r>
              <a:rPr lang="en-US" sz="1600" smtClean="0"/>
              <a:t>à</a:t>
            </a:r>
            <a:r>
              <a:rPr lang="cs-CZ" sz="1600" smtClean="0"/>
              <a:t> dos – les chaussons – les chaussures </a:t>
            </a:r>
            <a:r>
              <a:rPr lang="en-US" sz="1600" smtClean="0"/>
              <a:t>à</a:t>
            </a:r>
            <a:r>
              <a:rPr lang="cs-CZ" sz="1600" smtClean="0"/>
              <a:t> talons – les chaussettes – les bottes.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Une paire de lunettes / chaussons/ chaussettes/bottes/gants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3) </a:t>
            </a:r>
            <a:r>
              <a:rPr lang="cs-CZ" sz="1600" u="sng" smtClean="0"/>
              <a:t>Les couleurs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Jaune – bleu – vert – rose – rouge – gris – orange – noir – blanc – violet – beige –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4)</a:t>
            </a:r>
            <a:r>
              <a:rPr lang="cs-CZ" sz="1600" u="sng" smtClean="0"/>
              <a:t> La description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La jeune fille porte un t-shirt vert, une robe rose et des chaussettes blanches. L´homme porte un pull bleu foncé, et un pantalon gris.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L´homme porte t-shirt rouge, un pantalon bleu, peut-</a:t>
            </a:r>
            <a:r>
              <a:rPr lang="en-US" sz="1600" smtClean="0"/>
              <a:t>ê</a:t>
            </a:r>
            <a:r>
              <a:rPr lang="cs-CZ" sz="1600" smtClean="0"/>
              <a:t>tre un jean. La femme porte un t-shirt blanc et une jupe vert clair.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5) </a:t>
            </a:r>
            <a:r>
              <a:rPr lang="cs-CZ" sz="1600" u="sng" smtClean="0"/>
              <a:t>Les sous-v</a:t>
            </a:r>
            <a:r>
              <a:rPr lang="en-US" sz="1600" u="sng" smtClean="0"/>
              <a:t>ê</a:t>
            </a:r>
            <a:r>
              <a:rPr lang="cs-CZ" sz="1600" u="sng" smtClean="0"/>
              <a:t>tements et les v</a:t>
            </a:r>
            <a:r>
              <a:rPr lang="en-US" sz="1600" u="sng" smtClean="0"/>
              <a:t>ê</a:t>
            </a:r>
            <a:r>
              <a:rPr lang="cs-CZ" sz="1600" u="sng" smtClean="0"/>
              <a:t>tements de sport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Les tennis /  les baskets – le jogging / le surv</a:t>
            </a:r>
            <a:r>
              <a:rPr lang="en-US" sz="1600" smtClean="0"/>
              <a:t>ê</a:t>
            </a:r>
            <a:r>
              <a:rPr lang="cs-CZ" sz="1600" smtClean="0"/>
              <a:t>tement -  le maillot de bain – le pyjama – la chemise de nuit – le slip – la petite culotte – le soutien-gorge</a:t>
            </a:r>
            <a:endParaRPr 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4400" b="1">
              <a:latin typeface="Calibri" pitchFamily="34" charset="0"/>
            </a:endParaRPr>
          </a:p>
        </p:txBody>
      </p:sp>
      <p:sp>
        <p:nvSpPr>
          <p:cNvPr id="20482" name="Nadpis 1"/>
          <p:cNvSpPr>
            <a:spLocks noGrp="1"/>
          </p:cNvSpPr>
          <p:nvPr>
            <p:ph type="title" idx="4294967295"/>
          </p:nvPr>
        </p:nvSpPr>
        <p:spPr>
          <a:xfrm>
            <a:off x="1042988" y="188913"/>
            <a:ext cx="7643812" cy="58896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1800" b="1"/>
              <a:t>Použitý obrazový materiál:</a:t>
            </a:r>
            <a:r>
              <a:rPr lang="cs-CZ" sz="1800" b="1">
                <a:latin typeface="Arial" charset="0"/>
              </a:rPr>
              <a:t/>
            </a:r>
            <a:br>
              <a:rPr lang="cs-CZ" sz="1800" b="1">
                <a:latin typeface="Arial" charset="0"/>
              </a:rPr>
            </a:br>
            <a:endParaRPr lang="cs-CZ" sz="1500"/>
          </a:p>
        </p:txBody>
      </p:sp>
      <p:sp>
        <p:nvSpPr>
          <p:cNvPr id="33795" name="Zástupný symbol pro obsah 2"/>
          <p:cNvSpPr>
            <a:spLocks noGrp="1"/>
          </p:cNvSpPr>
          <p:nvPr>
            <p:ph idx="4294967295"/>
          </p:nvPr>
        </p:nvSpPr>
        <p:spPr>
          <a:xfrm>
            <a:off x="468313" y="549275"/>
            <a:ext cx="8229600" cy="6048375"/>
          </a:xfrm>
        </p:spPr>
        <p:txBody>
          <a:bodyPr/>
          <a:lstStyle/>
          <a:p>
            <a:pPr eaLnBrk="1" hangingPunct="1"/>
            <a:r>
              <a:rPr lang="cs-CZ" sz="1000" u="sng" dirty="0" smtClean="0"/>
              <a:t>Kliparty</a:t>
            </a:r>
          </a:p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t-</a:t>
            </a:r>
            <a:r>
              <a:rPr lang="cs-CZ" sz="1000" dirty="0" err="1" smtClean="0">
                <a:solidFill>
                  <a:srgbClr val="965091"/>
                </a:solidFill>
              </a:rPr>
              <a:t>shirt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2"/>
              </a:rPr>
              <a:t>http://office.microsoft.com/fr-fr/images/results.aspx?qu=v%C3%AAtements#ai:MC900113450|mt:1|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La </a:t>
            </a:r>
            <a:r>
              <a:rPr lang="cs-CZ" sz="1000" dirty="0" err="1" smtClean="0">
                <a:solidFill>
                  <a:srgbClr val="965091"/>
                </a:solidFill>
              </a:rPr>
              <a:t>chemise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2"/>
              </a:rPr>
              <a:t>http://office.microsoft.com/fr-fr/images/results.aspx?qu=v%C3%AAtements#ai:MC900113316|mt:1|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pull-over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3"/>
              </a:rPr>
              <a:t>http://office.microsoft.com/fr-fr/images/results.aspx?qu=pull&amp;ex=1#ai:MC900113336|mt:1|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La </a:t>
            </a:r>
            <a:r>
              <a:rPr lang="cs-CZ" sz="1000" dirty="0" err="1" smtClean="0">
                <a:solidFill>
                  <a:srgbClr val="965091"/>
                </a:solidFill>
              </a:rPr>
              <a:t>robe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4"/>
              </a:rPr>
              <a:t>http://office.microsoft.com/fr-fr/images/results.aspx?qu=robe&amp;ex=1#ai:MC900232944|mt:1|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short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5"/>
              </a:rPr>
              <a:t>http://office.microsoft.com/fr-fr/images/results.aspx?qu=short&amp;ex=1#ai:MC900232965|mt:1|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pantalon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6"/>
              </a:rPr>
              <a:t>http://office.microsoft.com/fr-fr/images/results.aspx?qu=pantalon&amp;ex=1#ai:MC900057018|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manteau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7"/>
              </a:rPr>
              <a:t>http://office.microsoft.com/fr-fr/images/results.aspx?qu=manteau&amp;ex=1#ai:MC900407856|mt:1|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La </a:t>
            </a:r>
            <a:r>
              <a:rPr lang="cs-CZ" sz="1000" dirty="0" err="1" smtClean="0">
                <a:solidFill>
                  <a:srgbClr val="965091"/>
                </a:solidFill>
              </a:rPr>
              <a:t>jupe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8"/>
              </a:rPr>
              <a:t>http://office.microsoft.com/fr-fr/images/results.aspx?qu=jupe&amp;ex=1#ai:MC900113370|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jean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6"/>
              </a:rPr>
              <a:t>http://office.microsoft.com/fr-fr/images/results.aspx?qu=pantalon&amp;ex=1#ai:MC900113476|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blouson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9"/>
              </a:rPr>
              <a:t>http://office.microsoft.com/fr-fr/images/results.aspx?qu=blouson&amp;ex=1#ai:MC900232937|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La </a:t>
            </a:r>
            <a:r>
              <a:rPr lang="cs-CZ" sz="1000" dirty="0" err="1" smtClean="0">
                <a:solidFill>
                  <a:srgbClr val="965091"/>
                </a:solidFill>
              </a:rPr>
              <a:t>veste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7"/>
              </a:rPr>
              <a:t>http://office.microsoft.com/fr-fr/images/results.aspx?qu=manteau&amp;ex=1#ai:MC900013431|mt:1|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chapeau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10"/>
              </a:rPr>
              <a:t>http://office.microsoft.com/fr-fr/images/results.aspx?qu=chapeau&amp;ex=1#ai:MC900149910|mt:1|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La </a:t>
            </a:r>
            <a:r>
              <a:rPr lang="cs-CZ" sz="1000" dirty="0" err="1" smtClean="0">
                <a:solidFill>
                  <a:srgbClr val="965091"/>
                </a:solidFill>
              </a:rPr>
              <a:t>casquette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2"/>
              </a:rPr>
              <a:t>http://office.microsoft.com/fr-fr/images/results.aspx?qu=v%C3%AAtements#ai:MC900320544|mt:1|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bonnet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11"/>
              </a:rPr>
              <a:t>http://office.microsoft.com/fr-fr/images/results.aspx?qu=bonnet&amp;ex=1#ai:MC900352129|mt:1|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Les </a:t>
            </a:r>
            <a:r>
              <a:rPr lang="cs-CZ" sz="1000" dirty="0" err="1" smtClean="0">
                <a:solidFill>
                  <a:srgbClr val="965091"/>
                </a:solidFill>
              </a:rPr>
              <a:t>lunettes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12"/>
              </a:rPr>
              <a:t>http://office.microsoft.com/fr-fr/images/results.aspx?qu=lunettes&amp;ex=1#ai:MC900384010|mt:1|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parapluie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dirty="0" smtClean="0">
                <a:hlinkClick r:id="rId13"/>
              </a:rPr>
              <a:t>http://office.microsoft.com/fr-fr/images/results.aspx?qu=parapluie&amp;ex=1#ai:MC900371090|mt:1</a:t>
            </a:r>
            <a:r>
              <a:rPr lang="cs-CZ" sz="1000" dirty="0" smtClean="0"/>
              <a:t> </a:t>
            </a:r>
            <a:r>
              <a:rPr lang="cs-CZ" sz="1000" dirty="0" smtClean="0">
                <a:hlinkClick r:id="rId2"/>
              </a:rPr>
              <a:t>|</a:t>
            </a:r>
            <a:endParaRPr lang="cs-CZ" sz="1000" dirty="0" smtClean="0"/>
          </a:p>
          <a:p>
            <a:pPr eaLnBrk="1" hangingPunct="1">
              <a:buFontTx/>
              <a:buNone/>
            </a:pPr>
            <a:endParaRPr lang="cs-CZ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243888" cy="509587"/>
          </a:xfrm>
        </p:spPr>
        <p:txBody>
          <a:bodyPr/>
          <a:lstStyle/>
          <a:p>
            <a:pPr eaLnBrk="1" hangingPunct="1">
              <a:defRPr/>
            </a:pPr>
            <a:r>
              <a:rPr lang="cs-CZ" sz="2000" b="1"/>
              <a:t>Použitý obrazový materiál:</a:t>
            </a:r>
            <a:endParaRPr lang="cs-CZ" sz="2000" b="1">
              <a:latin typeface="Arial" charset="0"/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765175"/>
            <a:ext cx="8362950" cy="56165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La </a:t>
            </a:r>
            <a:r>
              <a:rPr lang="cs-CZ" sz="1000" dirty="0" err="1" smtClean="0">
                <a:solidFill>
                  <a:srgbClr val="965091"/>
                </a:solidFill>
              </a:rPr>
              <a:t>ceinture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2"/>
              </a:rPr>
              <a:t>http://office.microsoft.com/fr-fr/images/results.aspx?qu=ceinture&amp;ex=1#ai:MC900280924|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La </a:t>
            </a:r>
            <a:r>
              <a:rPr lang="cs-CZ" sz="1000" dirty="0" err="1" smtClean="0">
                <a:solidFill>
                  <a:srgbClr val="965091"/>
                </a:solidFill>
              </a:rPr>
              <a:t>cravate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3"/>
              </a:rPr>
              <a:t>http://office.microsoft.com/fr-fr/images/results.aspx?qu=v%C3%AAtements#ai:MC900113280|mt:1|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L´écharpe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4"/>
              </a:rPr>
              <a:t>http://office.microsoft.com/fr-fr/images/results.aspx?qu=echarpe&amp;ex=1#ai:MC900290785|mt:1|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Les </a:t>
            </a:r>
            <a:r>
              <a:rPr lang="cs-CZ" sz="1000" dirty="0" err="1" smtClean="0">
                <a:solidFill>
                  <a:srgbClr val="965091"/>
                </a:solidFill>
              </a:rPr>
              <a:t>gants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3"/>
              </a:rPr>
              <a:t>http://office.microsoft.com/fr-fr/images/results.aspx?qu=v%C3%AAtements#ai:MC900232948|mt:1|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sac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5"/>
              </a:rPr>
              <a:t>http://office.microsoft.com/fr-fr/images/results.aspx?qu=sac&amp;ex=1#ai:MC900237673|mt:1|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sac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en-US" sz="1000" dirty="0" smtClean="0">
                <a:solidFill>
                  <a:srgbClr val="965091"/>
                </a:solidFill>
              </a:rPr>
              <a:t>à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dos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000" dirty="0" smtClean="0">
                <a:solidFill>
                  <a:srgbClr val="965091"/>
                </a:solidFill>
                <a:hlinkClick r:id="rId5"/>
              </a:rPr>
              <a:t>http://office.microsoft.com/fr-fr/images/results.aspx?qu=sac&amp;ex=1#ai:MC900290903|mt:1|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Les </a:t>
            </a:r>
            <a:r>
              <a:rPr lang="cs-CZ" sz="1000" dirty="0" err="1" smtClean="0">
                <a:solidFill>
                  <a:srgbClr val="965091"/>
                </a:solidFill>
              </a:rPr>
              <a:t>chaussons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000" dirty="0" smtClean="0">
                <a:solidFill>
                  <a:srgbClr val="965091"/>
                </a:solidFill>
                <a:hlinkClick r:id="rId6"/>
              </a:rPr>
              <a:t>http://office.microsoft.com/fr-fr/images/results.aspx?qu=chausson&amp;ex=1#ai:MC900016893|mt:1|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Les </a:t>
            </a:r>
            <a:r>
              <a:rPr lang="cs-CZ" sz="1000" dirty="0" err="1" smtClean="0">
                <a:solidFill>
                  <a:srgbClr val="965091"/>
                </a:solidFill>
              </a:rPr>
              <a:t>chaussures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en-US" sz="1000" dirty="0" smtClean="0">
                <a:solidFill>
                  <a:srgbClr val="965091"/>
                </a:solidFill>
              </a:rPr>
              <a:t>à</a:t>
            </a:r>
            <a:r>
              <a:rPr lang="cs-CZ" sz="1000" dirty="0" smtClean="0">
                <a:solidFill>
                  <a:srgbClr val="965091"/>
                </a:solidFill>
              </a:rPr>
              <a:t> talon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000" dirty="0" smtClean="0">
                <a:solidFill>
                  <a:srgbClr val="965091"/>
                </a:solidFill>
                <a:hlinkClick r:id="rId7"/>
              </a:rPr>
              <a:t>http://office.microsoft.com/fr-fr/images/results.aspx?qu=chaussures&amp;ex=1#ai:MC900406226|mt:1|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Les </a:t>
            </a:r>
            <a:r>
              <a:rPr lang="cs-CZ" sz="1000" dirty="0" err="1" smtClean="0">
                <a:solidFill>
                  <a:srgbClr val="965091"/>
                </a:solidFill>
              </a:rPr>
              <a:t>chaussettes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000" dirty="0" smtClean="0">
                <a:solidFill>
                  <a:srgbClr val="965091"/>
                </a:solidFill>
                <a:hlinkClick r:id="rId8"/>
              </a:rPr>
              <a:t>http://office.microsoft.com/fr-fr/images/results.aspx?qu=chaussettes&amp;ex=1#ai:MC900304817|mt:1|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Les </a:t>
            </a:r>
            <a:r>
              <a:rPr lang="cs-CZ" sz="1000" dirty="0" err="1" smtClean="0">
                <a:solidFill>
                  <a:srgbClr val="965091"/>
                </a:solidFill>
              </a:rPr>
              <a:t>bottes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3"/>
              </a:rPr>
              <a:t>http://office.microsoft.com/fr-fr/images/results.aspx?qu=v%C3%AAtements#ai:MC900335388|mt:1|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Famille</a:t>
            </a:r>
            <a:r>
              <a:rPr lang="cs-CZ" sz="1000" dirty="0" smtClean="0">
                <a:solidFill>
                  <a:srgbClr val="965091"/>
                </a:solidFill>
              </a:rPr>
              <a:t> de 2 </a:t>
            </a:r>
            <a:r>
              <a:rPr lang="cs-CZ" sz="1000" dirty="0" err="1" smtClean="0">
                <a:solidFill>
                  <a:srgbClr val="965091"/>
                </a:solidFill>
              </a:rPr>
              <a:t>personnes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9"/>
              </a:rPr>
              <a:t>http://office.microsoft.com/fr-fr/images/results.aspx?qu=famille#ai:MC900390758|mt:1|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Famille</a:t>
            </a:r>
            <a:r>
              <a:rPr lang="cs-CZ" sz="1000" dirty="0" smtClean="0">
                <a:solidFill>
                  <a:srgbClr val="965091"/>
                </a:solidFill>
              </a:rPr>
              <a:t> de 3 </a:t>
            </a:r>
            <a:r>
              <a:rPr lang="cs-CZ" sz="1000" dirty="0" err="1" smtClean="0">
                <a:solidFill>
                  <a:srgbClr val="965091"/>
                </a:solidFill>
              </a:rPr>
              <a:t>personnes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9"/>
              </a:rPr>
              <a:t>http://office.microsoft.com/fr-fr/images/results.aspx?qu=famille#ai:MC900397608|mt:1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</a:rPr>
              <a:t>Les </a:t>
            </a:r>
            <a:r>
              <a:rPr lang="cs-CZ" sz="1000" dirty="0" err="1" smtClean="0">
                <a:solidFill>
                  <a:srgbClr val="965091"/>
                </a:solidFill>
              </a:rPr>
              <a:t>tennis</a:t>
            </a:r>
            <a:r>
              <a:rPr lang="cs-CZ" sz="1000" dirty="0" smtClean="0">
                <a:solidFill>
                  <a:srgbClr val="965091"/>
                </a:solidFill>
              </a:rPr>
              <a:t> dostupné pod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10"/>
              </a:rPr>
              <a:t>http://office.microsoft.com/fr-fr/images/results.aspx?qu=jogging&amp;ex=1#ai:MC900351201|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jogging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solidFill>
                  <a:srgbClr val="965091"/>
                </a:solidFill>
                <a:hlinkClick r:id="rId10"/>
              </a:rPr>
              <a:t>http://office.microsoft.com/fr-fr/images/results.aspx?qu=jogging&amp;ex=1#ai:MC900370480|</a:t>
            </a:r>
            <a:endParaRPr lang="cs-CZ" sz="1000" dirty="0" smtClean="0">
              <a:solidFill>
                <a:srgbClr val="96509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err="1" smtClean="0">
                <a:solidFill>
                  <a:srgbClr val="965091"/>
                </a:solidFill>
              </a:rPr>
              <a:t>Le</a:t>
            </a:r>
            <a:r>
              <a:rPr lang="cs-CZ" sz="1000" dirty="0" smtClean="0">
                <a:solidFill>
                  <a:srgbClr val="965091"/>
                </a:solidFill>
              </a:rPr>
              <a:t> </a:t>
            </a:r>
            <a:r>
              <a:rPr lang="cs-CZ" sz="1000" dirty="0" err="1" smtClean="0">
                <a:solidFill>
                  <a:srgbClr val="965091"/>
                </a:solidFill>
              </a:rPr>
              <a:t>maillot</a:t>
            </a:r>
            <a:r>
              <a:rPr lang="cs-CZ" sz="1000" dirty="0" smtClean="0">
                <a:solidFill>
                  <a:srgbClr val="965091"/>
                </a:solidFill>
              </a:rPr>
              <a:t> de </a:t>
            </a:r>
            <a:r>
              <a:rPr lang="cs-CZ" sz="1000" dirty="0" err="1" smtClean="0">
                <a:solidFill>
                  <a:srgbClr val="965091"/>
                </a:solidFill>
              </a:rPr>
              <a:t>bain</a:t>
            </a:r>
            <a:r>
              <a:rPr lang="cs-CZ" sz="1000" dirty="0" smtClean="0">
                <a:solidFill>
                  <a:srgbClr val="965091"/>
                </a:solidFill>
              </a:rPr>
              <a:t> dostupné pod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000" dirty="0" smtClean="0">
                <a:hlinkClick r:id="rId11"/>
              </a:rPr>
              <a:t>http://office.microsoft.com/fr-fr/images/results.aspx?qu=maillot+de+bain&amp;ex=1#ai:MC900320878|mt:1|</a:t>
            </a:r>
            <a:endParaRPr lang="cs-CZ" sz="1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000" dirty="0" smtClean="0"/>
          </a:p>
          <a:p>
            <a:pPr eaLnBrk="1" hangingPunct="1">
              <a:lnSpc>
                <a:spcPct val="90000"/>
              </a:lnSpc>
            </a:pPr>
            <a:endParaRPr lang="cs-CZ" sz="1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834</Words>
  <Application>Microsoft Office PowerPoint</Application>
  <PresentationFormat>Předvádění na obrazovce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Motiv systému Office</vt:lpstr>
      <vt:lpstr>Balónky</vt:lpstr>
      <vt:lpstr>Les vêtements</vt:lpstr>
      <vt:lpstr>Les vêtements Reliez chaque image avec le mot correspondant</vt:lpstr>
      <vt:lpstr>Les accessoires Reliez chaque image avec le mot correspondant</vt:lpstr>
      <vt:lpstr>Les couleurs Donnez le nom de chaque couleur</vt:lpstr>
      <vt:lpstr>La description Choisissez un personnage et décrivez ses vêtements.</vt:lpstr>
      <vt:lpstr>Les sous-vêtements et les vêtements de sport Reliez chaque image avec le mot correspondant</vt:lpstr>
      <vt:lpstr>Proposition de corrections</vt:lpstr>
      <vt:lpstr>Použitý obrazový materiál: </vt:lpstr>
      <vt:lpstr>Použitý obrazový materiál:</vt:lpstr>
      <vt:lpstr>Použitý obrazový materiál: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torokova </cp:lastModifiedBy>
  <cp:revision>46</cp:revision>
  <dcterms:created xsi:type="dcterms:W3CDTF">2012-06-18T15:15:37Z</dcterms:created>
  <dcterms:modified xsi:type="dcterms:W3CDTF">2013-11-05T10:55:05Z</dcterms:modified>
</cp:coreProperties>
</file>