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7" r:id="rId5"/>
    <p:sldId id="270" r:id="rId6"/>
    <p:sldId id="268" r:id="rId7"/>
    <p:sldId id="266" r:id="rId8"/>
    <p:sldId id="265" r:id="rId9"/>
    <p:sldId id="263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65091"/>
    <a:srgbClr val="E8CDB2"/>
    <a:srgbClr val="0000FF"/>
    <a:srgbClr val="FFCC00"/>
    <a:srgbClr val="00CCFF"/>
    <a:srgbClr val="66FF66"/>
    <a:srgbClr val="99FFCC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66601-789C-4798-BDF9-08232957CB47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93A49-9687-4860-8D61-6E963E7D3B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7BED9-EBEB-47D2-9CBB-BDED74D22999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F4A4-9FD2-43F9-829A-FAB86F1470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EF773-9E1A-4C6C-AF60-9FD3D55316E1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C066-301E-474C-8260-F02C427892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E4204-B265-4A28-8182-0C1F6BF07C09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2640-D363-42F4-B0C3-61CCF97DF5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1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5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0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0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5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20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359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360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3D24E-CD94-4ABB-A170-8DF60430E05C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1D26C-95DD-40D9-904F-9D58FC948B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6EBED-7F0B-4F03-8FC4-E23F038E469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5BD49-74A5-4A79-8414-5FFD9674B8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8AC52-FC8C-4265-BA83-12793F56F5C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8A81-1E06-485E-9CAF-4130A01F17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530F6-DD02-4313-ACB7-E72FC16192B8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EAA34-818D-4314-BB49-249FC1D8FA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DC4AC-4DD0-4BBA-8AB4-D242380EE629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8BA8E-FE18-4A38-90BE-92AD513625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38641-9B03-48B2-9540-458EE3384C3E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3C2A7-0001-40B9-8651-5AF6672246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2A951-61AB-47EB-A07C-CDF161D59EEC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BB73C-D56C-453B-915D-6E820F8E77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AF5DD-9181-4344-BDB8-AB5CCF8D8E2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760AA-6AFB-48EC-B4B4-ECAB27ACA9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96784-BDD4-40D9-9F5C-85D98261DEAC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74B68-C77B-4376-A581-DBBF1676B9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2E123-B66E-4913-8AF9-CDA980E9D7F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EE640-A3C5-4095-86B2-5A54F2524F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99489-EDAB-4EC4-98C8-12A68DE4E25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E1543-58CD-4E3C-8424-8A1F98C1D3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5488A-6B80-4695-86FF-9A6C52D3150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EE7E-2731-462B-8F1C-A22F3DE7A0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D67D5-B9AE-4211-BBA3-7A4863AD175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91-1C45-466D-A434-858CDD8F49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93638-3AB3-49C6-AE2D-6C05AAF1D0E8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2698C-EFF3-41AC-9F0B-12625CF771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C1036-2CF6-48FC-914D-94C6F49BBC7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02882-3AB0-4528-B536-FA6ED2B9DA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56D8D-89FD-44BE-8581-5CD7C40C857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2BDBA-8C54-4394-B1AD-BDA2A5604D9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87CAC-387C-4ADE-A5C0-7BD67585484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051B8-EB27-407D-81D6-C0A0C05C6A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011E5-8C92-4630-9F36-5D3DE146347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0FAF3-BD41-490F-8000-23DE19E9A0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8A353-CF66-4E93-8E19-75E199A3B9E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7967D-1241-4062-B294-77FAE2CE9C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B10ACC-84E6-4555-AC46-0C310C13836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443A84-97F0-498A-AB21-2ECF0CFE02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253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5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253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3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434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253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3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43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254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254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7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4348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2548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49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4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255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350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255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255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2255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6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57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257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434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257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37CF42B1-ED9B-4BA7-972F-CF1442CB32A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2257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7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0AA9644-90DC-4B5D-B379-7DB0298944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6.jpeg"/><Relationship Id="rId7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9.jpeg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fr-fr/images/results.aspx?qu=escrime&amp;ex=1" TargetMode="External"/><Relationship Id="rId13" Type="http://schemas.openxmlformats.org/officeDocument/2006/relationships/hyperlink" Target="http://office.microsoft.com/fr-fr/images/results.aspx?qu=rollers&amp;ex=1" TargetMode="External"/><Relationship Id="rId3" Type="http://schemas.openxmlformats.org/officeDocument/2006/relationships/hyperlink" Target="http://office.microsoft.com/fr-fr/images/results.aspx?qu=tennis+de+table&amp;ex=1" TargetMode="External"/><Relationship Id="rId7" Type="http://schemas.openxmlformats.org/officeDocument/2006/relationships/hyperlink" Target="http://office.microsoft.com/fr-fr/images/results.aspx?qu=windsurfing&amp;ex=1" TargetMode="External"/><Relationship Id="rId12" Type="http://schemas.openxmlformats.org/officeDocument/2006/relationships/hyperlink" Target="http://office.microsoft.com/fr-fr/images/results.aspx?qu=balle&amp;ex=1" TargetMode="External"/><Relationship Id="rId2" Type="http://schemas.openxmlformats.org/officeDocument/2006/relationships/hyperlink" Target="http://office.microsoft.com/fr-fr/images/results.aspx?qu=cheval&amp;ex=1" TargetMode="Externa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://office.microsoft.com/fr-fr/images/results.aspx?qu=patinage&amp;ex=1" TargetMode="External"/><Relationship Id="rId11" Type="http://schemas.openxmlformats.org/officeDocument/2006/relationships/hyperlink" Target="http://office.microsoft.com/fr-fr/images/results.aspx?qu=ballon&amp;ex=1" TargetMode="External"/><Relationship Id="rId5" Type="http://schemas.openxmlformats.org/officeDocument/2006/relationships/hyperlink" Target="http://office.microsoft.com/fr-fr/images/results.aspx?qu=arc&amp;ex=1" TargetMode="External"/><Relationship Id="rId10" Type="http://schemas.openxmlformats.org/officeDocument/2006/relationships/hyperlink" Target="http://office.microsoft.com/fr-fr/images/results.aspx?qu=maillot+de+bain&amp;ex=1" TargetMode="External"/><Relationship Id="rId4" Type="http://schemas.openxmlformats.org/officeDocument/2006/relationships/hyperlink" Target="http://office.microsoft.com/fr-fr/images/results.aspx?qu=randonn%C3%A9e&amp;ex=1" TargetMode="External"/><Relationship Id="rId9" Type="http://schemas.openxmlformats.org/officeDocument/2006/relationships/hyperlink" Target="http://office.microsoft.com/fr-fr/images/results.aspx?qu=raquette&amp;ex=1" TargetMode="External"/><Relationship Id="rId14" Type="http://schemas.openxmlformats.org/officeDocument/2006/relationships/hyperlink" Target="http://office.microsoft.com/fr-fr/images/results.aspx?qu=casque&amp;ex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err="1" smtClean="0"/>
              <a:t>Le</a:t>
            </a:r>
            <a:r>
              <a:rPr lang="cs-CZ" sz="3600" b="1" dirty="0" smtClean="0"/>
              <a:t> sport</a:t>
            </a:r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/>
        </p:spPr>
      </p:pic>
      <p:pic>
        <p:nvPicPr>
          <p:cNvPr id="266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9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5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9004414"/>
              </p:ext>
            </p:extLst>
          </p:nvPr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Vocabulaire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19.12.2012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Od 5.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ročníku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Lexique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du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sport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proposé. Les solutions proposées sont en page 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VY_32_INOVACE _07 _FNEV17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Les </a:t>
            </a:r>
            <a:r>
              <a:rPr lang="cs-CZ" sz="2000" smtClean="0">
                <a:solidFill>
                  <a:schemeClr val="hlink"/>
                </a:solidFill>
                <a:latin typeface="Arial" charset="0"/>
              </a:rPr>
              <a:t>sports</a:t>
            </a:r>
            <a:r>
              <a:rPr lang="cs-CZ" sz="2000" smtClean="0">
                <a:solidFill>
                  <a:srgbClr val="FFCC00"/>
                </a:solidFill>
                <a:cs typeface="Arial" charset="0"/>
              </a:rPr>
              <a:t/>
            </a:r>
            <a:br>
              <a:rPr lang="cs-CZ" sz="2000" smtClean="0">
                <a:solidFill>
                  <a:srgbClr val="FFCC00"/>
                </a:solidFill>
                <a:cs typeface="Arial" charset="0"/>
              </a:rPr>
            </a:br>
            <a:r>
              <a:rPr lang="cs-CZ" sz="1400" smtClean="0">
                <a:cs typeface="Arial" charset="0"/>
              </a:rPr>
              <a:t>Reliez chaque image avec le sport correspondant</a:t>
            </a:r>
            <a:endParaRPr lang="en-US" sz="1400" smtClean="0">
              <a:cs typeface="Arial" charset="0"/>
            </a:endParaRPr>
          </a:p>
        </p:txBody>
      </p:sp>
      <p:sp>
        <p:nvSpPr>
          <p:cNvPr id="27650" name="Rectangle 5"/>
          <p:cNvSpPr>
            <a:spLocks noGrp="1"/>
          </p:cNvSpPr>
          <p:nvPr>
            <p:ph type="body" sz="half" idx="4294967295"/>
          </p:nvPr>
        </p:nvSpPr>
        <p:spPr>
          <a:xfrm>
            <a:off x="457200" y="981075"/>
            <a:ext cx="8147050" cy="503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600" smtClean="0">
                <a:latin typeface="Arial" charset="0"/>
              </a:rPr>
              <a:t>L´équitation – l´escrime - le patinage – la planche </a:t>
            </a:r>
            <a:r>
              <a:rPr lang="en-US" sz="1600" smtClean="0">
                <a:latin typeface="Arial" charset="0"/>
                <a:cs typeface="Arial" charset="0"/>
              </a:rPr>
              <a:t>à</a:t>
            </a:r>
            <a:r>
              <a:rPr lang="cs-CZ" sz="1600" smtClean="0">
                <a:latin typeface="Arial" charset="0"/>
                <a:cs typeface="Arial" charset="0"/>
              </a:rPr>
              <a:t> voile - </a:t>
            </a:r>
            <a:r>
              <a:rPr lang="cs-CZ" sz="1600" smtClean="0">
                <a:latin typeface="Arial" charset="0"/>
              </a:rPr>
              <a:t>la randonnée – le tennis de table – le tir </a:t>
            </a:r>
            <a:r>
              <a:rPr lang="en-US" sz="1600" smtClean="0">
                <a:latin typeface="Arial" charset="0"/>
                <a:cs typeface="Arial" charset="0"/>
              </a:rPr>
              <a:t>à</a:t>
            </a:r>
            <a:r>
              <a:rPr lang="cs-CZ" sz="1600" smtClean="0">
                <a:latin typeface="Arial" charset="0"/>
                <a:cs typeface="Arial" charset="0"/>
              </a:rPr>
              <a:t> l´arc -</a:t>
            </a:r>
            <a:r>
              <a:rPr lang="cs-CZ" sz="1600" smtClean="0"/>
              <a:t> </a:t>
            </a:r>
          </a:p>
        </p:txBody>
      </p:sp>
      <p:sp>
        <p:nvSpPr>
          <p:cNvPr id="27651" name="Rectangle 6"/>
          <p:cNvSpPr>
            <a:spLocks noGrp="1"/>
          </p:cNvSpPr>
          <p:nvPr>
            <p:ph sz="half" idx="4294967295"/>
          </p:nvPr>
        </p:nvSpPr>
        <p:spPr>
          <a:xfrm>
            <a:off x="395288" y="1600200"/>
            <a:ext cx="829151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  <p:pic>
        <p:nvPicPr>
          <p:cNvPr id="27652" name="Picture 16" descr="Amérique du Nord,animaux,brides,chevaux,États-Unis,Far West,lieux,région de l'ouest,sell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700213"/>
            <a:ext cx="18732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18" descr="articles de sport,balle de ping pong,balles de ping pong,balles de tennis de table,batte de ping pong,battes de ping pong,dessins miniatures,divertissements,équipements sportifs,image PNG,images miniatures,loisirs,raquette de tennis de table,sports,surfaces transparentes,tennis de table"/>
          <p:cNvPicPr>
            <a:picLocks noChangeAspect="1" noChangeArrowheads="1"/>
          </p:cNvPicPr>
          <p:nvPr/>
        </p:nvPicPr>
        <p:blipFill>
          <a:blip r:embed="rId3"/>
          <a:srcRect l="13628" t="13628" r="18236" b="13628"/>
          <a:stretch>
            <a:fillRect/>
          </a:stretch>
        </p:blipFill>
        <p:spPr bwMode="auto">
          <a:xfrm>
            <a:off x="2700338" y="1773238"/>
            <a:ext cx="12811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20" descr="alpinisme,bottes,chaussures de randonnée,équipements de sport,loisirs,sport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6463" y="1700213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24" descr="équipement sportif,loisir,patinage,patinage sur glace,patins à glace,patins à roulettes,sport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313" y="3789363"/>
            <a:ext cx="151288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26" descr="épées,équipement sportif,fleurets,fleurets d'escrime,masques,masques d'escrime,sport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3438" y="3644900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28" descr="équipements de sport,planches à voile,sports,windsur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84438" y="4149725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30" descr="arcs,articles de sport,équipements de sport,équipements sportifs,flèches,sports,tir à l'arc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32588" y="1700213"/>
            <a:ext cx="1728787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9" name="AutoShape 12"/>
          <p:cNvSpPr>
            <a:spLocks noChangeArrowheads="1"/>
          </p:cNvSpPr>
          <p:nvPr/>
        </p:nvSpPr>
        <p:spPr bwMode="auto">
          <a:xfrm>
            <a:off x="6011863" y="4581525"/>
            <a:ext cx="2987675" cy="1727200"/>
          </a:xfrm>
          <a:prstGeom prst="cloudCallout">
            <a:avLst>
              <a:gd name="adj1" fmla="val -26088"/>
              <a:gd name="adj2" fmla="val 77389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/>
              <a:t>On distingue les sports individuels et les sports collectifs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6461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chemeClr val="hlink"/>
                </a:solidFill>
              </a:rPr>
              <a:t>Les accessoires</a:t>
            </a:r>
            <a:r>
              <a:rPr lang="cs-CZ" sz="200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000">
                <a:solidFill>
                  <a:schemeClr val="hlink"/>
                </a:solidFill>
                <a:cs typeface="Arial" charset="0"/>
              </a:rPr>
            </a:br>
            <a:r>
              <a:rPr lang="cs-CZ" sz="1400">
                <a:cs typeface="Arial" charset="0"/>
              </a:rPr>
              <a:t>Reliez chaque image avec le mot correspondant</a:t>
            </a:r>
          </a:p>
        </p:txBody>
      </p:sp>
      <p:sp>
        <p:nvSpPr>
          <p:cNvPr id="2867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323850" y="765175"/>
            <a:ext cx="8820150" cy="6477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600" smtClean="0">
                <a:latin typeface="Arial" charset="0"/>
              </a:rPr>
              <a:t>L´arc - la balle - le ballon – le casque - le maillot de bain – les patins - la raquette – les rollers -</a:t>
            </a:r>
            <a:r>
              <a:rPr lang="cs-CZ" sz="2800" smtClean="0"/>
              <a:t> </a:t>
            </a:r>
            <a:endParaRPr lang="en-US" sz="2800" smtClean="0"/>
          </a:p>
        </p:txBody>
      </p:sp>
      <p:pic>
        <p:nvPicPr>
          <p:cNvPr id="28675" name="Picture 21" descr="articles de sport,dessins miniatures,divertissements,équipements sportifs,image PNG,images miniatures,jeux,loisirs,raquettes,raquettes de tennis,sports,surfaces transparentes,tennis"/>
          <p:cNvPicPr>
            <a:picLocks noChangeAspect="1" noChangeArrowheads="1"/>
          </p:cNvPicPr>
          <p:nvPr/>
        </p:nvPicPr>
        <p:blipFill>
          <a:blip r:embed="rId2"/>
          <a:srcRect l="17076" t="20872" r="15488" b="16307"/>
          <a:stretch>
            <a:fillRect/>
          </a:stretch>
        </p:blipFill>
        <p:spPr bwMode="auto">
          <a:xfrm>
            <a:off x="468313" y="2205038"/>
            <a:ext cx="15843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23" descr="équipement sportif,loisir,patinage,patinage sur glace,patins à glace,patins à roulettes,sport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339975" y="1557338"/>
            <a:ext cx="1296988" cy="1296987"/>
          </a:xfrm>
        </p:spPr>
      </p:pic>
      <p:pic>
        <p:nvPicPr>
          <p:cNvPr id="28677" name="Picture 26" descr="arcs,articles de sport,équipements de sport,équipements sportifs,flèches,sports,tir à l'ar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4076700"/>
            <a:ext cx="1657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12" descr="équipement sportif,lunettes de natation,lunettes de plongée,maillots de bain,sport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1989138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29" descr="arrière-plan transparent,ballons,ballons de foot,dessins miniatures,équipements de sport,football,icônes,image PNG,images miniatures,jeux,loisirs,miniatures,sports"/>
          <p:cNvPicPr>
            <a:picLocks noChangeAspect="1" noChangeArrowheads="1"/>
          </p:cNvPicPr>
          <p:nvPr/>
        </p:nvPicPr>
        <p:blipFill>
          <a:blip r:embed="rId6"/>
          <a:srcRect l="22102" t="24411" r="19743" b="22102"/>
          <a:stretch>
            <a:fillRect/>
          </a:stretch>
        </p:blipFill>
        <p:spPr bwMode="auto">
          <a:xfrm>
            <a:off x="7019925" y="2060575"/>
            <a:ext cx="15113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31" descr="articles de sport,balle de tennis,balles,balles de tennis,dessins miniatures,divertissements,équipements sportifs,image PNG,images miniatures,jeux,loisirs,sports,surfaces transparentes,tennis"/>
          <p:cNvPicPr>
            <a:picLocks noChangeAspect="1" noChangeArrowheads="1"/>
          </p:cNvPicPr>
          <p:nvPr/>
        </p:nvPicPr>
        <p:blipFill>
          <a:blip r:embed="rId7"/>
          <a:srcRect l="17436" t="19743" r="19743" b="22102"/>
          <a:stretch>
            <a:fillRect/>
          </a:stretch>
        </p:blipFill>
        <p:spPr bwMode="auto">
          <a:xfrm>
            <a:off x="2411413" y="3716338"/>
            <a:ext cx="151288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33" descr="loisirs,patinage,rollers,sport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11638" y="4365625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35" descr="articles de sport,casques,casques de vélo,casques pour vélo,équipements de sécurité,équipements de sport,équipements sportifs,sport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804025" y="4005263"/>
            <a:ext cx="1547813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88913"/>
            <a:ext cx="8243887" cy="719137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Les lieux</a:t>
            </a:r>
            <a:r>
              <a:rPr lang="cs-CZ" sz="2800" smtClean="0">
                <a:solidFill>
                  <a:schemeClr val="hlink"/>
                </a:solidFill>
                <a:latin typeface="Arial" charset="0"/>
              </a:rPr>
              <a:t/>
            </a:r>
            <a:br>
              <a:rPr lang="cs-CZ" sz="2800" smtClean="0">
                <a:solidFill>
                  <a:schemeClr val="hlink"/>
                </a:solidFill>
                <a:latin typeface="Arial" charset="0"/>
              </a:rPr>
            </a:br>
            <a:r>
              <a:rPr lang="cs-CZ" sz="1800" smtClean="0">
                <a:latin typeface="Arial" charset="0"/>
              </a:rPr>
              <a:t>Pour chaque sport, indiquez le lieu o</a:t>
            </a:r>
            <a:r>
              <a:rPr lang="en-US" sz="1800" smtClean="0">
                <a:latin typeface="Arial" charset="0"/>
                <a:cs typeface="Arial" charset="0"/>
              </a:rPr>
              <a:t>ù</a:t>
            </a:r>
            <a:r>
              <a:rPr lang="cs-CZ" sz="1800" smtClean="0">
                <a:latin typeface="Arial" charset="0"/>
                <a:cs typeface="Arial" charset="0"/>
              </a:rPr>
              <a:t> il se pratique</a:t>
            </a:r>
            <a:endParaRPr lang="en-US" sz="4800" smtClean="0">
              <a:latin typeface="Arial" charset="0"/>
              <a:cs typeface="Arial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3106738" cy="5003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L´athlétisme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La natation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Le patinage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Le rugby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Le ski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>
                <a:latin typeface="Arial" charset="0"/>
              </a:rPr>
              <a:t>Le tennis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716463" y="1052513"/>
            <a:ext cx="36734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Le</a:t>
            </a:r>
            <a:r>
              <a:rPr lang="cs-CZ" sz="2000" dirty="0">
                <a:solidFill>
                  <a:srgbClr val="965091"/>
                </a:solidFill>
              </a:rPr>
              <a:t> </a:t>
            </a:r>
            <a:r>
              <a:rPr lang="cs-CZ" sz="2000" dirty="0" err="1">
                <a:solidFill>
                  <a:srgbClr val="965091"/>
                </a:solidFill>
              </a:rPr>
              <a:t>stade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>
                <a:solidFill>
                  <a:srgbClr val="965091"/>
                </a:solidFill>
              </a:rPr>
              <a:t>La </a:t>
            </a:r>
            <a:r>
              <a:rPr lang="cs-CZ" sz="2000" dirty="0" err="1">
                <a:solidFill>
                  <a:srgbClr val="965091"/>
                </a:solidFill>
              </a:rPr>
              <a:t>piscine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>
                <a:solidFill>
                  <a:srgbClr val="965091"/>
                </a:solidFill>
              </a:rPr>
              <a:t>La </a:t>
            </a:r>
            <a:r>
              <a:rPr lang="cs-CZ" sz="2000" dirty="0" err="1">
                <a:solidFill>
                  <a:srgbClr val="965091"/>
                </a:solidFill>
              </a:rPr>
              <a:t>patinoire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Le</a:t>
            </a:r>
            <a:r>
              <a:rPr lang="cs-CZ" sz="2000" dirty="0">
                <a:solidFill>
                  <a:srgbClr val="965091"/>
                </a:solidFill>
              </a:rPr>
              <a:t> </a:t>
            </a:r>
            <a:r>
              <a:rPr lang="cs-CZ" sz="2000" dirty="0" err="1">
                <a:solidFill>
                  <a:srgbClr val="965091"/>
                </a:solidFill>
              </a:rPr>
              <a:t>terrain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>
                <a:solidFill>
                  <a:srgbClr val="965091"/>
                </a:solidFill>
              </a:rPr>
              <a:t>La </a:t>
            </a:r>
            <a:r>
              <a:rPr lang="cs-CZ" sz="2000" dirty="0" err="1">
                <a:solidFill>
                  <a:srgbClr val="965091"/>
                </a:solidFill>
              </a:rPr>
              <a:t>piste</a:t>
            </a: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0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000" dirty="0" err="1">
                <a:solidFill>
                  <a:srgbClr val="965091"/>
                </a:solidFill>
              </a:rPr>
              <a:t>Le</a:t>
            </a:r>
            <a:r>
              <a:rPr lang="cs-CZ" sz="2000" dirty="0">
                <a:solidFill>
                  <a:srgbClr val="965091"/>
                </a:solidFill>
              </a:rPr>
              <a:t> </a:t>
            </a:r>
            <a:r>
              <a:rPr lang="cs-CZ" sz="2000" dirty="0" err="1">
                <a:solidFill>
                  <a:srgbClr val="965091"/>
                </a:solidFill>
              </a:rPr>
              <a:t>court</a:t>
            </a:r>
            <a:endParaRPr lang="cs-CZ" sz="2000" dirty="0">
              <a:solidFill>
                <a:srgbClr val="96509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97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297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297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97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297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32775" cy="895350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Les activités</a:t>
            </a:r>
            <a:r>
              <a:rPr lang="cs-CZ" sz="2400" smtClean="0">
                <a:solidFill>
                  <a:schemeClr val="hlink"/>
                </a:solidFill>
                <a:cs typeface="Arial" charset="0"/>
              </a:rPr>
              <a:t/>
            </a:r>
            <a:br>
              <a:rPr lang="cs-CZ" sz="2400" smtClean="0">
                <a:solidFill>
                  <a:schemeClr val="hlink"/>
                </a:solidFill>
                <a:cs typeface="Arial" charset="0"/>
              </a:rPr>
            </a:br>
            <a:r>
              <a:rPr lang="cs-CZ" sz="1600" smtClean="0">
                <a:cs typeface="Arial" charset="0"/>
              </a:rPr>
              <a:t>Pour chaque sport, trouvez le verbe correspondant</a:t>
            </a:r>
            <a:endParaRPr lang="en-US" sz="1600" smtClean="0">
              <a:cs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4294967295"/>
          </p:nvPr>
        </p:nvSpPr>
        <p:spPr>
          <a:xfrm>
            <a:off x="684213" y="1052513"/>
            <a:ext cx="424815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</a:rPr>
              <a:t>Faire de la marche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</a:rPr>
              <a:t>Faire de la course </a:t>
            </a:r>
            <a:r>
              <a:rPr lang="en-US" sz="2800" smtClean="0">
                <a:latin typeface="Arial" charset="0"/>
                <a:cs typeface="Arial" charset="0"/>
              </a:rPr>
              <a:t>à</a:t>
            </a:r>
            <a:r>
              <a:rPr lang="cs-CZ" sz="2800" smtClean="0">
                <a:latin typeface="Arial" charset="0"/>
                <a:cs typeface="Arial" charset="0"/>
              </a:rPr>
              <a:t> pied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Faire de la danse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Faire du ski</a:t>
            </a:r>
          </a:p>
          <a:p>
            <a:pPr eaLnBrk="1" hangingPunct="1">
              <a:buFontTx/>
              <a:buNone/>
            </a:pPr>
            <a:endParaRPr lang="cs-CZ" sz="280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sz="2800" smtClean="0">
                <a:latin typeface="Arial" charset="0"/>
                <a:cs typeface="Arial" charset="0"/>
              </a:rPr>
              <a:t>Faire de la natation</a:t>
            </a:r>
            <a:endParaRPr lang="en-US" sz="2800" smtClean="0">
              <a:latin typeface="Arial" charset="0"/>
              <a:cs typeface="Arial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940424" y="976044"/>
            <a:ext cx="26638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400" dirty="0" err="1">
                <a:solidFill>
                  <a:srgbClr val="965091"/>
                </a:solidFill>
              </a:rPr>
              <a:t>Marcher</a:t>
            </a: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400" dirty="0" err="1">
                <a:solidFill>
                  <a:srgbClr val="965091"/>
                </a:solidFill>
              </a:rPr>
              <a:t>Courir</a:t>
            </a: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400" dirty="0" err="1">
                <a:solidFill>
                  <a:srgbClr val="965091"/>
                </a:solidFill>
              </a:rPr>
              <a:t>Danser</a:t>
            </a: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400" dirty="0" err="1">
                <a:solidFill>
                  <a:srgbClr val="965091"/>
                </a:solidFill>
              </a:rPr>
              <a:t>Skier</a:t>
            </a: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2400" dirty="0">
              <a:solidFill>
                <a:srgbClr val="96509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cs-CZ" sz="2400" dirty="0" err="1">
                <a:solidFill>
                  <a:srgbClr val="965091"/>
                </a:solidFill>
              </a:rPr>
              <a:t>Nager</a:t>
            </a:r>
            <a:endParaRPr lang="cs-CZ" sz="2400" dirty="0">
              <a:solidFill>
                <a:srgbClr val="9650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07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07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362950" cy="56197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smtClean="0">
                <a:solidFill>
                  <a:schemeClr val="hlink"/>
                </a:solidFill>
              </a:rPr>
              <a:t>Les expressions du sport</a:t>
            </a:r>
            <a:br>
              <a:rPr lang="cs-CZ" sz="1800" smtClean="0">
                <a:solidFill>
                  <a:schemeClr val="hlink"/>
                </a:solidFill>
              </a:rPr>
            </a:br>
            <a:r>
              <a:rPr lang="cs-CZ" sz="1400" smtClean="0"/>
              <a:t>Voici des expressions concernant le sport, que signifient-elles ?</a:t>
            </a:r>
            <a:endParaRPr lang="cs-CZ" sz="1800" smtClean="0">
              <a:cs typeface="Arial" charset="0"/>
            </a:endParaRPr>
          </a:p>
        </p:txBody>
      </p:sp>
      <p:sp>
        <p:nvSpPr>
          <p:cNvPr id="31746" name="Rectangle 4"/>
          <p:cNvSpPr>
            <a:spLocks noGrp="1"/>
          </p:cNvSpPr>
          <p:nvPr>
            <p:ph type="body" sz="half" idx="4294967295"/>
          </p:nvPr>
        </p:nvSpPr>
        <p:spPr>
          <a:xfrm>
            <a:off x="539750" y="908050"/>
            <a:ext cx="3095625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Le ballon ovale / rond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Les Bleus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Un footeux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Les J.O.</a:t>
            </a: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cs-CZ" sz="2000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cs-CZ" sz="2000" smtClean="0">
                <a:solidFill>
                  <a:schemeClr val="tx2"/>
                </a:solidFill>
              </a:rPr>
              <a:t>Le quinze de France</a:t>
            </a:r>
            <a:endParaRPr lang="en-US" sz="2000" smtClean="0">
              <a:solidFill>
                <a:schemeClr val="tx2"/>
              </a:solidFill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4284663" y="857250"/>
            <a:ext cx="4608512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 err="1">
                <a:solidFill>
                  <a:srgbClr val="965091"/>
                </a:solidFill>
              </a:rPr>
              <a:t>Désigne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le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ballon</a:t>
            </a:r>
            <a:r>
              <a:rPr lang="cs-CZ" dirty="0">
                <a:solidFill>
                  <a:srgbClr val="965091"/>
                </a:solidFill>
              </a:rPr>
              <a:t> de </a:t>
            </a:r>
            <a:r>
              <a:rPr lang="cs-CZ" dirty="0" err="1">
                <a:solidFill>
                  <a:srgbClr val="965091"/>
                </a:solidFill>
              </a:rPr>
              <a:t>rugby</a:t>
            </a:r>
            <a:r>
              <a:rPr lang="cs-CZ" dirty="0">
                <a:solidFill>
                  <a:srgbClr val="965091"/>
                </a:solidFill>
              </a:rPr>
              <a:t> ou de </a:t>
            </a:r>
            <a:r>
              <a:rPr lang="cs-CZ" dirty="0" err="1">
                <a:solidFill>
                  <a:srgbClr val="965091"/>
                </a:solidFill>
              </a:rPr>
              <a:t>football</a:t>
            </a:r>
            <a:r>
              <a:rPr lang="cs-CZ" dirty="0">
                <a:solidFill>
                  <a:srgbClr val="965091"/>
                </a:solidFill>
              </a:rPr>
              <a:t>, et </a:t>
            </a:r>
            <a:r>
              <a:rPr lang="cs-CZ" dirty="0" err="1">
                <a:solidFill>
                  <a:srgbClr val="965091"/>
                </a:solidFill>
              </a:rPr>
              <a:t>donc</a:t>
            </a:r>
            <a:r>
              <a:rPr lang="cs-CZ" dirty="0">
                <a:solidFill>
                  <a:srgbClr val="965091"/>
                </a:solidFill>
              </a:rPr>
              <a:t> par </a:t>
            </a:r>
            <a:r>
              <a:rPr lang="cs-CZ" dirty="0" err="1">
                <a:solidFill>
                  <a:srgbClr val="965091"/>
                </a:solidFill>
              </a:rPr>
              <a:t>association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le</a:t>
            </a:r>
            <a:r>
              <a:rPr lang="cs-CZ" dirty="0">
                <a:solidFill>
                  <a:srgbClr val="965091"/>
                </a:solidFill>
              </a:rPr>
              <a:t> sport </a:t>
            </a:r>
            <a:r>
              <a:rPr lang="cs-CZ" dirty="0" err="1">
                <a:solidFill>
                  <a:srgbClr val="965091"/>
                </a:solidFill>
              </a:rPr>
              <a:t>correspondant</a:t>
            </a:r>
            <a:r>
              <a:rPr lang="cs-CZ" dirty="0">
                <a:solidFill>
                  <a:srgbClr val="965091"/>
                </a:solidFill>
              </a:rPr>
              <a:t>.</a:t>
            </a: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Désigne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l´équipe</a:t>
            </a:r>
            <a:r>
              <a:rPr lang="cs-CZ" dirty="0">
                <a:solidFill>
                  <a:srgbClr val="965091"/>
                </a:solidFill>
              </a:rPr>
              <a:t> de France</a:t>
            </a: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Désigne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une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personne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passionnée</a:t>
            </a:r>
            <a:r>
              <a:rPr lang="cs-CZ" dirty="0">
                <a:solidFill>
                  <a:srgbClr val="965091"/>
                </a:solidFill>
              </a:rPr>
              <a:t> de </a:t>
            </a:r>
            <a:r>
              <a:rPr lang="cs-CZ" dirty="0" err="1">
                <a:solidFill>
                  <a:srgbClr val="965091"/>
                </a:solidFill>
              </a:rPr>
              <a:t>football</a:t>
            </a:r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Abréviation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pour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Jeux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olympiques</a:t>
            </a:r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endParaRPr lang="cs-CZ" dirty="0">
              <a:solidFill>
                <a:srgbClr val="965091"/>
              </a:solidFill>
            </a:endParaRPr>
          </a:p>
          <a:p>
            <a:r>
              <a:rPr lang="cs-CZ" dirty="0" err="1">
                <a:solidFill>
                  <a:srgbClr val="965091"/>
                </a:solidFill>
              </a:rPr>
              <a:t>Désigne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l´équipe</a:t>
            </a:r>
            <a:r>
              <a:rPr lang="cs-CZ" dirty="0">
                <a:solidFill>
                  <a:srgbClr val="965091"/>
                </a:solidFill>
              </a:rPr>
              <a:t> de France de </a:t>
            </a:r>
            <a:r>
              <a:rPr lang="cs-CZ" dirty="0" err="1">
                <a:solidFill>
                  <a:srgbClr val="965091"/>
                </a:solidFill>
              </a:rPr>
              <a:t>rugby</a:t>
            </a:r>
            <a:r>
              <a:rPr lang="cs-CZ" dirty="0">
                <a:solidFill>
                  <a:srgbClr val="965091"/>
                </a:solidFill>
              </a:rPr>
              <a:t> (qui </a:t>
            </a:r>
            <a:r>
              <a:rPr lang="cs-CZ" dirty="0" err="1">
                <a:solidFill>
                  <a:srgbClr val="965091"/>
                </a:solidFill>
              </a:rPr>
              <a:t>est</a:t>
            </a:r>
            <a:r>
              <a:rPr lang="cs-CZ" dirty="0">
                <a:solidFill>
                  <a:srgbClr val="965091"/>
                </a:solidFill>
              </a:rPr>
              <a:t> </a:t>
            </a:r>
            <a:r>
              <a:rPr lang="cs-CZ" dirty="0" err="1">
                <a:solidFill>
                  <a:srgbClr val="965091"/>
                </a:solidFill>
              </a:rPr>
              <a:t>composée</a:t>
            </a:r>
            <a:r>
              <a:rPr lang="cs-CZ" dirty="0">
                <a:solidFill>
                  <a:srgbClr val="965091"/>
                </a:solidFill>
              </a:rPr>
              <a:t> de 15 </a:t>
            </a:r>
            <a:r>
              <a:rPr lang="cs-CZ" dirty="0" err="1">
                <a:solidFill>
                  <a:srgbClr val="965091"/>
                </a:solidFill>
              </a:rPr>
              <a:t>joueurs</a:t>
            </a:r>
            <a:r>
              <a:rPr lang="cs-CZ" dirty="0">
                <a:solidFill>
                  <a:srgbClr val="96509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1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1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1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1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91513" cy="41751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 smtClean="0">
                <a:solidFill>
                  <a:schemeClr val="hlink"/>
                </a:solidFill>
              </a:rPr>
              <a:t>Proposition de corrections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smtClean="0"/>
              <a:t>1) </a:t>
            </a:r>
            <a:r>
              <a:rPr lang="cs-CZ" sz="1600" u="sng" smtClean="0"/>
              <a:t>Les sports (de gauche </a:t>
            </a:r>
            <a:r>
              <a:rPr lang="en-US" sz="1600" u="sng" smtClean="0"/>
              <a:t>à</a:t>
            </a:r>
            <a:r>
              <a:rPr lang="cs-CZ" sz="1600" u="sng" smtClean="0"/>
              <a:t> droite et de haut en bas)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smtClean="0"/>
              <a:t>L´équitation – le tennis de table – la randonnée – le tir </a:t>
            </a:r>
            <a:r>
              <a:rPr lang="en-US" sz="1600" smtClean="0"/>
              <a:t>à</a:t>
            </a:r>
            <a:r>
              <a:rPr lang="cs-CZ" sz="1600" smtClean="0"/>
              <a:t> l´arc – le patinage – la planche </a:t>
            </a:r>
            <a:r>
              <a:rPr lang="en-US" sz="1600" smtClean="0"/>
              <a:t>à</a:t>
            </a:r>
            <a:r>
              <a:rPr lang="cs-CZ" sz="1600" smtClean="0"/>
              <a:t> voile – l´escrime.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smtClean="0"/>
              <a:t>2) </a:t>
            </a:r>
            <a:r>
              <a:rPr lang="cs-CZ" sz="1600" u="sng" smtClean="0"/>
              <a:t>Les accessoires (de gauche </a:t>
            </a:r>
            <a:r>
              <a:rPr lang="en-US" sz="1600" u="sng" smtClean="0"/>
              <a:t>à</a:t>
            </a:r>
            <a:r>
              <a:rPr lang="cs-CZ" sz="1600" u="sng" smtClean="0"/>
              <a:t> droite et de haut en bas)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smtClean="0"/>
              <a:t>La raquette – le patin – le maillot de bain – le ballon – l´arc – la balle – les rollers – le casque -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sz="4400" b="1">
              <a:latin typeface="Calibri" pitchFamily="34" charset="0"/>
            </a:endParaRPr>
          </a:p>
        </p:txBody>
      </p:sp>
      <p:sp>
        <p:nvSpPr>
          <p:cNvPr id="20482" name="Nadpis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7643812" cy="588962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1800" b="1"/>
              <a:t>Použitý obrazový materiál:</a:t>
            </a:r>
            <a:r>
              <a:rPr lang="cs-CZ" sz="1800" b="1">
                <a:latin typeface="Arial" charset="0"/>
              </a:rPr>
              <a:t/>
            </a:r>
            <a:br>
              <a:rPr lang="cs-CZ" sz="1800" b="1">
                <a:latin typeface="Arial" charset="0"/>
              </a:rPr>
            </a:br>
            <a:endParaRPr lang="cs-CZ" sz="1500"/>
          </a:p>
        </p:txBody>
      </p:sp>
      <p:sp>
        <p:nvSpPr>
          <p:cNvPr id="33795" name="Zástupný symbol pro obsah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229600" cy="6048375"/>
          </a:xfrm>
        </p:spPr>
        <p:txBody>
          <a:bodyPr/>
          <a:lstStyle/>
          <a:p>
            <a:pPr eaLnBrk="1" hangingPunct="1"/>
            <a:r>
              <a:rPr lang="cs-CZ" sz="1000" u="sng" smtClean="0"/>
              <a:t>Kliparty</a:t>
            </a: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 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cheval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2"/>
              </a:rPr>
              <a:t>http://office.microsoft.com/fr-fr/images/results.aspx?qu=cheval&amp;ex=1#ai:MC900235199|mt:1|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La raquette de tennis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3"/>
              </a:rPr>
              <a:t>http://office.microsoft.com/fr-fr/images/results.aspx?qu=tennis+de+table&amp;ex=1#ai:MC900437068|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s chaussures de randonnée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4"/>
              </a:rPr>
              <a:t>http://office.microsoft.com/fr-fr/images/results.aspx?qu=randonn%C3%A9e&amp;ex=1#ai:MC900215626|mt:1|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L´arc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5"/>
              </a:rPr>
              <a:t>http://office.microsoft.com/fr-fr/images/results.aspx?qu=arc&amp;ex=1#ai:MC900320492|mt:1|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Le patin</a:t>
            </a:r>
            <a:r>
              <a:rPr lang="cs-CZ" sz="1000" smtClean="0">
                <a:solidFill>
                  <a:srgbClr val="7030A0"/>
                </a:solidFill>
              </a:rPr>
              <a:t>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6"/>
              </a:rPr>
              <a:t>http://office.microsoft.com/fr-fr/images/results.aspx?qu=patinage&amp;ex=1#ai:MC900304011|mt:1|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La planche </a:t>
            </a:r>
            <a:r>
              <a:rPr lang="en-US" sz="1000" smtClean="0">
                <a:solidFill>
                  <a:srgbClr val="7030A0"/>
                </a:solidFill>
              </a:rPr>
              <a:t>à</a:t>
            </a:r>
            <a:r>
              <a:rPr lang="cs-CZ" sz="1000" smtClean="0">
                <a:solidFill>
                  <a:srgbClr val="7030A0"/>
                </a:solidFill>
              </a:rPr>
              <a:t> voile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7"/>
              </a:rPr>
              <a:t>http://office.microsoft.com/fr-fr/images/results.aspx?qu=windsurfing&amp;ex=1#ai:MC900352111|mt:1|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</a:t>
            </a:r>
            <a:r>
              <a:rPr lang="cs-CZ" sz="1000" smtClean="0">
                <a:solidFill>
                  <a:srgbClr val="7030A0"/>
                </a:solidFill>
                <a:latin typeface="Arial" charset="0"/>
              </a:rPr>
              <a:t> casque et le fleuret </a:t>
            </a:r>
            <a:r>
              <a:rPr lang="cs-CZ" sz="1000" smtClean="0">
                <a:solidFill>
                  <a:srgbClr val="7030A0"/>
                </a:solidFill>
              </a:rPr>
              <a:t>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latin typeface="Arial" charset="0"/>
                <a:hlinkClick r:id="rId8"/>
              </a:rPr>
              <a:t>http://office.microsoft.com/fr-fr/images/results.aspx?qu=escrime&amp;ex=1#ai:MC900320800|mt:1|</a:t>
            </a:r>
            <a:endParaRPr lang="cs-CZ" sz="10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La raquette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9"/>
              </a:rPr>
              <a:t>http://office.microsoft.com/fr-fr/images/results.aspx?qu=raquette&amp;ex=1#ai:MC900437045|mt:1|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965091"/>
                </a:solidFill>
              </a:rPr>
              <a:t>Le maillot de bain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10"/>
              </a:rPr>
              <a:t>http://office.microsoft.com/fr-fr/images/results.aspx?qu=maillot+de+bain&amp;ex=1#ai:MC900320878|mt:1|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 ballon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11"/>
              </a:rPr>
              <a:t>http://office.microsoft.com/fr-fr/images/results.aspx?qu=ballon&amp;ex=1#ai:MC900433881|mt:1|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La balle de tennis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12"/>
              </a:rPr>
              <a:t>http://office.microsoft.com/fr-fr/images/results.aspx?qu=balle&amp;ex=1#ai:MC900437042|mt:1|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7030A0"/>
                </a:solidFill>
              </a:rPr>
              <a:t>Les rollers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13"/>
              </a:rPr>
              <a:t>http://office.microsoft.com/fr-fr/images/results.aspx?qu=rollers&amp;ex=1#ai:MC900191857|mt:1|</a:t>
            </a:r>
            <a:endParaRPr lang="cs-CZ" sz="1000" smtClean="0"/>
          </a:p>
          <a:p>
            <a:pPr eaLnBrk="1" hangingPunct="1">
              <a:buFontTx/>
              <a:buNone/>
            </a:pPr>
            <a:r>
              <a:rPr lang="cs-CZ" sz="1000" smtClean="0">
                <a:solidFill>
                  <a:srgbClr val="965091"/>
                </a:solidFill>
              </a:rPr>
              <a:t>Le casque dostupné pod</a:t>
            </a:r>
          </a:p>
          <a:p>
            <a:pPr eaLnBrk="1" hangingPunct="1">
              <a:buFontTx/>
              <a:buNone/>
            </a:pPr>
            <a:r>
              <a:rPr lang="cs-CZ" sz="1000" smtClean="0">
                <a:hlinkClick r:id="rId14"/>
              </a:rPr>
              <a:t>http://office.microsoft.com/fr-fr/images/results.aspx?qu=casque&amp;ex=1#ai:MC900356419|mt:1|</a:t>
            </a:r>
            <a:endParaRPr lang="cs-CZ" sz="1000" smtClean="0"/>
          </a:p>
          <a:p>
            <a:pPr eaLnBrk="1" hangingPunct="1">
              <a:buFontTx/>
              <a:buNone/>
            </a:pPr>
            <a:endParaRPr lang="cs-CZ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448</Words>
  <Application>Microsoft Office PowerPoint</Application>
  <PresentationFormat>Předvádění na obrazovce (4:3)</PresentationFormat>
  <Paragraphs>125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Le sport</vt:lpstr>
      <vt:lpstr>Les sports Reliez chaque image avec le sport correspondant</vt:lpstr>
      <vt:lpstr>Les accessoires Reliez chaque image avec le mot correspondant</vt:lpstr>
      <vt:lpstr>Les lieux Pour chaque sport, indiquez le lieu où il se pratique</vt:lpstr>
      <vt:lpstr>Les activités Pour chaque sport, trouvez le verbe correspondant</vt:lpstr>
      <vt:lpstr>Les expressions du sport Voici des expressions concernant le sport, que signifient-elles ?</vt:lpstr>
      <vt:lpstr>Proposition de corrections</vt:lpstr>
      <vt:lpstr>Použitý obrazový materiál: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55</cp:revision>
  <dcterms:created xsi:type="dcterms:W3CDTF">2012-06-18T15:15:37Z</dcterms:created>
  <dcterms:modified xsi:type="dcterms:W3CDTF">2013-12-12T10:13:14Z</dcterms:modified>
</cp:coreProperties>
</file>