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7" r:id="rId5"/>
    <p:sldId id="270" r:id="rId6"/>
    <p:sldId id="268" r:id="rId7"/>
    <p:sldId id="266" r:id="rId8"/>
    <p:sldId id="265" r:id="rId9"/>
    <p:sldId id="263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5091"/>
    <a:srgbClr val="008000"/>
    <a:srgbClr val="33CC33"/>
    <a:srgbClr val="66FF66"/>
    <a:srgbClr val="E8CDB2"/>
    <a:srgbClr val="0000FF"/>
    <a:srgbClr val="FFCC00"/>
    <a:srgbClr val="00C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064B-E31F-43B9-9453-644364BBD9F9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AE8C8-173A-48B1-A808-37ED51BE3B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966B9-4775-4131-9232-499BCD1732F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55C4C-FB95-490A-89C1-BFFCE11D1D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F5896-2E98-441E-B030-77D154FD377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29D89-E630-4EBD-8C6F-CE4E4632D7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72644-87E9-40AE-9C1A-4FD70DED6873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7010-83A9-4069-8B65-91693DD8B6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9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3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58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68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3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18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35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36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DE426-7C16-41DE-AF24-2678C329CF33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C773-78FF-4F84-A9CF-45D2134A2A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6D2C9-41C1-4B45-8962-7BDA10BEB087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C2C80-CC95-46E1-B55F-55345FF353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86121-1227-4515-A66B-3A1E65D3CA5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77866-5CC5-4CDA-80E2-2C98F09092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590F8-CEED-4BEA-98DB-F9CCD5CF26F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C761F-0134-4AD1-8BD7-6BD90170D4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92F8C-245B-4DE2-B7AF-3E57ECEE998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4F35-F9FF-4241-B1BB-9D7B4D8767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22C21-7449-4D6E-BA90-8BA58BC44603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AFFE-E183-4F01-8584-ECBFE7E145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66C77-17CA-489D-9458-1746EED0E78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AFC26-021D-417A-9C2A-59A91BCE01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7303-08BE-435B-83C1-D27C7320E38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B64C5-6312-448B-8708-C38D644422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6F8E1-763F-4E3D-84D5-58D1ABA97934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0DBBF-4044-4D73-843D-E329AB2A72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2E7E6-9710-43D6-A373-BAD1D3F67C63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F7D9D-0C24-4A2E-BA4E-9296643A5A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F97CB-B121-4E6F-9982-39980270CF8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8CDDD-71F0-4717-91FD-19690DDBA3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C6A2E-D7ED-448B-842A-CFE38396D8AA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84F06-DE8A-44C7-927F-3179D3B332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C27E8-B4C7-45F8-A9D2-1D5B8EAF3276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FD1C-3351-4880-A8E3-B1D1594775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AF9F1-99B3-4BDD-8B4B-C110696E7C3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8F391-86B4-4439-82A7-FB7E2E38DD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11669-A164-4EA4-B493-2FA2FEE7790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5E195-C5EC-4EBF-8F2B-62B96394E5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5ADAF-92E9-4F6F-A856-8782FBB531F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BB4A6-89B6-45FD-BA3A-30C211C9EB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D74F-13DB-4AA7-AFC3-56F268E6074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8559A-1BE6-4E8E-B060-07D494CB2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392FC-7735-42B6-AD1C-E72D9C00B55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02955-1D32-457A-A444-773F0BDC8D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A69E7-686E-4A76-A562-DC9CB283417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A37C3-8149-41FE-8B7E-4B908C6509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4EF9C1-1250-4E9A-8161-8377E8323E6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4862D3-4553-4C2B-BE45-BB037E7836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5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253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3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253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43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254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4" y="1723"/>
                  <a:ext cx="60" cy="28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4348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2548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9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4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255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50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255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5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25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4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25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E9E090AB-6EF5-4818-B9D3-7EFDB2C939A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225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8552DC2-EC3D-46DF-9F62-13DD130814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travail&amp;ex=2" TargetMode="External"/><Relationship Id="rId3" Type="http://schemas.openxmlformats.org/officeDocument/2006/relationships/hyperlink" Target="http://office.microsoft.com/fr-fr/images/results.aspx?qu=enseignant&amp;ex=1" TargetMode="External"/><Relationship Id="rId7" Type="http://schemas.openxmlformats.org/officeDocument/2006/relationships/hyperlink" Target="http://office.microsoft.com/fr-fr/images/results.aspx?qu=m%C3%A9decin&amp;ex=1" TargetMode="External"/><Relationship Id="rId2" Type="http://schemas.openxmlformats.org/officeDocument/2006/relationships/hyperlink" Target="http://office.microsoft.com/fr-fr/images/results.aspx?qu=vendeur&amp;ex=1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office.microsoft.com/fr-fr/images/results.aspx?qu=serveur&amp;ex=1" TargetMode="External"/><Relationship Id="rId5" Type="http://schemas.openxmlformats.org/officeDocument/2006/relationships/hyperlink" Target="http://office.microsoft.com/fr-fr/images/results.aspx?qu=avocat&amp;ex=1" TargetMode="External"/><Relationship Id="rId4" Type="http://schemas.openxmlformats.org/officeDocument/2006/relationships/hyperlink" Target="http://office.microsoft.com/fr-fr/images/results.aspx?qu=architecte&amp;ex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err="1" smtClean="0"/>
              <a:t>Le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travail</a:t>
            </a:r>
            <a:endParaRPr lang="cs-CZ" sz="3600" b="1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/>
        </p:spPr>
      </p:pic>
      <p:pic>
        <p:nvPicPr>
          <p:cNvPr id="266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9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42524"/>
              </p:ext>
            </p:extLst>
          </p:nvPr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Vocabulaire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29.04.2013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 a 8.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Lexique du travail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proposé. Les solutions proposées sont en page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 _07 _FNEV19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400" dirty="0" smtClean="0">
                <a:solidFill>
                  <a:schemeClr val="hlink"/>
                </a:solidFill>
                <a:latin typeface="+mn-lt"/>
              </a:rPr>
              <a:t>Les </a:t>
            </a:r>
            <a:r>
              <a:rPr lang="cs-CZ" sz="2400" dirty="0" err="1" smtClean="0">
                <a:solidFill>
                  <a:schemeClr val="hlink"/>
                </a:solidFill>
                <a:latin typeface="+mn-lt"/>
              </a:rPr>
              <a:t>professions</a:t>
            </a:r>
            <a:r>
              <a:rPr lang="cs-CZ" sz="2000" dirty="0" smtClean="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000" dirty="0" smtClean="0">
                <a:solidFill>
                  <a:srgbClr val="FFCC00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Reliez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chaque</a:t>
            </a:r>
            <a:r>
              <a:rPr lang="cs-CZ" sz="1400" dirty="0" smtClean="0">
                <a:cs typeface="Arial" charset="0"/>
              </a:rPr>
              <a:t> image </a:t>
            </a:r>
            <a:r>
              <a:rPr lang="cs-CZ" sz="1400" dirty="0" err="1" smtClean="0">
                <a:cs typeface="Arial" charset="0"/>
              </a:rPr>
              <a:t>avec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le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nom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correspondant</a:t>
            </a:r>
            <a:endParaRPr lang="en-US" sz="1400" dirty="0" smtClean="0">
              <a:cs typeface="Arial" charset="0"/>
            </a:endParaRPr>
          </a:p>
        </p:txBody>
      </p:sp>
      <p:sp>
        <p:nvSpPr>
          <p:cNvPr id="2765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981075"/>
            <a:ext cx="8147050" cy="503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>
                <a:latin typeface="Arial" charset="0"/>
              </a:rPr>
              <a:t>L´architecte – l´avocat – le cuisinier -  l´enseignant – le médecin – le serveur -  le vendeur</a:t>
            </a:r>
            <a:r>
              <a:rPr lang="cs-CZ" sz="1600" smtClean="0">
                <a:latin typeface="Arial" charset="0"/>
                <a:cs typeface="Arial" charset="0"/>
              </a:rPr>
              <a:t> -</a:t>
            </a:r>
            <a:r>
              <a:rPr lang="cs-CZ" sz="1600" smtClean="0"/>
              <a:t> </a:t>
            </a:r>
          </a:p>
        </p:txBody>
      </p:sp>
      <p:sp>
        <p:nvSpPr>
          <p:cNvPr id="27651" name="Rectangle 6"/>
          <p:cNvSpPr>
            <a:spLocks noGrp="1"/>
          </p:cNvSpPr>
          <p:nvPr>
            <p:ph sz="half" idx="4294967295"/>
          </p:nvPr>
        </p:nvSpPr>
        <p:spPr>
          <a:xfrm>
            <a:off x="395288" y="1600200"/>
            <a:ext cx="829151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  <p:sp>
        <p:nvSpPr>
          <p:cNvPr id="27652" name="AutoShape 12"/>
          <p:cNvSpPr>
            <a:spLocks noChangeArrowheads="1"/>
          </p:cNvSpPr>
          <p:nvPr/>
        </p:nvSpPr>
        <p:spPr bwMode="auto">
          <a:xfrm>
            <a:off x="5508625" y="4797425"/>
            <a:ext cx="3490913" cy="1511300"/>
          </a:xfrm>
          <a:prstGeom prst="cloudCallout">
            <a:avLst>
              <a:gd name="adj1" fmla="val -25338"/>
              <a:gd name="adj2" fmla="val 8344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/>
              <a:t>Pour chaque nom de profession, donnez le féminin</a:t>
            </a:r>
          </a:p>
        </p:txBody>
      </p:sp>
      <p:pic>
        <p:nvPicPr>
          <p:cNvPr id="27653" name="Picture 4" descr="activités professionnelles,détaillants,hommes,loisirs et fêtes,masculins,matériel audio,professions,société,systèmes stéréo,vendeurs,vente au dét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1628775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4275" y="4530725"/>
            <a:ext cx="2014538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57738" y="1287463"/>
            <a:ext cx="2052637" cy="205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10375" y="1517650"/>
            <a:ext cx="21240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7950" y="4295775"/>
            <a:ext cx="1984375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54275" y="1868488"/>
            <a:ext cx="2195513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11" descr="célébrations,chefs cuisiniers,crêpes,cuisiniers,grandes occasions,hommes,Mardi gras,masculins,nourritures,poêles à frire,poêlons,tabliers,toques de cuisini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65700" y="3133725"/>
            <a:ext cx="1766888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1093787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3200" dirty="0" err="1" smtClean="0">
                <a:solidFill>
                  <a:schemeClr val="hlink"/>
                </a:solidFill>
              </a:rPr>
              <a:t>Chercher</a:t>
            </a:r>
            <a:r>
              <a:rPr lang="cs-CZ" sz="3200" dirty="0" smtClean="0">
                <a:solidFill>
                  <a:schemeClr val="hlink"/>
                </a:solidFill>
              </a:rPr>
              <a:t> </a:t>
            </a:r>
            <a:r>
              <a:rPr lang="cs-CZ" sz="3200" dirty="0" err="1" smtClean="0">
                <a:solidFill>
                  <a:schemeClr val="hlink"/>
                </a:solidFill>
              </a:rPr>
              <a:t>un</a:t>
            </a:r>
            <a:r>
              <a:rPr lang="cs-CZ" sz="3200" dirty="0" smtClean="0">
                <a:solidFill>
                  <a:schemeClr val="hlink"/>
                </a:solidFill>
              </a:rPr>
              <a:t> </a:t>
            </a:r>
            <a:r>
              <a:rPr lang="cs-CZ" sz="3200" dirty="0" err="1" smtClean="0">
                <a:solidFill>
                  <a:schemeClr val="hlink"/>
                </a:solidFill>
              </a:rPr>
              <a:t>travail</a:t>
            </a:r>
            <a:r>
              <a:rPr lang="cs-CZ" sz="2000" dirty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 dirty="0">
                <a:solidFill>
                  <a:schemeClr val="hlink"/>
                </a:solidFill>
                <a:cs typeface="Arial" charset="0"/>
              </a:rPr>
            </a:br>
            <a:r>
              <a:rPr lang="cs-CZ" sz="2000" dirty="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 dirty="0" smtClean="0">
                <a:solidFill>
                  <a:schemeClr val="hlink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Remettez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dans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l´ordre</a:t>
            </a:r>
            <a:r>
              <a:rPr lang="cs-CZ" sz="1400" dirty="0" smtClean="0">
                <a:cs typeface="Arial" charset="0"/>
              </a:rPr>
              <a:t> les </a:t>
            </a:r>
            <a:r>
              <a:rPr lang="cs-CZ" sz="1400" dirty="0" err="1" smtClean="0">
                <a:cs typeface="Arial" charset="0"/>
              </a:rPr>
              <a:t>étapes</a:t>
            </a:r>
            <a:endParaRPr lang="cs-CZ" sz="1400" dirty="0">
              <a:cs typeface="Arial" charset="0"/>
            </a:endParaRPr>
          </a:p>
        </p:txBody>
      </p:sp>
      <p:sp>
        <p:nvSpPr>
          <p:cNvPr id="2867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323850" y="981075"/>
            <a:ext cx="4319588" cy="43926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z="14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  <a:p>
            <a:pPr eaLnBrk="1" hangingPunct="1">
              <a:buFontTx/>
              <a:buNone/>
            </a:pPr>
            <a:endParaRPr lang="cs-CZ" sz="14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latin typeface="Comic Sans MS" pitchFamily="66" charset="0"/>
                <a:ea typeface="Consolas" pitchFamily="49" charset="0"/>
                <a:cs typeface="Consolas" pitchFamily="49" charset="0"/>
              </a:rPr>
              <a:t>A -  passer un entretien d´embauche</a:t>
            </a:r>
          </a:p>
          <a:p>
            <a:pPr eaLnBrk="1" hangingPunct="1">
              <a:buFontTx/>
              <a:buNone/>
            </a:pPr>
            <a:endParaRPr lang="cs-CZ" sz="20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latin typeface="Comic Sans MS" pitchFamily="66" charset="0"/>
                <a:ea typeface="Consolas" pitchFamily="49" charset="0"/>
                <a:cs typeface="Consolas" pitchFamily="49" charset="0"/>
              </a:rPr>
              <a:t>B- rédiger sa lettre de motivation</a:t>
            </a:r>
          </a:p>
          <a:p>
            <a:pPr eaLnBrk="1" hangingPunct="1">
              <a:buFontTx/>
              <a:buNone/>
            </a:pPr>
            <a:endParaRPr lang="cs-CZ" sz="20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latin typeface="Comic Sans MS" pitchFamily="66" charset="0"/>
                <a:ea typeface="Consolas" pitchFamily="49" charset="0"/>
                <a:cs typeface="Consolas" pitchFamily="49" charset="0"/>
              </a:rPr>
              <a:t>C- rédiger son C.V.</a:t>
            </a:r>
          </a:p>
          <a:p>
            <a:pPr eaLnBrk="1" hangingPunct="1">
              <a:buFontTx/>
              <a:buNone/>
            </a:pPr>
            <a:endParaRPr lang="cs-CZ" sz="20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latin typeface="Comic Sans MS" pitchFamily="66" charset="0"/>
                <a:ea typeface="Consolas" pitchFamily="49" charset="0"/>
                <a:cs typeface="Consolas" pitchFamily="49" charset="0"/>
              </a:rPr>
              <a:t>D- regarder les petites annonces</a:t>
            </a:r>
          </a:p>
          <a:p>
            <a:pPr eaLnBrk="1" hangingPunct="1">
              <a:buFontTx/>
              <a:buNone/>
            </a:pPr>
            <a:endParaRPr lang="cs-CZ" sz="20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latin typeface="Comic Sans MS" pitchFamily="66" charset="0"/>
                <a:ea typeface="Consolas" pitchFamily="49" charset="0"/>
                <a:cs typeface="Consolas" pitchFamily="49" charset="0"/>
              </a:rPr>
              <a:t>E- être embauché</a:t>
            </a:r>
            <a:endParaRPr lang="en-US" sz="2000" smtClean="0">
              <a:latin typeface="Comic Sans MS" pitchFamily="66" charset="0"/>
              <a:ea typeface="Consolas" pitchFamily="49" charset="0"/>
              <a:cs typeface="Consolas" pitchFamily="49" charset="0"/>
            </a:endParaRPr>
          </a:p>
        </p:txBody>
      </p:sp>
      <p:pic>
        <p:nvPicPr>
          <p:cNvPr id="28675" name="Picture 2" descr="activités professionnelles,corbeilles de réception,gens,hommes,masculins,métaphores,piles de papiers administratifs,piles de travail administratif,surmenage,travail administra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4149725"/>
            <a:ext cx="21590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4787900" y="1557338"/>
            <a:ext cx="40322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rgbClr val="7030A0"/>
                </a:solidFill>
                <a:latin typeface="Comic Sans MS" pitchFamily="66" charset="0"/>
              </a:rPr>
              <a:t>1 - Regarder les petites annonces</a:t>
            </a:r>
          </a:p>
          <a:p>
            <a:endParaRPr lang="cs-CZ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cs-CZ">
                <a:solidFill>
                  <a:srgbClr val="7030A0"/>
                </a:solidFill>
                <a:latin typeface="Comic Sans MS" pitchFamily="66" charset="0"/>
              </a:rPr>
              <a:t>2- rédiger son C.V. </a:t>
            </a:r>
            <a:r>
              <a:rPr lang="cs-CZ" b="1">
                <a:solidFill>
                  <a:srgbClr val="7030A0"/>
                </a:solidFill>
                <a:latin typeface="Comic Sans MS" pitchFamily="66" charset="0"/>
              </a:rPr>
              <a:t>et</a:t>
            </a:r>
            <a:r>
              <a:rPr lang="cs-CZ">
                <a:solidFill>
                  <a:srgbClr val="7030A0"/>
                </a:solidFill>
                <a:latin typeface="Comic Sans MS" pitchFamily="66" charset="0"/>
              </a:rPr>
              <a:t> sa lettre de motivation</a:t>
            </a:r>
          </a:p>
          <a:p>
            <a:endParaRPr lang="cs-CZ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cs-CZ">
                <a:solidFill>
                  <a:srgbClr val="7030A0"/>
                </a:solidFill>
                <a:latin typeface="Comic Sans MS" pitchFamily="66" charset="0"/>
              </a:rPr>
              <a:t>3- passer un entretien d´embauche</a:t>
            </a:r>
          </a:p>
          <a:p>
            <a:endParaRPr lang="cs-CZ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cs-CZ">
                <a:solidFill>
                  <a:srgbClr val="7030A0"/>
                </a:solidFill>
                <a:latin typeface="Comic Sans MS" pitchFamily="66" charset="0"/>
              </a:rPr>
              <a:t>4- être embauché</a:t>
            </a:r>
          </a:p>
        </p:txBody>
      </p:sp>
      <p:sp>
        <p:nvSpPr>
          <p:cNvPr id="28677" name="TextovéPole 2"/>
          <p:cNvSpPr txBox="1">
            <a:spLocks noChangeArrowheads="1"/>
          </p:cNvSpPr>
          <p:nvPr/>
        </p:nvSpPr>
        <p:spPr bwMode="auto">
          <a:xfrm>
            <a:off x="357188" y="5589588"/>
            <a:ext cx="48244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C.V: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abréviation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de curriculum vitae,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c´est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à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dire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un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document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comportant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l´ensemble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des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indications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concernant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l´état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civil, les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diplômes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,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l´expérience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professionnelle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d´un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candidat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à </a:t>
            </a:r>
            <a:r>
              <a:rPr lang="cs-CZ" sz="1400" dirty="0" err="1">
                <a:solidFill>
                  <a:srgbClr val="008000"/>
                </a:solidFill>
                <a:latin typeface="Comic Sans MS" pitchFamily="66" charset="0"/>
              </a:rPr>
              <a:t>un</a:t>
            </a:r>
            <a:r>
              <a:rPr lang="cs-CZ" sz="1400" dirty="0">
                <a:solidFill>
                  <a:srgbClr val="008000"/>
                </a:solidFill>
                <a:latin typeface="Comic Sans MS" pitchFamily="66" charset="0"/>
              </a:rPr>
              <a:t> poste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88913"/>
            <a:ext cx="8243887" cy="719137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dirty="0" err="1" smtClean="0">
                <a:solidFill>
                  <a:schemeClr val="hlink"/>
                </a:solidFill>
              </a:rPr>
              <a:t>Le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 err="1" smtClean="0">
                <a:solidFill>
                  <a:schemeClr val="hlink"/>
                </a:solidFill>
              </a:rPr>
              <a:t>lexique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>
                <a:solidFill>
                  <a:schemeClr val="hlink"/>
                </a:solidFill>
              </a:rPr>
              <a:t>a</a:t>
            </a:r>
            <a:r>
              <a:rPr lang="cs-CZ" sz="2000" dirty="0" smtClean="0">
                <a:solidFill>
                  <a:schemeClr val="hlink"/>
                </a:solidFill>
              </a:rPr>
              <a:t>u </a:t>
            </a:r>
            <a:r>
              <a:rPr lang="cs-CZ" sz="2000" dirty="0" err="1" smtClean="0">
                <a:solidFill>
                  <a:schemeClr val="hlink"/>
                </a:solidFill>
              </a:rPr>
              <a:t>travail</a:t>
            </a:r>
            <a:r>
              <a:rPr lang="cs-CZ" sz="2800" dirty="0" smtClean="0">
                <a:solidFill>
                  <a:schemeClr val="hlink"/>
                </a:solidFill>
                <a:latin typeface="Arial" charset="0"/>
              </a:rPr>
              <a:t/>
            </a:r>
            <a:br>
              <a:rPr lang="cs-CZ" sz="2800" dirty="0" smtClean="0">
                <a:solidFill>
                  <a:schemeClr val="hlink"/>
                </a:solidFill>
                <a:latin typeface="Arial" charset="0"/>
              </a:rPr>
            </a:br>
            <a:r>
              <a:rPr lang="cs-CZ" sz="1800" dirty="0" smtClean="0">
                <a:latin typeface="Arial" charset="0"/>
              </a:rPr>
              <a:t>Pour </a:t>
            </a:r>
            <a:r>
              <a:rPr lang="cs-CZ" sz="1800" dirty="0" err="1" smtClean="0">
                <a:latin typeface="Arial" charset="0"/>
              </a:rPr>
              <a:t>chaque</a:t>
            </a:r>
            <a:r>
              <a:rPr lang="cs-CZ" sz="1800" dirty="0" smtClean="0">
                <a:latin typeface="Arial" charset="0"/>
              </a:rPr>
              <a:t> mot, </a:t>
            </a:r>
            <a:r>
              <a:rPr lang="cs-CZ" sz="1800" dirty="0" err="1" smtClean="0">
                <a:latin typeface="Arial" charset="0"/>
              </a:rPr>
              <a:t>trouvez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synonyme</a:t>
            </a:r>
            <a:r>
              <a:rPr lang="cs-CZ" sz="1800" dirty="0" smtClean="0">
                <a:latin typeface="Arial" charset="0"/>
              </a:rPr>
              <a:t> et la </a:t>
            </a:r>
            <a:r>
              <a:rPr lang="cs-CZ" sz="1800" dirty="0" err="1" smtClean="0">
                <a:latin typeface="Arial" charset="0"/>
              </a:rPr>
              <a:t>définition</a:t>
            </a:r>
            <a:endParaRPr lang="en-US" sz="4800" dirty="0" smtClean="0">
              <a:latin typeface="Arial" charset="0"/>
              <a:cs typeface="Arial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2387600" cy="35290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>
                <a:latin typeface="Arial" charset="0"/>
              </a:rPr>
              <a:t>Le salaire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>
                <a:latin typeface="Arial" charset="0"/>
              </a:rPr>
              <a:t>L´employé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>
                <a:latin typeface="Arial" charset="0"/>
              </a:rPr>
              <a:t>L´entreprise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>
                <a:latin typeface="Arial" charset="0"/>
              </a:rPr>
              <a:t>L´emploi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>
                <a:latin typeface="Arial" charset="0"/>
              </a:rPr>
              <a:t>Licencier</a:t>
            </a:r>
          </a:p>
        </p:txBody>
      </p:sp>
      <p:sp>
        <p:nvSpPr>
          <p:cNvPr id="29699" name="Text Box 16"/>
          <p:cNvSpPr txBox="1">
            <a:spLocks noChangeArrowheads="1"/>
          </p:cNvSpPr>
          <p:nvPr/>
        </p:nvSpPr>
        <p:spPr bwMode="auto">
          <a:xfrm>
            <a:off x="2484438" y="1747838"/>
            <a:ext cx="21590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dirty="0">
                <a:solidFill>
                  <a:srgbClr val="965091"/>
                </a:solidFill>
              </a:rPr>
              <a:t>La </a:t>
            </a:r>
            <a:r>
              <a:rPr lang="cs-CZ" sz="2400" dirty="0" err="1">
                <a:solidFill>
                  <a:srgbClr val="965091"/>
                </a:solidFill>
              </a:rPr>
              <a:t>société</a:t>
            </a:r>
            <a:endParaRPr lang="cs-CZ" sz="2400" dirty="0">
              <a:solidFill>
                <a:srgbClr val="965091"/>
              </a:solidFill>
            </a:endParaRPr>
          </a:p>
          <a:p>
            <a:pPr algn="ctr"/>
            <a:endParaRPr lang="cs-CZ" sz="2400" dirty="0">
              <a:solidFill>
                <a:srgbClr val="965091"/>
              </a:solidFill>
            </a:endParaRPr>
          </a:p>
          <a:p>
            <a:pPr algn="ctr"/>
            <a:r>
              <a:rPr lang="cs-CZ" sz="2400" dirty="0" err="1">
                <a:solidFill>
                  <a:srgbClr val="965091"/>
                </a:solidFill>
              </a:rPr>
              <a:t>Le</a:t>
            </a:r>
            <a:r>
              <a:rPr lang="cs-CZ" sz="2400" dirty="0">
                <a:solidFill>
                  <a:srgbClr val="965091"/>
                </a:solidFill>
              </a:rPr>
              <a:t> poste</a:t>
            </a:r>
          </a:p>
          <a:p>
            <a:pPr algn="ctr"/>
            <a:endParaRPr lang="cs-CZ" sz="2400" dirty="0">
              <a:solidFill>
                <a:srgbClr val="965091"/>
              </a:solidFill>
            </a:endParaRPr>
          </a:p>
          <a:p>
            <a:pPr algn="ctr"/>
            <a:r>
              <a:rPr lang="cs-CZ" sz="2400" dirty="0" err="1">
                <a:solidFill>
                  <a:srgbClr val="965091"/>
                </a:solidFill>
              </a:rPr>
              <a:t>Renvoyer</a:t>
            </a:r>
            <a:endParaRPr lang="cs-CZ" sz="2400" dirty="0">
              <a:solidFill>
                <a:srgbClr val="965091"/>
              </a:solidFill>
            </a:endParaRPr>
          </a:p>
          <a:p>
            <a:pPr algn="ctr"/>
            <a:endParaRPr lang="cs-CZ" sz="2400" dirty="0">
              <a:solidFill>
                <a:srgbClr val="965091"/>
              </a:solidFill>
            </a:endParaRPr>
          </a:p>
          <a:p>
            <a:pPr algn="ctr"/>
            <a:r>
              <a:rPr lang="cs-CZ" sz="2400" dirty="0" err="1">
                <a:solidFill>
                  <a:srgbClr val="965091"/>
                </a:solidFill>
              </a:rPr>
              <a:t>Le</a:t>
            </a:r>
            <a:r>
              <a:rPr lang="cs-CZ" sz="2400" dirty="0">
                <a:solidFill>
                  <a:srgbClr val="965091"/>
                </a:solidFill>
              </a:rPr>
              <a:t> </a:t>
            </a:r>
            <a:r>
              <a:rPr lang="cs-CZ" sz="2400" dirty="0" err="1">
                <a:solidFill>
                  <a:srgbClr val="965091"/>
                </a:solidFill>
              </a:rPr>
              <a:t>salarié</a:t>
            </a:r>
            <a:endParaRPr lang="cs-CZ" sz="2400" dirty="0">
              <a:solidFill>
                <a:srgbClr val="965091"/>
              </a:solidFill>
            </a:endParaRPr>
          </a:p>
          <a:p>
            <a:pPr algn="ctr"/>
            <a:endParaRPr lang="cs-CZ" sz="2400" dirty="0">
              <a:solidFill>
                <a:srgbClr val="965091"/>
              </a:solidFill>
            </a:endParaRPr>
          </a:p>
          <a:p>
            <a:pPr algn="ctr"/>
            <a:r>
              <a:rPr lang="cs-CZ" sz="2400" dirty="0">
                <a:solidFill>
                  <a:srgbClr val="965091"/>
                </a:solidFill>
              </a:rPr>
              <a:t>La </a:t>
            </a:r>
            <a:r>
              <a:rPr lang="cs-CZ" sz="2400" dirty="0" err="1">
                <a:solidFill>
                  <a:srgbClr val="965091"/>
                </a:solidFill>
              </a:rPr>
              <a:t>paye</a:t>
            </a: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400" dirty="0">
              <a:solidFill>
                <a:schemeClr val="hlink"/>
              </a:solidFill>
            </a:endParaRPr>
          </a:p>
        </p:txBody>
      </p:sp>
      <p:sp>
        <p:nvSpPr>
          <p:cNvPr id="29700" name="TextovéPole 1"/>
          <p:cNvSpPr txBox="1">
            <a:spLocks noChangeArrowheads="1"/>
          </p:cNvSpPr>
          <p:nvPr/>
        </p:nvSpPr>
        <p:spPr bwMode="auto">
          <a:xfrm>
            <a:off x="4838700" y="1716088"/>
            <a:ext cx="38877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 err="1">
                <a:solidFill>
                  <a:srgbClr val="008000"/>
                </a:solidFill>
              </a:rPr>
              <a:t>Interrompre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le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contrat</a:t>
            </a:r>
            <a:r>
              <a:rPr lang="cs-CZ" dirty="0">
                <a:solidFill>
                  <a:srgbClr val="008000"/>
                </a:solidFill>
              </a:rPr>
              <a:t> de </a:t>
            </a:r>
            <a:r>
              <a:rPr lang="cs-CZ" dirty="0" err="1">
                <a:solidFill>
                  <a:srgbClr val="008000"/>
                </a:solidFill>
              </a:rPr>
              <a:t>travail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d´une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personne</a:t>
            </a:r>
            <a:endParaRPr lang="cs-CZ" dirty="0">
              <a:solidFill>
                <a:srgbClr val="008000"/>
              </a:solidFill>
            </a:endParaRPr>
          </a:p>
          <a:p>
            <a:endParaRPr lang="cs-CZ" dirty="0">
              <a:solidFill>
                <a:srgbClr val="008000"/>
              </a:solidFill>
            </a:endParaRPr>
          </a:p>
          <a:p>
            <a:r>
              <a:rPr lang="cs-CZ" dirty="0" err="1">
                <a:solidFill>
                  <a:srgbClr val="008000"/>
                </a:solidFill>
              </a:rPr>
              <a:t>Argent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reçu</a:t>
            </a:r>
            <a:r>
              <a:rPr lang="cs-CZ" dirty="0">
                <a:solidFill>
                  <a:srgbClr val="008000"/>
                </a:solidFill>
              </a:rPr>
              <a:t> par </a:t>
            </a:r>
            <a:r>
              <a:rPr lang="cs-CZ" dirty="0" err="1">
                <a:solidFill>
                  <a:srgbClr val="008000"/>
                </a:solidFill>
              </a:rPr>
              <a:t>une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personne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pour</a:t>
            </a:r>
            <a:r>
              <a:rPr lang="cs-CZ" dirty="0">
                <a:solidFill>
                  <a:srgbClr val="008000"/>
                </a:solidFill>
              </a:rPr>
              <a:t> son </a:t>
            </a:r>
            <a:r>
              <a:rPr lang="cs-CZ" dirty="0" err="1">
                <a:solidFill>
                  <a:srgbClr val="008000"/>
                </a:solidFill>
              </a:rPr>
              <a:t>travail</a:t>
            </a:r>
            <a:endParaRPr lang="cs-CZ" dirty="0">
              <a:solidFill>
                <a:srgbClr val="008000"/>
              </a:solidFill>
            </a:endParaRPr>
          </a:p>
          <a:p>
            <a:endParaRPr lang="cs-CZ" dirty="0">
              <a:solidFill>
                <a:srgbClr val="008000"/>
              </a:solidFill>
            </a:endParaRPr>
          </a:p>
          <a:p>
            <a:r>
              <a:rPr lang="cs-CZ" dirty="0" err="1">
                <a:solidFill>
                  <a:srgbClr val="008000"/>
                </a:solidFill>
              </a:rPr>
              <a:t>Personne</a:t>
            </a:r>
            <a:r>
              <a:rPr lang="cs-CZ" dirty="0">
                <a:solidFill>
                  <a:srgbClr val="008000"/>
                </a:solidFill>
              </a:rPr>
              <a:t> qui </a:t>
            </a:r>
            <a:r>
              <a:rPr lang="cs-CZ" dirty="0" err="1">
                <a:solidFill>
                  <a:srgbClr val="008000"/>
                </a:solidFill>
              </a:rPr>
              <a:t>travaille</a:t>
            </a:r>
            <a:endParaRPr lang="cs-CZ" dirty="0">
              <a:solidFill>
                <a:srgbClr val="008000"/>
              </a:solidFill>
            </a:endParaRPr>
          </a:p>
          <a:p>
            <a:endParaRPr lang="cs-CZ" dirty="0">
              <a:solidFill>
                <a:srgbClr val="008000"/>
              </a:solidFill>
            </a:endParaRPr>
          </a:p>
          <a:p>
            <a:r>
              <a:rPr lang="cs-CZ" dirty="0" err="1">
                <a:solidFill>
                  <a:srgbClr val="008000"/>
                </a:solidFill>
              </a:rPr>
              <a:t>Unité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économique</a:t>
            </a:r>
            <a:r>
              <a:rPr lang="cs-CZ" dirty="0">
                <a:solidFill>
                  <a:srgbClr val="008000"/>
                </a:solidFill>
              </a:rPr>
              <a:t> de </a:t>
            </a:r>
            <a:r>
              <a:rPr lang="cs-CZ" dirty="0" err="1">
                <a:solidFill>
                  <a:srgbClr val="008000"/>
                </a:solidFill>
              </a:rPr>
              <a:t>production</a:t>
            </a:r>
            <a:endParaRPr lang="cs-CZ" dirty="0">
              <a:solidFill>
                <a:srgbClr val="008000"/>
              </a:solidFill>
            </a:endParaRPr>
          </a:p>
          <a:p>
            <a:endParaRPr lang="cs-CZ" dirty="0">
              <a:solidFill>
                <a:srgbClr val="008000"/>
              </a:solidFill>
            </a:endParaRPr>
          </a:p>
          <a:p>
            <a:r>
              <a:rPr lang="cs-CZ" dirty="0" err="1">
                <a:solidFill>
                  <a:srgbClr val="008000"/>
                </a:solidFill>
              </a:rPr>
              <a:t>Travail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pour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lequel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une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personne</a:t>
            </a:r>
            <a:r>
              <a:rPr lang="cs-CZ" dirty="0">
                <a:solidFill>
                  <a:srgbClr val="008000"/>
                </a:solidFill>
              </a:rPr>
              <a:t> </a:t>
            </a:r>
            <a:r>
              <a:rPr lang="cs-CZ" dirty="0" err="1">
                <a:solidFill>
                  <a:srgbClr val="008000"/>
                </a:solidFill>
              </a:rPr>
              <a:t>reçoit</a:t>
            </a:r>
            <a:r>
              <a:rPr lang="cs-CZ" dirty="0">
                <a:solidFill>
                  <a:srgbClr val="008000"/>
                </a:solidFill>
              </a:rPr>
              <a:t> de </a:t>
            </a:r>
            <a:r>
              <a:rPr lang="cs-CZ" dirty="0" err="1">
                <a:solidFill>
                  <a:srgbClr val="008000"/>
                </a:solidFill>
              </a:rPr>
              <a:t>l´argent</a:t>
            </a:r>
            <a:endParaRPr lang="cs-CZ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895350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dirty="0" smtClean="0">
                <a:solidFill>
                  <a:schemeClr val="hlink"/>
                </a:solidFill>
              </a:rPr>
              <a:t>Les </a:t>
            </a:r>
            <a:r>
              <a:rPr lang="cs-CZ" sz="2000" dirty="0" err="1" smtClean="0">
                <a:solidFill>
                  <a:schemeClr val="hlink"/>
                </a:solidFill>
              </a:rPr>
              <a:t>abréviations</a:t>
            </a:r>
            <a:r>
              <a:rPr lang="cs-CZ" sz="2400" dirty="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400" dirty="0" smtClean="0">
                <a:solidFill>
                  <a:schemeClr val="hlink"/>
                </a:solidFill>
                <a:cs typeface="Arial" charset="0"/>
              </a:rPr>
            </a:br>
            <a:r>
              <a:rPr lang="cs-CZ" sz="1600" dirty="0" smtClean="0">
                <a:cs typeface="Arial" charset="0"/>
              </a:rPr>
              <a:t>Pour </a:t>
            </a:r>
            <a:r>
              <a:rPr lang="cs-CZ" sz="1600" dirty="0" err="1" smtClean="0">
                <a:cs typeface="Arial" charset="0"/>
              </a:rPr>
              <a:t>chaque</a:t>
            </a:r>
            <a:r>
              <a:rPr lang="cs-CZ" sz="1600" dirty="0" smtClean="0">
                <a:cs typeface="Arial" charset="0"/>
              </a:rPr>
              <a:t> </a:t>
            </a:r>
            <a:r>
              <a:rPr lang="cs-CZ" sz="1600" dirty="0" err="1" smtClean="0">
                <a:cs typeface="Arial" charset="0"/>
              </a:rPr>
              <a:t>abréviation</a:t>
            </a:r>
            <a:r>
              <a:rPr lang="cs-CZ" sz="1600" dirty="0" smtClean="0">
                <a:cs typeface="Arial" charset="0"/>
              </a:rPr>
              <a:t>, </a:t>
            </a:r>
            <a:r>
              <a:rPr lang="cs-CZ" sz="1600" dirty="0" err="1" smtClean="0">
                <a:cs typeface="Arial" charset="0"/>
              </a:rPr>
              <a:t>retrouvez</a:t>
            </a:r>
            <a:r>
              <a:rPr lang="cs-CZ" sz="1600" dirty="0" smtClean="0">
                <a:cs typeface="Arial" charset="0"/>
              </a:rPr>
              <a:t> </a:t>
            </a:r>
            <a:r>
              <a:rPr lang="cs-CZ" sz="1600" dirty="0" err="1" smtClean="0">
                <a:cs typeface="Arial" charset="0"/>
              </a:rPr>
              <a:t>sa</a:t>
            </a:r>
            <a:r>
              <a:rPr lang="cs-CZ" sz="1600" dirty="0" smtClean="0">
                <a:cs typeface="Arial" charset="0"/>
              </a:rPr>
              <a:t> </a:t>
            </a:r>
            <a:r>
              <a:rPr lang="cs-CZ" sz="1600" dirty="0" err="1" smtClean="0">
                <a:cs typeface="Arial" charset="0"/>
              </a:rPr>
              <a:t>signification</a:t>
            </a:r>
            <a:r>
              <a:rPr lang="cs-CZ" sz="1600" dirty="0" smtClean="0">
                <a:cs typeface="Arial" charset="0"/>
              </a:rPr>
              <a:t> et </a:t>
            </a:r>
            <a:r>
              <a:rPr lang="cs-CZ" sz="1600" dirty="0" err="1" smtClean="0">
                <a:cs typeface="Arial" charset="0"/>
              </a:rPr>
              <a:t>ce</a:t>
            </a:r>
            <a:r>
              <a:rPr lang="cs-CZ" sz="1600" dirty="0" smtClean="0">
                <a:cs typeface="Arial" charset="0"/>
              </a:rPr>
              <a:t> </a:t>
            </a:r>
            <a:r>
              <a:rPr lang="cs-CZ" sz="1600" dirty="0" err="1" smtClean="0">
                <a:cs typeface="Arial" charset="0"/>
              </a:rPr>
              <a:t>qu´elle</a:t>
            </a:r>
            <a:r>
              <a:rPr lang="cs-CZ" sz="1600" dirty="0" smtClean="0">
                <a:cs typeface="Arial" charset="0"/>
              </a:rPr>
              <a:t> </a:t>
            </a:r>
            <a:r>
              <a:rPr lang="cs-CZ" sz="1600" dirty="0" err="1" smtClean="0">
                <a:cs typeface="Arial" charset="0"/>
              </a:rPr>
              <a:t>représente</a:t>
            </a:r>
            <a:endParaRPr lang="en-US" sz="1600" dirty="0" smtClean="0">
              <a:cs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684213" y="1052513"/>
            <a:ext cx="129540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</a:rPr>
              <a:t>C.D.D.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</a:rPr>
              <a:t>C.D.I.</a:t>
            </a: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C.G.T.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R.S.A.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R.T.T.</a:t>
            </a:r>
            <a:endParaRPr lang="en-US" sz="2800" smtClean="0">
              <a:latin typeface="Arial" charset="0"/>
              <a:cs typeface="Arial" charset="0"/>
            </a:endParaRP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2268538" y="1125538"/>
            <a:ext cx="3095625" cy="452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rgbClr val="965091"/>
                </a:solidFill>
              </a:rPr>
              <a:t>Réduction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du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temps</a:t>
            </a:r>
            <a:r>
              <a:rPr lang="cs-CZ" dirty="0">
                <a:solidFill>
                  <a:srgbClr val="965091"/>
                </a:solidFill>
              </a:rPr>
              <a:t> de </a:t>
            </a:r>
            <a:r>
              <a:rPr lang="cs-CZ" dirty="0" err="1">
                <a:solidFill>
                  <a:srgbClr val="965091"/>
                </a:solidFill>
              </a:rPr>
              <a:t>travail</a:t>
            </a: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rgbClr val="965091"/>
                </a:solidFill>
              </a:rPr>
              <a:t>Confédération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générale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du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travail</a:t>
            </a: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rgbClr val="965091"/>
                </a:solidFill>
              </a:rPr>
              <a:t>Contrat</a:t>
            </a:r>
            <a:r>
              <a:rPr lang="cs-CZ" dirty="0">
                <a:solidFill>
                  <a:srgbClr val="965091"/>
                </a:solidFill>
              </a:rPr>
              <a:t> à </a:t>
            </a:r>
            <a:r>
              <a:rPr lang="cs-CZ" dirty="0" err="1">
                <a:solidFill>
                  <a:srgbClr val="965091"/>
                </a:solidFill>
              </a:rPr>
              <a:t>durée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déterminée</a:t>
            </a: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rgbClr val="965091"/>
                </a:solidFill>
              </a:rPr>
              <a:t>Revenu</a:t>
            </a:r>
            <a:r>
              <a:rPr lang="cs-CZ" dirty="0">
                <a:solidFill>
                  <a:srgbClr val="965091"/>
                </a:solidFill>
              </a:rPr>
              <a:t> de </a:t>
            </a:r>
            <a:r>
              <a:rPr lang="cs-CZ" dirty="0" err="1">
                <a:solidFill>
                  <a:srgbClr val="965091"/>
                </a:solidFill>
              </a:rPr>
              <a:t>solidarité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active</a:t>
            </a: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rgbClr val="965091"/>
                </a:solidFill>
              </a:rPr>
              <a:t>Contrat</a:t>
            </a:r>
            <a:r>
              <a:rPr lang="cs-CZ" dirty="0">
                <a:solidFill>
                  <a:srgbClr val="965091"/>
                </a:solidFill>
              </a:rPr>
              <a:t> à </a:t>
            </a:r>
            <a:r>
              <a:rPr lang="cs-CZ" dirty="0" err="1">
                <a:solidFill>
                  <a:srgbClr val="965091"/>
                </a:solidFill>
              </a:rPr>
              <a:t>durée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indéterminée</a:t>
            </a:r>
            <a:endParaRPr lang="cs-CZ" dirty="0">
              <a:solidFill>
                <a:srgbClr val="965091"/>
              </a:solidFill>
            </a:endParaRP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5580063" y="1052513"/>
            <a:ext cx="3241675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 dirty="0">
                <a:solidFill>
                  <a:srgbClr val="008000"/>
                </a:solidFill>
              </a:rPr>
              <a:t>1- </a:t>
            </a:r>
            <a:r>
              <a:rPr lang="cs-CZ" sz="1400" dirty="0" err="1">
                <a:solidFill>
                  <a:srgbClr val="008000"/>
                </a:solidFill>
              </a:rPr>
              <a:t>prestation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destinée</a:t>
            </a:r>
            <a:r>
              <a:rPr lang="cs-CZ" sz="1400" dirty="0">
                <a:solidFill>
                  <a:srgbClr val="008000"/>
                </a:solidFill>
              </a:rPr>
              <a:t> à </a:t>
            </a:r>
            <a:r>
              <a:rPr lang="cs-CZ" sz="1400" dirty="0" err="1">
                <a:solidFill>
                  <a:srgbClr val="008000"/>
                </a:solidFill>
              </a:rPr>
              <a:t>assurer</a:t>
            </a:r>
            <a:r>
              <a:rPr lang="cs-CZ" sz="1400" dirty="0">
                <a:solidFill>
                  <a:srgbClr val="008000"/>
                </a:solidFill>
              </a:rPr>
              <a:t> à des </a:t>
            </a:r>
            <a:r>
              <a:rPr lang="cs-CZ" sz="1400" dirty="0" err="1">
                <a:solidFill>
                  <a:srgbClr val="008000"/>
                </a:solidFill>
              </a:rPr>
              <a:t>personnes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disposant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faibles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ressources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un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niveau</a:t>
            </a:r>
            <a:r>
              <a:rPr lang="cs-CZ" sz="1400" dirty="0">
                <a:solidFill>
                  <a:srgbClr val="008000"/>
                </a:solidFill>
              </a:rPr>
              <a:t> minimum de </a:t>
            </a:r>
            <a:r>
              <a:rPr lang="cs-CZ" sz="1400" dirty="0" err="1">
                <a:solidFill>
                  <a:srgbClr val="008000"/>
                </a:solidFill>
              </a:rPr>
              <a:t>revenu</a:t>
            </a:r>
            <a:endParaRPr lang="cs-CZ" sz="1400" dirty="0">
              <a:solidFill>
                <a:srgbClr val="008000"/>
              </a:solidFill>
            </a:endParaRPr>
          </a:p>
          <a:p>
            <a:endParaRPr lang="cs-CZ" sz="1400" dirty="0">
              <a:solidFill>
                <a:srgbClr val="008000"/>
              </a:solidFill>
            </a:endParaRPr>
          </a:p>
          <a:p>
            <a:r>
              <a:rPr lang="cs-CZ" sz="1400" dirty="0">
                <a:solidFill>
                  <a:srgbClr val="008000"/>
                </a:solidFill>
              </a:rPr>
              <a:t>2- </a:t>
            </a:r>
            <a:r>
              <a:rPr lang="cs-CZ" sz="1400" dirty="0" err="1">
                <a:solidFill>
                  <a:srgbClr val="008000"/>
                </a:solidFill>
              </a:rPr>
              <a:t>contrat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travail</a:t>
            </a:r>
            <a:r>
              <a:rPr lang="cs-CZ" sz="1400" dirty="0">
                <a:solidFill>
                  <a:srgbClr val="008000"/>
                </a:solidFill>
              </a:rPr>
              <a:t> passé </a:t>
            </a:r>
            <a:r>
              <a:rPr lang="cs-CZ" sz="1400" dirty="0" err="1">
                <a:solidFill>
                  <a:srgbClr val="008000"/>
                </a:solidFill>
              </a:rPr>
              <a:t>entre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l'employeur</a:t>
            </a:r>
            <a:r>
              <a:rPr lang="cs-CZ" sz="1400" dirty="0">
                <a:solidFill>
                  <a:srgbClr val="008000"/>
                </a:solidFill>
              </a:rPr>
              <a:t> et </a:t>
            </a:r>
            <a:r>
              <a:rPr lang="cs-CZ" sz="1400" dirty="0" err="1">
                <a:solidFill>
                  <a:srgbClr val="008000"/>
                </a:solidFill>
              </a:rPr>
              <a:t>le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salarié</a:t>
            </a:r>
            <a:r>
              <a:rPr lang="cs-CZ" sz="1400" dirty="0">
                <a:solidFill>
                  <a:srgbClr val="008000"/>
                </a:solidFill>
              </a:rPr>
              <a:t>, </a:t>
            </a:r>
            <a:r>
              <a:rPr lang="cs-CZ" sz="1400" dirty="0" err="1">
                <a:solidFill>
                  <a:srgbClr val="008000"/>
                </a:solidFill>
              </a:rPr>
              <a:t>sans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limitation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durée</a:t>
            </a:r>
            <a:r>
              <a:rPr lang="cs-CZ" sz="1400" dirty="0">
                <a:solidFill>
                  <a:srgbClr val="008000"/>
                </a:solidFill>
              </a:rPr>
              <a:t>.</a:t>
            </a:r>
            <a:r>
              <a:rPr lang="cs-CZ" dirty="0">
                <a:solidFill>
                  <a:srgbClr val="008000"/>
                </a:solidFill>
              </a:rPr>
              <a:t> </a:t>
            </a:r>
          </a:p>
          <a:p>
            <a:endParaRPr lang="cs-CZ" sz="1400" dirty="0">
              <a:solidFill>
                <a:srgbClr val="008000"/>
              </a:solidFill>
            </a:endParaRPr>
          </a:p>
          <a:p>
            <a:r>
              <a:rPr lang="cs-CZ" sz="1400" dirty="0">
                <a:solidFill>
                  <a:srgbClr val="008000"/>
                </a:solidFill>
              </a:rPr>
              <a:t>3- </a:t>
            </a:r>
            <a:r>
              <a:rPr lang="cs-CZ" sz="1400" dirty="0" err="1">
                <a:solidFill>
                  <a:srgbClr val="008000"/>
                </a:solidFill>
              </a:rPr>
              <a:t>syndicat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salariés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créé</a:t>
            </a:r>
            <a:r>
              <a:rPr lang="cs-CZ" sz="1400" dirty="0">
                <a:solidFill>
                  <a:srgbClr val="008000"/>
                </a:solidFill>
              </a:rPr>
              <a:t> en1895 à Limoges. </a:t>
            </a:r>
            <a:r>
              <a:rPr lang="cs-CZ" sz="1400" dirty="0" err="1">
                <a:solidFill>
                  <a:srgbClr val="008000"/>
                </a:solidFill>
              </a:rPr>
              <a:t>Figure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comme</a:t>
            </a:r>
            <a:r>
              <a:rPr lang="cs-CZ" sz="1400" dirty="0">
                <a:solidFill>
                  <a:srgbClr val="008000"/>
                </a:solidFill>
              </a:rPr>
              <a:t> la </a:t>
            </a:r>
            <a:r>
              <a:rPr lang="cs-CZ" sz="1400" dirty="0" err="1">
                <a:solidFill>
                  <a:srgbClr val="008000"/>
                </a:solidFill>
              </a:rPr>
              <a:t>principale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organisation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syndicale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salariés</a:t>
            </a:r>
            <a:r>
              <a:rPr lang="cs-CZ" sz="1400" dirty="0">
                <a:solidFill>
                  <a:srgbClr val="008000"/>
                </a:solidFill>
              </a:rPr>
              <a:t>.</a:t>
            </a:r>
          </a:p>
          <a:p>
            <a:endParaRPr lang="cs-CZ" sz="1400" dirty="0">
              <a:solidFill>
                <a:srgbClr val="008000"/>
              </a:solidFill>
            </a:endParaRPr>
          </a:p>
          <a:p>
            <a:r>
              <a:rPr lang="cs-CZ" sz="1400" dirty="0">
                <a:solidFill>
                  <a:srgbClr val="008000"/>
                </a:solidFill>
              </a:rPr>
              <a:t>4- </a:t>
            </a:r>
            <a:r>
              <a:rPr lang="cs-CZ" sz="1400" dirty="0" err="1">
                <a:solidFill>
                  <a:srgbClr val="008000"/>
                </a:solidFill>
              </a:rPr>
              <a:t>Suite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aux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lois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Aubry</a:t>
            </a:r>
            <a:r>
              <a:rPr lang="cs-CZ" sz="1400" dirty="0">
                <a:solidFill>
                  <a:srgbClr val="008000"/>
                </a:solidFill>
              </a:rPr>
              <a:t> de 1998 et 2000, la </a:t>
            </a:r>
            <a:r>
              <a:rPr lang="cs-CZ" sz="1400" dirty="0" err="1">
                <a:solidFill>
                  <a:srgbClr val="008000"/>
                </a:solidFill>
              </a:rPr>
              <a:t>durée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du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temps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travail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est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passée</a:t>
            </a:r>
            <a:r>
              <a:rPr lang="cs-CZ" sz="1400" dirty="0">
                <a:solidFill>
                  <a:srgbClr val="008000"/>
                </a:solidFill>
              </a:rPr>
              <a:t>, en France, de 39 à 35 </a:t>
            </a:r>
            <a:r>
              <a:rPr lang="cs-CZ" sz="1400" dirty="0" err="1">
                <a:solidFill>
                  <a:srgbClr val="008000"/>
                </a:solidFill>
              </a:rPr>
              <a:t>heures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travail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hebdomadaire</a:t>
            </a:r>
            <a:r>
              <a:rPr lang="cs-CZ" sz="1400" dirty="0">
                <a:solidFill>
                  <a:srgbClr val="008000"/>
                </a:solidFill>
              </a:rPr>
              <a:t>, les </a:t>
            </a:r>
            <a:r>
              <a:rPr lang="cs-CZ" sz="1400" dirty="0" err="1">
                <a:solidFill>
                  <a:srgbClr val="008000"/>
                </a:solidFill>
              </a:rPr>
              <a:t>salariés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disposent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donc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jours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congé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supplémentaires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</a:p>
          <a:p>
            <a:endParaRPr lang="cs-CZ" sz="1400" dirty="0">
              <a:solidFill>
                <a:srgbClr val="008000"/>
              </a:solidFill>
            </a:endParaRPr>
          </a:p>
          <a:p>
            <a:r>
              <a:rPr lang="cs-CZ" sz="1400" dirty="0">
                <a:solidFill>
                  <a:srgbClr val="008000"/>
                </a:solidFill>
              </a:rPr>
              <a:t>5- </a:t>
            </a:r>
            <a:r>
              <a:rPr lang="cs-CZ" sz="1400" dirty="0" err="1">
                <a:solidFill>
                  <a:srgbClr val="008000"/>
                </a:solidFill>
              </a:rPr>
              <a:t>contrat</a:t>
            </a:r>
            <a:r>
              <a:rPr lang="cs-CZ" sz="1400" dirty="0">
                <a:solidFill>
                  <a:srgbClr val="008000"/>
                </a:solidFill>
              </a:rPr>
              <a:t> de </a:t>
            </a:r>
            <a:r>
              <a:rPr lang="cs-CZ" sz="1400" dirty="0" err="1">
                <a:solidFill>
                  <a:srgbClr val="008000"/>
                </a:solidFill>
              </a:rPr>
              <a:t>travail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pour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lequel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un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employeur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peut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recruter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directement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un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salarié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pour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une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durée</a:t>
            </a:r>
            <a:r>
              <a:rPr lang="cs-CZ" sz="1400" dirty="0">
                <a:solidFill>
                  <a:srgbClr val="008000"/>
                </a:solidFill>
              </a:rPr>
              <a:t> </a:t>
            </a:r>
            <a:r>
              <a:rPr lang="cs-CZ" sz="1400" dirty="0" err="1">
                <a:solidFill>
                  <a:srgbClr val="008000"/>
                </a:solidFill>
              </a:rPr>
              <a:t>précise</a:t>
            </a:r>
            <a:endParaRPr lang="cs-CZ" sz="14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362950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smtClean="0">
                <a:solidFill>
                  <a:schemeClr val="hlink"/>
                </a:solidFill>
              </a:rPr>
              <a:t>Le langage familier</a:t>
            </a:r>
            <a:br>
              <a:rPr lang="cs-CZ" sz="1800" smtClean="0">
                <a:solidFill>
                  <a:schemeClr val="hlink"/>
                </a:solidFill>
              </a:rPr>
            </a:br>
            <a:r>
              <a:rPr lang="cs-CZ" sz="1400" smtClean="0"/>
              <a:t>Voici des expressions concernant le travail, que signifient-elles ?</a:t>
            </a:r>
            <a:endParaRPr lang="cs-CZ" sz="1800" smtClean="0">
              <a:cs typeface="Arial" charset="0"/>
            </a:endParaRPr>
          </a:p>
        </p:txBody>
      </p:sp>
      <p:sp>
        <p:nvSpPr>
          <p:cNvPr id="31746" name="Rectangle 4"/>
          <p:cNvSpPr>
            <a:spLocks noGrp="1"/>
          </p:cNvSpPr>
          <p:nvPr>
            <p:ph type="body" sz="half" idx="4294967295"/>
          </p:nvPr>
        </p:nvSpPr>
        <p:spPr>
          <a:xfrm>
            <a:off x="539750" y="908050"/>
            <a:ext cx="3095625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Il pointe </a:t>
            </a:r>
            <a:r>
              <a:rPr lang="en-US" sz="2000" smtClean="0">
                <a:solidFill>
                  <a:schemeClr val="tx2"/>
                </a:solidFill>
              </a:rPr>
              <a:t>à</a:t>
            </a:r>
            <a:r>
              <a:rPr lang="cs-CZ" sz="2000" smtClean="0">
                <a:solidFill>
                  <a:schemeClr val="tx2"/>
                </a:solidFill>
              </a:rPr>
              <a:t> l´A.N.P.E</a:t>
            </a:r>
            <a:endParaRPr lang="en-US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Elle a un bon taf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Il s´est fait viré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Il touche le chomdu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Ma vie c´est métro, boulot, dodo.</a:t>
            </a:r>
            <a:endParaRPr lang="en-US" sz="2000" smtClean="0">
              <a:solidFill>
                <a:schemeClr val="tx2"/>
              </a:solidFill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4284663" y="857250"/>
            <a:ext cx="4608512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 err="1">
                <a:solidFill>
                  <a:srgbClr val="965091"/>
                </a:solidFill>
              </a:rPr>
              <a:t>Il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est</a:t>
            </a:r>
            <a:r>
              <a:rPr lang="cs-CZ" dirty="0">
                <a:solidFill>
                  <a:srgbClr val="965091"/>
                </a:solidFill>
              </a:rPr>
              <a:t> au ch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ô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mage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. L´ANPE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était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l´organisme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qui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aidait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les ch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ô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meurs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à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trouver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un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emploi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. L´ANPE a été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remplacée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par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le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P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ô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le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emploi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.</a:t>
            </a:r>
            <a:endParaRPr lang="en-US" dirty="0">
              <a:solidFill>
                <a:srgbClr val="965091"/>
              </a:solidFill>
              <a:cs typeface="Arial" charset="0"/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>
                <a:solidFill>
                  <a:srgbClr val="965091"/>
                </a:solidFill>
              </a:rPr>
              <a:t>Elle a </a:t>
            </a:r>
            <a:r>
              <a:rPr lang="cs-CZ" dirty="0" err="1">
                <a:solidFill>
                  <a:srgbClr val="965091"/>
                </a:solidFill>
              </a:rPr>
              <a:t>un</a:t>
            </a:r>
            <a:r>
              <a:rPr lang="cs-CZ" dirty="0">
                <a:solidFill>
                  <a:srgbClr val="965091"/>
                </a:solidFill>
              </a:rPr>
              <a:t> bon </a:t>
            </a:r>
            <a:r>
              <a:rPr lang="cs-CZ" dirty="0" err="1">
                <a:solidFill>
                  <a:srgbClr val="965091"/>
                </a:solidFill>
              </a:rPr>
              <a:t>travail</a:t>
            </a:r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Il</a:t>
            </a:r>
            <a:r>
              <a:rPr lang="cs-CZ" dirty="0">
                <a:solidFill>
                  <a:srgbClr val="965091"/>
                </a:solidFill>
              </a:rPr>
              <a:t> a été </a:t>
            </a:r>
            <a:r>
              <a:rPr lang="cs-CZ" dirty="0" err="1">
                <a:solidFill>
                  <a:srgbClr val="965091"/>
                </a:solidFill>
              </a:rPr>
              <a:t>licencié</a:t>
            </a:r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Il</a:t>
            </a:r>
            <a:r>
              <a:rPr lang="cs-CZ" dirty="0">
                <a:solidFill>
                  <a:srgbClr val="965091"/>
                </a:solidFill>
              </a:rPr>
              <a:t> re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ç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oit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l´allocation</a:t>
            </a:r>
            <a:r>
              <a:rPr lang="cs-CZ" dirty="0">
                <a:solidFill>
                  <a:srgbClr val="965091"/>
                </a:solidFill>
                <a:cs typeface="Arial" charset="0"/>
              </a:rPr>
              <a:t> ch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ô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mage</a:t>
            </a:r>
            <a:endParaRPr lang="en-US" dirty="0">
              <a:solidFill>
                <a:srgbClr val="965091"/>
              </a:solidFill>
              <a:cs typeface="Arial" charset="0"/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Expression</a:t>
            </a:r>
            <a:r>
              <a:rPr lang="cs-CZ" dirty="0">
                <a:solidFill>
                  <a:srgbClr val="965091"/>
                </a:solidFill>
              </a:rPr>
              <a:t> qui </a:t>
            </a:r>
            <a:r>
              <a:rPr lang="cs-CZ" dirty="0" err="1">
                <a:solidFill>
                  <a:srgbClr val="965091"/>
                </a:solidFill>
              </a:rPr>
              <a:t>désigne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le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quotidien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routinier</a:t>
            </a:r>
            <a:r>
              <a:rPr lang="cs-CZ" dirty="0">
                <a:solidFill>
                  <a:srgbClr val="965091"/>
                </a:solidFill>
              </a:rPr>
              <a:t> des </a:t>
            </a:r>
            <a:r>
              <a:rPr lang="cs-CZ" dirty="0" err="1">
                <a:solidFill>
                  <a:srgbClr val="965091"/>
                </a:solidFill>
              </a:rPr>
              <a:t>citadins</a:t>
            </a:r>
            <a:endParaRPr lang="cs-CZ" dirty="0">
              <a:solidFill>
                <a:srgbClr val="9650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1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1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1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1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4175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Proposition de corrections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1) </a:t>
            </a:r>
            <a:r>
              <a:rPr lang="cs-CZ" sz="1400" u="sng" smtClean="0"/>
              <a:t>Les professions (de gauche </a:t>
            </a:r>
            <a:r>
              <a:rPr lang="en-US" sz="1400" u="sng" smtClean="0"/>
              <a:t>à</a:t>
            </a:r>
            <a:r>
              <a:rPr lang="cs-CZ" sz="1400" u="sng" smtClean="0"/>
              <a:t> droite et de haut en bas)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		Le vendeur / la vendeuse – l´enseignant / l´enseignante – l´architecte (masc. et fém.) – l´avocat / l´avocate – le serveur / la serveuse – le médecin (masc., également utilisé pour désigner une femme) – le cuisinier / la cuisinière.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3) </a:t>
            </a:r>
            <a:r>
              <a:rPr lang="cs-CZ" sz="1400" u="sng" smtClean="0"/>
              <a:t>Le lexique au travail (de haut en bas)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Le salaire =la paye  </a:t>
            </a:r>
            <a:r>
              <a:rPr lang="cs-CZ" sz="1400" smtClean="0">
                <a:sym typeface="Wingdings" pitchFamily="2" charset="2"/>
              </a:rPr>
              <a:t> argent reçu par une personne pour son travail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L´employé =le salarié </a:t>
            </a:r>
            <a:r>
              <a:rPr lang="cs-CZ" sz="1400" smtClean="0">
                <a:sym typeface="Wingdings" pitchFamily="2" charset="2"/>
              </a:rPr>
              <a:t> personne qui travaille</a:t>
            </a:r>
            <a:endParaRPr lang="cs-CZ" sz="1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L´entreprise = la société</a:t>
            </a:r>
            <a:r>
              <a:rPr lang="cs-CZ" sz="1400" smtClean="0">
                <a:sym typeface="Wingdings" pitchFamily="2" charset="2"/>
              </a:rPr>
              <a:t>  unité économique de production</a:t>
            </a:r>
            <a:endParaRPr lang="cs-CZ" sz="1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L´emploi = le poste</a:t>
            </a:r>
            <a:r>
              <a:rPr lang="cs-CZ" sz="1400" smtClean="0">
                <a:sym typeface="Wingdings" pitchFamily="2" charset="2"/>
              </a:rPr>
              <a:t>  travail pour lequel une personne reçoit de l´argent</a:t>
            </a:r>
            <a:endParaRPr lang="cs-CZ" sz="1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Licencier =</a:t>
            </a:r>
            <a:r>
              <a:rPr lang="cs-CZ" sz="1400" smtClean="0">
                <a:sym typeface="Wingdings" pitchFamily="2" charset="2"/>
              </a:rPr>
              <a:t>  renvoyer  interrompre le contrat de travail d´une personne</a:t>
            </a:r>
            <a:endParaRPr lang="cs-CZ" sz="1400" smtClean="0">
              <a:latin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400" smtClean="0">
              <a:latin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>
                <a:latin typeface="Arial" charset="0"/>
                <a:sym typeface="Wingdings" pitchFamily="2" charset="2"/>
              </a:rPr>
              <a:t>4) </a:t>
            </a:r>
            <a:r>
              <a:rPr lang="cs-CZ" sz="1400" u="sng" smtClean="0">
                <a:latin typeface="Arial" charset="0"/>
                <a:sym typeface="Wingdings" pitchFamily="2" charset="2"/>
              </a:rPr>
              <a:t>Les abréviations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>
                <a:latin typeface="Arial" charset="0"/>
                <a:sym typeface="Wingdings" pitchFamily="2" charset="2"/>
              </a:rPr>
              <a:t>CDD – contrat </a:t>
            </a:r>
            <a:r>
              <a:rPr lang="en-US" sz="1400" smtClean="0">
                <a:latin typeface="Arial" charset="0"/>
                <a:cs typeface="Arial" charset="0"/>
                <a:sym typeface="Wingdings" pitchFamily="2" charset="2"/>
              </a:rPr>
              <a:t>à</a:t>
            </a:r>
            <a:r>
              <a:rPr lang="cs-CZ" sz="1400" smtClean="0">
                <a:latin typeface="Arial" charset="0"/>
                <a:cs typeface="Arial" charset="0"/>
                <a:sym typeface="Wingdings" pitchFamily="2" charset="2"/>
              </a:rPr>
              <a:t> durée déterminée – 5		CDI – contrat </a:t>
            </a:r>
            <a:r>
              <a:rPr lang="en-US" sz="1400" smtClean="0">
                <a:latin typeface="Arial" charset="0"/>
                <a:cs typeface="Arial" charset="0"/>
                <a:sym typeface="Wingdings" pitchFamily="2" charset="2"/>
              </a:rPr>
              <a:t>à</a:t>
            </a:r>
            <a:r>
              <a:rPr lang="cs-CZ" sz="1400" smtClean="0">
                <a:latin typeface="Arial" charset="0"/>
                <a:cs typeface="Arial" charset="0"/>
                <a:sym typeface="Wingdings" pitchFamily="2" charset="2"/>
              </a:rPr>
              <a:t> durée indéterminée – 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>
                <a:latin typeface="Arial" charset="0"/>
                <a:cs typeface="Arial" charset="0"/>
                <a:sym typeface="Wingdings" pitchFamily="2" charset="2"/>
              </a:rPr>
              <a:t>CGT – confédération générale du travail – 3		RSA – revenu de solidarité active – 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400" smtClean="0">
                <a:latin typeface="Arial" charset="0"/>
                <a:cs typeface="Arial" charset="0"/>
                <a:sym typeface="Wingdings" pitchFamily="2" charset="2"/>
              </a:rPr>
              <a:t>RTT – réduction du temps de travail – 4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400" smtClean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400" smtClean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smtClean="0">
                <a:latin typeface="Arial" charset="0"/>
                <a:cs typeface="Arial" charset="0"/>
                <a:sym typeface="Wingdings" pitchFamily="2" charset="2"/>
              </a:rPr>
              <a:t> </a:t>
            </a:r>
            <a:endParaRPr lang="en-US" sz="1600" smtClean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smtClean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20482" name="Nadpis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7643812" cy="58896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b="1"/>
              <a:t>Použitý obrazový materiál:</a:t>
            </a:r>
            <a:r>
              <a:rPr lang="cs-CZ" sz="1800" b="1">
                <a:latin typeface="Arial" charset="0"/>
              </a:rPr>
              <a:t/>
            </a:r>
            <a:br>
              <a:rPr lang="cs-CZ" sz="1800" b="1">
                <a:latin typeface="Arial" charset="0"/>
              </a:rPr>
            </a:br>
            <a:endParaRPr lang="cs-CZ" sz="1500"/>
          </a:p>
        </p:txBody>
      </p:sp>
      <p:sp>
        <p:nvSpPr>
          <p:cNvPr id="33795" name="Zástupný symbol pro obsah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229600" cy="3024188"/>
          </a:xfrm>
        </p:spPr>
        <p:txBody>
          <a:bodyPr/>
          <a:lstStyle/>
          <a:p>
            <a:pPr eaLnBrk="1" hangingPunct="1"/>
            <a:r>
              <a:rPr lang="cs-CZ" sz="10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 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vendeur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2"/>
              </a:rPr>
              <a:t>http://office.microsoft.com/fr-fr/images/results.aspx?qu=vendeur&amp;ex=1#ai:MC900240535|mt:1|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L´enseignan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t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3"/>
              </a:rPr>
              <a:t>http://office.microsoft.com/fr-fr/images/results.aspx?qu=enseignant&amp;ex=1#ai:MC900233582|mt:1|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L´architecte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4"/>
              </a:rPr>
              <a:t>http://office.microsoft.com/fr-fr/images/results.aspx?qu=architecte&amp;ex=1#ai:MC900233445|mt:1|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L´avocat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5"/>
              </a:rPr>
              <a:t>http://office.microsoft.com/fr-fr/images/results.aspx?qu=avocat&amp;ex=1#ai:MC900233528|mt:1|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 serveur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6"/>
              </a:rPr>
              <a:t>http://office.microsoft.com/fr-fr/images/results.aspx?qu=serveur&amp;ex=1#ai:MC900216728|mt:1|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médecin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7"/>
              </a:rPr>
              <a:t>http://office.microsoft.com/fr-fr/images/results.aspx?qu=m%C3%A9decin&amp;ex=1#ai:MC900436007|mt:1|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La personne qui travaille</a:t>
            </a:r>
            <a:endParaRPr lang="cs-CZ" sz="1000" smtClean="0">
              <a:solidFill>
                <a:srgbClr val="7030A0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8"/>
              </a:rPr>
              <a:t>http://office.microsoft.com/fr-fr/images/results.aspx?qu=travail&amp;ex=2#ai:MC900295555|mt:1|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cs-CZ" sz="1000" smtClean="0"/>
          </a:p>
        </p:txBody>
      </p:sp>
      <p:sp>
        <p:nvSpPr>
          <p:cNvPr id="2" name="Nadpis 1"/>
          <p:cNvSpPr>
            <a:spLocks/>
          </p:cNvSpPr>
          <p:nvPr/>
        </p:nvSpPr>
        <p:spPr bwMode="auto">
          <a:xfrm>
            <a:off x="1187450" y="3644900"/>
            <a:ext cx="7643813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cs-CZ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Zdroje</a:t>
            </a:r>
            <a:r>
              <a:rPr lang="cs-CZ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:</a:t>
            </a:r>
            <a:r>
              <a:rPr lang="cs-CZ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cs-CZ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33798" name="Zástupný symbol pro obsah 2"/>
          <p:cNvSpPr>
            <a:spLocks/>
          </p:cNvSpPr>
          <p:nvPr/>
        </p:nvSpPr>
        <p:spPr bwMode="auto">
          <a:xfrm>
            <a:off x="539750" y="4005263"/>
            <a:ext cx="8351838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cs-CZ" sz="1000">
              <a:latin typeface="Verdana" pitchFamily="34" charset="0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539750" y="4292600"/>
            <a:ext cx="8280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000">
                <a:solidFill>
                  <a:schemeClr val="hlink"/>
                </a:solidFill>
              </a:rPr>
              <a:t>http://www.larousse.fr/dictionnaires/francais-monolingue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533</Words>
  <Application>Microsoft Office PowerPoint</Application>
  <PresentationFormat>Předvádění na obrazovce (4:3)</PresentationFormat>
  <Paragraphs>158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Le travail</vt:lpstr>
      <vt:lpstr>Les professions Reliez chaque image avec le nom correspondant</vt:lpstr>
      <vt:lpstr>Chercher un travail  Remettez dans l´ordre les étapes</vt:lpstr>
      <vt:lpstr>Le lexique au travail Pour chaque mot, trouvez le synonyme et la définition</vt:lpstr>
      <vt:lpstr>Les abréviations Pour chaque abréviation, retrouvez sa signification et ce qu´elle représente</vt:lpstr>
      <vt:lpstr>Le langage familier Voici des expressions concernant le travail, que signifient-elles ?</vt:lpstr>
      <vt:lpstr>Proposition de corrections</vt:lpstr>
      <vt:lpstr>Použitý obrazový materiál: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68</cp:revision>
  <dcterms:created xsi:type="dcterms:W3CDTF">2012-06-18T15:15:37Z</dcterms:created>
  <dcterms:modified xsi:type="dcterms:W3CDTF">2013-11-05T10:54:28Z</dcterms:modified>
</cp:coreProperties>
</file>