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4" r:id="rId2"/>
    <p:sldId id="265" r:id="rId3"/>
    <p:sldId id="266" r:id="rId4"/>
    <p:sldId id="267" r:id="rId5"/>
    <p:sldId id="268" r:id="rId6"/>
    <p:sldId id="269" r:id="rId7"/>
    <p:sldId id="274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313164-4D29-4811-9717-717E28E656E4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91A71B-9D73-4F25-B02B-87FCCAEB78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567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1192A-9B4A-48C8-928C-9B71448265A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41994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dirty="0" err="1" smtClean="0"/>
              <a:t>Le</a:t>
            </a:r>
            <a:r>
              <a:rPr lang="cs-CZ" sz="3600" dirty="0" smtClean="0"/>
              <a:t> Sud-Est</a:t>
            </a:r>
            <a:endParaRPr lang="cs-CZ" sz="3600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93610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55576" y="2636912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915753"/>
              </p:ext>
            </p:extLst>
          </p:nvPr>
        </p:nvGraphicFramePr>
        <p:xfrm>
          <a:off x="755576" y="2924944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Život ve Francii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20.08. 2012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 ročník, 07 - 08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Culture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du</a:t>
                      </a:r>
                      <a:r>
                        <a:rPr lang="cs-CZ" dirty="0" smtClean="0"/>
                        <a:t> Sud-Est de la France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F5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GUILLEMENOT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VY_32_INOVACE_08_</a:t>
                      </a:r>
                      <a:r>
                        <a:rPr lang="cs-CZ" dirty="0" err="1" smtClean="0"/>
                        <a:t>FGUI11</a:t>
                      </a:r>
                      <a:endParaRPr lang="cs-CZ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6156176" y="692696"/>
            <a:ext cx="2881312" cy="865188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cs-CZ" dirty="0" err="1" smtClean="0"/>
              <a:t>Le</a:t>
            </a:r>
            <a:r>
              <a:rPr lang="cs-CZ" dirty="0" smtClean="0"/>
              <a:t> Sud-Est</a:t>
            </a:r>
            <a:endParaRPr lang="cs-CZ" dirty="0"/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6808136"/>
              </p:ext>
            </p:extLst>
          </p:nvPr>
        </p:nvGraphicFramePr>
        <p:xfrm>
          <a:off x="0" y="476672"/>
          <a:ext cx="3995936" cy="5410563"/>
        </p:xfrm>
        <a:graphic>
          <a:graphicData uri="http://schemas.openxmlformats.org/drawingml/2006/table">
            <a:tbl>
              <a:tblPr/>
              <a:tblGrid>
                <a:gridCol w="3995936"/>
              </a:tblGrid>
              <a:tr h="58602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endParaRPr lang="cs-CZ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137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>
                          <a:tab pos="457200" algn="l"/>
                        </a:tabLst>
                        <a:defRPr/>
                      </a:pPr>
                      <a:r>
                        <a:rPr kumimoji="0" lang="fr-FR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Times New Roman"/>
                        </a:rPr>
                        <a:t>La région Provence-Alpes-Côte d'Azur (PACA) désigne la partie sud-est de la France</a:t>
                      </a:r>
                      <a:r>
                        <a:rPr kumimoji="0" lang="cs-CZ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kumimoji="0" lang="cs-CZ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4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200" b="0" dirty="0">
                          <a:latin typeface="Arial"/>
                          <a:ea typeface="Calibri"/>
                          <a:cs typeface="Times New Roman"/>
                        </a:rPr>
                        <a:t>Cette région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est</a:t>
                      </a:r>
                      <a:r>
                        <a:rPr lang="cs-CZ" sz="1200" b="0" baseline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baseline="0" dirty="0" err="1" smtClean="0">
                          <a:latin typeface="Arial"/>
                          <a:ea typeface="Calibri"/>
                          <a:cs typeface="Times New Roman"/>
                        </a:rPr>
                        <a:t>aussi</a:t>
                      </a:r>
                      <a:r>
                        <a:rPr lang="cs-CZ" sz="1200" b="0" baseline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baseline="0" dirty="0" err="1" smtClean="0">
                          <a:latin typeface="Arial"/>
                          <a:ea typeface="Calibri"/>
                          <a:cs typeface="Times New Roman"/>
                        </a:rPr>
                        <a:t>appelée</a:t>
                      </a:r>
                      <a:r>
                        <a:rPr lang="cs-CZ" sz="1200" b="0" baseline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1200" b="0" dirty="0" smtClean="0">
                          <a:latin typeface="Arial"/>
                          <a:ea typeface="Calibri"/>
                          <a:cs typeface="Times New Roman"/>
                        </a:rPr>
                        <a:t>le </a:t>
                      </a:r>
                      <a:r>
                        <a:rPr lang="fr-FR" sz="1200" b="0" dirty="0">
                          <a:latin typeface="Arial"/>
                          <a:ea typeface="Calibri"/>
                          <a:cs typeface="Times New Roman"/>
                        </a:rPr>
                        <a:t>Midi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4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200" b="0" dirty="0">
                          <a:latin typeface="Arial"/>
                          <a:ea typeface="Calibri"/>
                          <a:cs typeface="Times New Roman"/>
                        </a:rPr>
                        <a:t>Cette région évoque le soleil, les vacances</a:t>
                      </a:r>
                      <a:r>
                        <a:rPr lang="fr-FR" sz="1200" b="0" dirty="0" smtClean="0"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fr-FR" sz="1200" b="0" dirty="0">
                          <a:latin typeface="Arial"/>
                          <a:ea typeface="Calibri"/>
                          <a:cs typeface="Times New Roman"/>
                        </a:rPr>
                        <a:t>des paysages variés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 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4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Les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villes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principales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du</a:t>
                      </a:r>
                      <a:r>
                        <a:rPr lang="cs-CZ" sz="1200" b="0" baseline="0" dirty="0" smtClean="0">
                          <a:latin typeface="Arial"/>
                          <a:ea typeface="Calibri"/>
                          <a:cs typeface="Times New Roman"/>
                        </a:rPr>
                        <a:t> Sud-Est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sont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Toulouse et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Toulon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02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Marseille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est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deuxième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ville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de France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a 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été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fondée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par les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Grecs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en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600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avant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J.C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94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Corse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est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appelée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l'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île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de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Beauté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133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La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région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est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célèbre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pour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ses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fruits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 et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légumes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ses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vignobles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, et les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marchés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provençaux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 smtClean="0">
                          <a:latin typeface="Arial"/>
                          <a:ea typeface="Calibri"/>
                          <a:cs typeface="Times New Roman"/>
                        </a:rPr>
                        <a:t>colorés</a:t>
                      </a:r>
                      <a:r>
                        <a:rPr lang="cs-CZ" sz="1200" b="0" dirty="0" smtClean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602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Deux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plats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régionaux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sont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 : la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bouillabaisse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marseillaise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ratatouille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0" dirty="0" err="1">
                          <a:latin typeface="Arial"/>
                          <a:ea typeface="Calibri"/>
                          <a:cs typeface="Times New Roman"/>
                        </a:rPr>
                        <a:t>niçoise</a:t>
                      </a:r>
                      <a:r>
                        <a:rPr lang="cs-CZ" sz="1200" b="0" dirty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2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226" marR="442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940357"/>
              </p:ext>
            </p:extLst>
          </p:nvPr>
        </p:nvGraphicFramePr>
        <p:xfrm>
          <a:off x="3995936" y="476672"/>
          <a:ext cx="2160240" cy="5455472"/>
        </p:xfrm>
        <a:graphic>
          <a:graphicData uri="http://schemas.openxmlformats.org/drawingml/2006/table">
            <a:tbl>
              <a:tblPr/>
              <a:tblGrid>
                <a:gridCol w="1002969"/>
                <a:gridCol w="1157271"/>
              </a:tblGrid>
              <a:tr h="600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3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6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FAUX</a:t>
                      </a:r>
                      <a:endParaRPr lang="cs-CZ" sz="3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2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s-CZ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Calibri"/>
                          <a:cs typeface="Times New Roman"/>
                        </a:rPr>
                        <a:t>FAUX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9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FAUX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90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2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07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374" marR="573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116632"/>
            <a:ext cx="5472608" cy="792088"/>
          </a:xfrm>
        </p:spPr>
        <p:txBody>
          <a:bodyPr/>
          <a:lstStyle/>
          <a:p>
            <a:r>
              <a:rPr lang="cs-CZ" dirty="0" err="1" smtClean="0"/>
              <a:t>Plats</a:t>
            </a:r>
            <a:r>
              <a:rPr lang="cs-CZ" dirty="0" smtClean="0"/>
              <a:t> </a:t>
            </a:r>
            <a:r>
              <a:rPr lang="cs-CZ" dirty="0" err="1" smtClean="0"/>
              <a:t>typiques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395536" y="3717032"/>
            <a:ext cx="5328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u="sng" dirty="0" err="1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Complétez</a:t>
            </a:r>
            <a:r>
              <a:rPr lang="cs-CZ" u="sng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 ces </a:t>
            </a:r>
            <a:r>
              <a:rPr lang="cs-CZ" u="sng" dirty="0" err="1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quelques</a:t>
            </a:r>
            <a:r>
              <a:rPr lang="cs-CZ" u="sng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cs-CZ" u="sng" dirty="0" err="1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fruits</a:t>
            </a:r>
            <a:r>
              <a:rPr lang="cs-CZ" u="sng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u="sng" dirty="0" err="1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légumes</a:t>
            </a:r>
            <a:r>
              <a:rPr lang="cs-CZ" u="sng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, et </a:t>
            </a:r>
            <a:r>
              <a:rPr lang="cs-CZ" u="sng" dirty="0" err="1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fleurs</a:t>
            </a:r>
            <a:r>
              <a:rPr lang="cs-CZ" u="sng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:  </a:t>
            </a:r>
            <a:r>
              <a:rPr lang="cs-CZ" smtClean="0">
                <a:latin typeface="Arial"/>
                <a:ea typeface="Calibri"/>
                <a:cs typeface="Times New Roman"/>
              </a:rPr>
              <a:t>mel---,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cer----,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abric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--- et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pêches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; les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courg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-----,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poivr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---,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tomates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oli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---;</a:t>
            </a:r>
          </a:p>
          <a:p>
            <a:endParaRPr lang="cs-CZ" dirty="0" smtClean="0">
              <a:latin typeface="Arial"/>
              <a:ea typeface="Calibri"/>
              <a:cs typeface="Times New Roman"/>
            </a:endParaRPr>
          </a:p>
          <a:p>
            <a:r>
              <a:rPr lang="cs-CZ" dirty="0" smtClean="0">
                <a:latin typeface="Arial"/>
                <a:ea typeface="Calibri"/>
                <a:cs typeface="Times New Roman"/>
              </a:rPr>
              <a:t> </a:t>
            </a:r>
            <a:r>
              <a:rPr lang="cs-CZ" b="1" u="sng" dirty="0" smtClean="0">
                <a:latin typeface="Arial"/>
                <a:ea typeface="Calibri"/>
                <a:cs typeface="Times New Roman"/>
              </a:rPr>
              <a:t>les </a:t>
            </a:r>
            <a:r>
              <a:rPr lang="cs-CZ" b="1" u="sng" dirty="0" err="1" smtClean="0">
                <a:latin typeface="Arial"/>
                <a:ea typeface="Calibri"/>
                <a:cs typeface="Times New Roman"/>
              </a:rPr>
              <a:t>herbes</a:t>
            </a:r>
            <a:r>
              <a:rPr lang="cs-CZ" b="1" u="sng" dirty="0" smtClean="0">
                <a:latin typeface="Arial"/>
                <a:ea typeface="Calibri"/>
                <a:cs typeface="Times New Roman"/>
              </a:rPr>
              <a:t> </a:t>
            </a:r>
            <a:r>
              <a:rPr lang="cs-CZ" b="1" u="sng" dirty="0" err="1" smtClean="0">
                <a:latin typeface="Arial"/>
                <a:ea typeface="Calibri"/>
                <a:cs typeface="Times New Roman"/>
              </a:rPr>
              <a:t>aromatiques</a:t>
            </a:r>
            <a:r>
              <a:rPr lang="cs-CZ" b="1" u="sng" dirty="0" smtClean="0">
                <a:latin typeface="Arial"/>
                <a:ea typeface="Calibri"/>
                <a:cs typeface="Times New Roman"/>
              </a:rPr>
              <a:t> 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(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thym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romarin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), la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lav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----, </a:t>
            </a:r>
            <a:r>
              <a:rPr lang="cs-CZ" dirty="0" err="1" smtClean="0">
                <a:latin typeface="Arial"/>
                <a:ea typeface="Calibri"/>
                <a:cs typeface="Times New Roman"/>
              </a:rPr>
              <a:t>le</a:t>
            </a:r>
            <a:r>
              <a:rPr lang="cs-CZ" dirty="0" smtClean="0">
                <a:latin typeface="Arial"/>
                <a:ea typeface="Calibri"/>
                <a:cs typeface="Times New Roman"/>
              </a:rPr>
              <a:t> mimosa; </a:t>
            </a:r>
            <a:endParaRPr lang="fr-FR" dirty="0"/>
          </a:p>
        </p:txBody>
      </p:sp>
      <p:graphicFrame>
        <p:nvGraphicFramePr>
          <p:cNvPr id="14" name="Tabulka 13"/>
          <p:cNvGraphicFramePr>
            <a:graphicFrameLocks noGrp="1"/>
          </p:cNvGraphicFramePr>
          <p:nvPr/>
        </p:nvGraphicFramePr>
        <p:xfrm>
          <a:off x="683568" y="1628800"/>
          <a:ext cx="4176464" cy="1944216"/>
        </p:xfrm>
        <a:graphic>
          <a:graphicData uri="http://schemas.openxmlformats.org/drawingml/2006/table">
            <a:tbl>
              <a:tblPr/>
              <a:tblGrid>
                <a:gridCol w="4176464"/>
              </a:tblGrid>
              <a:tr h="9100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Il</a:t>
                      </a:r>
                      <a:r>
                        <a:rPr lang="cs-CZ" sz="1200" b="1" dirty="0" smtClean="0">
                          <a:latin typeface="Arial"/>
                          <a:ea typeface="Calibri"/>
                          <a:cs typeface="Times New Roman"/>
                        </a:rPr>
                        <a:t> y a </a:t>
                      </a: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du</a:t>
                      </a:r>
                      <a:r>
                        <a:rPr lang="cs-CZ" sz="1200" b="1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poisson</a:t>
                      </a:r>
                      <a:r>
                        <a:rPr lang="cs-CZ" sz="1200" b="1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dans</a:t>
                      </a:r>
                      <a:r>
                        <a:rPr lang="cs-CZ" sz="1200" b="1" dirty="0" smtClean="0">
                          <a:latin typeface="Arial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ratatouille</a:t>
                      </a:r>
                      <a:r>
                        <a:rPr lang="cs-CZ" sz="1200" dirty="0" smtClean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420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200" b="1" dirty="0" err="1" smtClean="0">
                          <a:latin typeface="Arial"/>
                          <a:ea typeface="Calibri"/>
                          <a:cs typeface="Times New Roman"/>
                        </a:rPr>
                        <a:t>Il</a:t>
                      </a:r>
                      <a:r>
                        <a:rPr lang="cs-CZ" sz="1200" b="1" dirty="0" smtClean="0">
                          <a:latin typeface="Arial"/>
                          <a:ea typeface="Calibri"/>
                          <a:cs typeface="Times New Roman"/>
                        </a:rPr>
                        <a:t> y</a:t>
                      </a:r>
                      <a:r>
                        <a:rPr lang="cs-CZ" sz="1200" b="1" baseline="0" dirty="0" smtClean="0">
                          <a:latin typeface="Arial"/>
                          <a:ea typeface="Calibri"/>
                          <a:cs typeface="Times New Roman"/>
                        </a:rPr>
                        <a:t> a des </a:t>
                      </a:r>
                      <a:r>
                        <a:rPr lang="cs-CZ" sz="1200" b="1" baseline="0" dirty="0" err="1" smtClean="0">
                          <a:latin typeface="Arial"/>
                          <a:ea typeface="Calibri"/>
                          <a:cs typeface="Times New Roman"/>
                        </a:rPr>
                        <a:t>courgettes</a:t>
                      </a:r>
                      <a:r>
                        <a:rPr lang="cs-CZ" sz="1200" b="1" baseline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1" baseline="0" dirty="0" err="1" smtClean="0">
                          <a:latin typeface="Arial"/>
                          <a:ea typeface="Calibri"/>
                          <a:cs typeface="Times New Roman"/>
                        </a:rPr>
                        <a:t>et</a:t>
                      </a:r>
                      <a:r>
                        <a:rPr lang="cs-CZ" sz="1200" b="1" baseline="0" dirty="0" smtClean="0">
                          <a:latin typeface="Arial"/>
                          <a:ea typeface="Calibri"/>
                          <a:cs typeface="Times New Roman"/>
                        </a:rPr>
                        <a:t> des </a:t>
                      </a:r>
                      <a:r>
                        <a:rPr lang="cs-CZ" sz="1200" b="1" baseline="0" dirty="0" err="1" smtClean="0">
                          <a:latin typeface="Arial"/>
                          <a:ea typeface="Calibri"/>
                          <a:cs typeface="Times New Roman"/>
                        </a:rPr>
                        <a:t>poivrons</a:t>
                      </a:r>
                      <a:r>
                        <a:rPr lang="cs-CZ" sz="1200" b="1" baseline="0" dirty="0" smtClean="0"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cs-CZ" sz="1200" b="1" baseline="0" dirty="0" err="1" smtClean="0">
                          <a:latin typeface="Arial"/>
                          <a:ea typeface="Calibri"/>
                          <a:cs typeface="Times New Roman"/>
                        </a:rPr>
                        <a:t>dans</a:t>
                      </a:r>
                      <a:r>
                        <a:rPr lang="cs-CZ" sz="1200" b="1" baseline="0" dirty="0" smtClean="0">
                          <a:latin typeface="Arial"/>
                          <a:ea typeface="Calibri"/>
                          <a:cs typeface="Times New Roman"/>
                        </a:rPr>
                        <a:t> la </a:t>
                      </a:r>
                      <a:r>
                        <a:rPr lang="cs-CZ" sz="1200" b="1" baseline="0" dirty="0" err="1" smtClean="0">
                          <a:latin typeface="Arial"/>
                          <a:ea typeface="Calibri"/>
                          <a:cs typeface="Times New Roman"/>
                        </a:rPr>
                        <a:t>ratatouille</a:t>
                      </a:r>
                      <a:r>
                        <a:rPr lang="cs-CZ" sz="1200" baseline="0" dirty="0" smtClean="0">
                          <a:latin typeface="Arial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/>
        </p:nvGraphicFramePr>
        <p:xfrm>
          <a:off x="683568" y="908720"/>
          <a:ext cx="4176464" cy="683766"/>
        </p:xfrm>
        <a:graphic>
          <a:graphicData uri="http://schemas.openxmlformats.org/drawingml/2006/table">
            <a:tbl>
              <a:tblPr/>
              <a:tblGrid>
                <a:gridCol w="4176464"/>
              </a:tblGrid>
              <a:tr h="683766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/>
        </p:nvGraphicFramePr>
        <p:xfrm>
          <a:off x="4860032" y="908720"/>
          <a:ext cx="2448272" cy="683766"/>
        </p:xfrm>
        <a:graphic>
          <a:graphicData uri="http://schemas.openxmlformats.org/drawingml/2006/table">
            <a:tbl>
              <a:tblPr/>
              <a:tblGrid>
                <a:gridCol w="1154915"/>
                <a:gridCol w="1293357"/>
              </a:tblGrid>
              <a:tr h="6837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err="1" smtClean="0"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3200" dirty="0" smtClean="0">
                          <a:latin typeface="Calibri"/>
                          <a:ea typeface="Calibri"/>
                          <a:cs typeface="Times New Roman"/>
                        </a:rPr>
                        <a:t>   FAUX</a:t>
                      </a:r>
                      <a:endParaRPr lang="cs-CZ" sz="3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ulka 16"/>
          <p:cNvGraphicFramePr>
            <a:graphicFrameLocks noGrp="1"/>
          </p:cNvGraphicFramePr>
          <p:nvPr/>
        </p:nvGraphicFramePr>
        <p:xfrm>
          <a:off x="4860032" y="1628800"/>
          <a:ext cx="2448272" cy="864096"/>
        </p:xfrm>
        <a:graphic>
          <a:graphicData uri="http://schemas.openxmlformats.org/drawingml/2006/table">
            <a:tbl>
              <a:tblPr/>
              <a:tblGrid>
                <a:gridCol w="1154915"/>
                <a:gridCol w="1293357"/>
              </a:tblGrid>
              <a:tr h="864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FAUX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ulka 17"/>
          <p:cNvGraphicFramePr>
            <a:graphicFrameLocks noGrp="1"/>
          </p:cNvGraphicFramePr>
          <p:nvPr/>
        </p:nvGraphicFramePr>
        <p:xfrm>
          <a:off x="4860032" y="2564904"/>
          <a:ext cx="2448272" cy="1008112"/>
        </p:xfrm>
        <a:graphic>
          <a:graphicData uri="http://schemas.openxmlformats.org/drawingml/2006/table">
            <a:tbl>
              <a:tblPr/>
              <a:tblGrid>
                <a:gridCol w="1154915"/>
                <a:gridCol w="1293357"/>
              </a:tblGrid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VRAI</a:t>
                      </a:r>
                      <a:endParaRPr lang="cs-CZ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cs-CZ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Obdélník 23"/>
          <p:cNvSpPr/>
          <p:nvPr/>
        </p:nvSpPr>
        <p:spPr>
          <a:xfrm>
            <a:off x="4572000" y="537321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Melons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cerises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abricots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et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pêches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; les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courgettes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poivrons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tomates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,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olives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; la </a:t>
            </a:r>
            <a:r>
              <a:rPr lang="cs-CZ" dirty="0" err="1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lavande</a:t>
            </a:r>
            <a:r>
              <a:rPr lang="cs-CZ" dirty="0" smtClean="0">
                <a:solidFill>
                  <a:srgbClr val="FF0000"/>
                </a:solidFill>
                <a:latin typeface="Arial"/>
                <a:ea typeface="Calibri"/>
                <a:cs typeface="Times New Roman"/>
              </a:rPr>
              <a:t>.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0784" cy="778098"/>
          </a:xfrm>
        </p:spPr>
        <p:txBody>
          <a:bodyPr/>
          <a:lstStyle/>
          <a:p>
            <a:r>
              <a:rPr lang="cs-CZ" dirty="0" smtClean="0"/>
              <a:t>LA </a:t>
            </a:r>
            <a:r>
              <a:rPr lang="cs-CZ" dirty="0" err="1" smtClean="0"/>
              <a:t>RATATOUILLE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980728"/>
            <a:ext cx="8712968" cy="6696744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cs-CZ" sz="7400" dirty="0" err="1" smtClean="0">
                <a:latin typeface="Arial" pitchFamily="34" charset="0"/>
                <a:cs typeface="Arial" pitchFamily="34" charset="0"/>
              </a:rPr>
              <a:t>Trouve</a:t>
            </a:r>
            <a:r>
              <a:rPr lang="cs-CZ" sz="7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7400" dirty="0" err="1" smtClean="0">
                <a:latin typeface="Arial" pitchFamily="34" charset="0"/>
                <a:cs typeface="Arial" pitchFamily="34" charset="0"/>
              </a:rPr>
              <a:t>le</a:t>
            </a:r>
            <a:r>
              <a:rPr lang="cs-CZ" sz="7400" dirty="0" smtClean="0">
                <a:latin typeface="Arial" pitchFamily="34" charset="0"/>
                <a:cs typeface="Arial" pitchFamily="34" charset="0"/>
              </a:rPr>
              <a:t> bon </a:t>
            </a:r>
            <a:r>
              <a:rPr lang="cs-CZ" sz="7400" dirty="0" err="1" smtClean="0">
                <a:latin typeface="Arial" pitchFamily="34" charset="0"/>
                <a:cs typeface="Arial" pitchFamily="34" charset="0"/>
              </a:rPr>
              <a:t>mot</a:t>
            </a:r>
            <a:endParaRPr lang="cs-CZ" sz="7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6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Préparation de la Ratatouille</a:t>
            </a: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oignons :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Epluche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z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et lavez-les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. </a:t>
            </a:r>
            <a:endParaRPr lang="fr-FR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aubergines :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cs-CZ" sz="3700" dirty="0" err="1" smtClean="0">
                <a:latin typeface="Arial" pitchFamily="34" charset="0"/>
                <a:cs typeface="Arial" pitchFamily="34" charset="0"/>
              </a:rPr>
              <a:t>couper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cubes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ronds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CUBES</a:t>
            </a:r>
            <a:endParaRPr lang="fr-FR" sz="3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courgettes :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(C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oupez-les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mouillez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-les)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en dés.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COUPEZ</a:t>
            </a:r>
            <a:r>
              <a:rPr lang="cs-CZ" sz="3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-LES</a:t>
            </a:r>
            <a:endParaRPr lang="fr-FR" sz="3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tomates :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Coupez-les en 2 et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enlevez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mangez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cs-CZ" sz="3700" dirty="0" err="1" smtClean="0">
                <a:latin typeface="Arial" pitchFamily="34" charset="0"/>
                <a:cs typeface="Arial" pitchFamily="34" charset="0"/>
              </a:rPr>
              <a:t>pépins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. Coupez-les ensuite en d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é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s.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ENLEVEZ</a:t>
            </a:r>
            <a:endParaRPr lang="fr-FR" sz="3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poivrons :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oupez-les en lamelles.</a:t>
            </a: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ail :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Epluchez-les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jetez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-les)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puis puis coupez-les en lanières.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EPLUCHEZ</a:t>
            </a:r>
            <a:r>
              <a:rPr lang="cs-CZ" sz="3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-LES</a:t>
            </a:r>
            <a:endParaRPr lang="fr-FR" sz="3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La préparation des légumes pour votre </a:t>
            </a:r>
            <a:r>
              <a:rPr lang="fr-FR" sz="37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recette de ratatouille</a:t>
            </a:r>
            <a:r>
              <a:rPr lang="fr-FR" sz="37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est finie ...</a:t>
            </a:r>
          </a:p>
          <a:p>
            <a:pPr>
              <a:buNone/>
            </a:pPr>
            <a:r>
              <a:rPr lang="fr-FR" sz="62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Cuisson de la Ratatouille</a:t>
            </a:r>
          </a:p>
          <a:p>
            <a:pPr>
              <a:buNone/>
            </a:pPr>
            <a:r>
              <a:rPr lang="fr-FR" sz="3700" dirty="0" smtClean="0">
                <a:latin typeface="Arial" pitchFamily="34" charset="0"/>
                <a:cs typeface="Arial" pitchFamily="34" charset="0"/>
              </a:rPr>
              <a:t>Préparez un wok que vous laisserez de côté pour y mettre les légumes cuits au fur et à mesure. </a:t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endParaRPr lang="fr-FR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Mettre de l'huile dans une poêle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puis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les oignons. Poivrer, saler et laissez-les colorer. Mettre les oignons</a:t>
            </a:r>
            <a:r>
              <a:rPr lang="cs-CZ" sz="37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Remettre de l'huile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puis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 incorporez les poivrons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. Saler et poivrer. 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Cuire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salez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5 à 10 minutes. 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CUIRE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fr-FR" sz="3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fr-FR" sz="3700" dirty="0" smtClean="0">
                <a:latin typeface="Arial" pitchFamily="34" charset="0"/>
                <a:cs typeface="Arial" pitchFamily="34" charset="0"/>
              </a:rPr>
              <a:t>Toujours dans la poêle, saler, poivrer et huiler.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Y cuire les courgettes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qui doivent rester fermes </a:t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cs-CZ" sz="3700" b="1" dirty="0" err="1" smtClean="0">
                <a:latin typeface="Arial" pitchFamily="34" charset="0"/>
                <a:cs typeface="Arial" pitchFamily="34" charset="0"/>
              </a:rPr>
              <a:t>ajoutez</a:t>
            </a:r>
            <a:r>
              <a:rPr lang="cs-CZ" sz="37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les aubergines</a:t>
            </a:r>
            <a:endParaRPr lang="fr-FR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fr-FR" sz="3700" dirty="0" smtClean="0">
                <a:latin typeface="Arial" pitchFamily="34" charset="0"/>
                <a:cs typeface="Arial" pitchFamily="34" charset="0"/>
              </a:rPr>
              <a:t>Dans le wok,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 ajouter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l'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ail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, le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basilic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, le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poivre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et le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sel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, l'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huile 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et les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tomates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. Couvrir le wok,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cuire à feu doux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(une quarantaine de minutes</a:t>
            </a:r>
            <a:r>
              <a:rPr lang="cs-CZ" sz="37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180 </a:t>
            </a:r>
            <a:r>
              <a:rPr lang="cs-CZ" sz="37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minutes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) jusqu'à ce que votre fourchette pénètre facilement les légumes.</a:t>
            </a:r>
            <a:endParaRPr lang="cs-CZ" sz="37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UNE</a:t>
            </a:r>
            <a:r>
              <a:rPr lang="cs-CZ" sz="3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QUARANTAINE</a:t>
            </a:r>
            <a:r>
              <a:rPr lang="cs-CZ" sz="3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cs-CZ" sz="37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MINUTES</a:t>
            </a:r>
            <a:endParaRPr lang="fr-FR" sz="3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fr-FR" sz="3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700" dirty="0" smtClean="0">
                <a:latin typeface="Arial" pitchFamily="34" charset="0"/>
                <a:cs typeface="Arial" pitchFamily="34" charset="0"/>
              </a:rPr>
            </a:br>
            <a:r>
              <a:rPr lang="fr-FR" sz="3700" dirty="0" smtClean="0">
                <a:latin typeface="Arial" pitchFamily="34" charset="0"/>
                <a:cs typeface="Arial" pitchFamily="34" charset="0"/>
              </a:rPr>
              <a:t>Goûter, ajuster l'assaisonnement ... et </a:t>
            </a:r>
            <a:r>
              <a:rPr lang="fr-FR" sz="3700" b="1" dirty="0" smtClean="0">
                <a:latin typeface="Arial" pitchFamily="34" charset="0"/>
                <a:cs typeface="Arial" pitchFamily="34" charset="0"/>
              </a:rPr>
              <a:t>votre ratatouille est prête</a:t>
            </a:r>
            <a:r>
              <a:rPr lang="fr-FR" sz="3700" dirty="0" smtClean="0">
                <a:latin typeface="Arial" pitchFamily="34" charset="0"/>
                <a:cs typeface="Arial" pitchFamily="34" charset="0"/>
              </a:rPr>
              <a:t> à être dégustée !</a:t>
            </a:r>
            <a:r>
              <a:rPr lang="fr-FR" sz="3400" b="1" u="sng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3400" b="1" u="sng" dirty="0" smtClean="0">
                <a:latin typeface="Arial" pitchFamily="34" charset="0"/>
                <a:cs typeface="Arial" pitchFamily="34" charset="0"/>
              </a:rPr>
            </a:br>
            <a:r>
              <a:rPr lang="fr-FR" dirty="0" smtClean="0"/>
              <a:t/>
            </a:r>
            <a:br>
              <a:rPr lang="fr-FR" dirty="0" smtClean="0"/>
            </a:br>
            <a:endParaRPr lang="fr-FR" b="1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mot</a:t>
            </a:r>
            <a:r>
              <a:rPr lang="cs-CZ" dirty="0" smtClean="0"/>
              <a:t> </a:t>
            </a:r>
            <a:r>
              <a:rPr lang="cs-CZ" dirty="0" err="1" smtClean="0"/>
              <a:t>qui</a:t>
            </a:r>
            <a:r>
              <a:rPr lang="cs-CZ" dirty="0" smtClean="0"/>
              <a:t> </a:t>
            </a:r>
            <a:r>
              <a:rPr lang="cs-CZ" dirty="0" err="1" smtClean="0"/>
              <a:t>manque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Elipsa 5"/>
          <p:cNvSpPr/>
          <p:nvPr/>
        </p:nvSpPr>
        <p:spPr>
          <a:xfrm>
            <a:off x="3995936" y="2780928"/>
            <a:ext cx="5004048" cy="18722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</a:t>
            </a:r>
            <a:r>
              <a:rPr lang="fr-FR" i="1" dirty="0" smtClean="0"/>
              <a:t>Festival d</a:t>
            </a:r>
            <a:r>
              <a:rPr lang="fr-FR" dirty="0" smtClean="0"/>
              <a:t>'</a:t>
            </a:r>
            <a:r>
              <a:rPr lang="fr-FR" i="1" dirty="0" smtClean="0"/>
              <a:t>Avignon</a:t>
            </a:r>
            <a:r>
              <a:rPr lang="fr-FR" dirty="0" smtClean="0"/>
              <a:t> est un festival annuel de </a:t>
            </a:r>
            <a:r>
              <a:rPr lang="cs-CZ" dirty="0" smtClean="0"/>
              <a:t> (</a:t>
            </a:r>
            <a:r>
              <a:rPr lang="cs-CZ" dirty="0" err="1" smtClean="0">
                <a:solidFill>
                  <a:srgbClr val="FF0000"/>
                </a:solidFill>
              </a:rPr>
              <a:t>revues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littéraires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théâtre</a:t>
            </a:r>
            <a:r>
              <a:rPr lang="cs-CZ" dirty="0" smtClean="0"/>
              <a:t>)</a:t>
            </a:r>
            <a:r>
              <a:rPr lang="fr-FR" dirty="0" smtClean="0"/>
              <a:t> fondé en 1947 par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comédien</a:t>
            </a:r>
            <a:r>
              <a:rPr lang="cs-CZ" dirty="0" smtClean="0"/>
              <a:t> </a:t>
            </a:r>
            <a:r>
              <a:rPr lang="fr-FR" dirty="0" smtClean="0"/>
              <a:t> Jean Vilar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323528" y="2852936"/>
            <a:ext cx="3600400" cy="21602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Au cours du 14ème siècle, les papes Benoît XII et Clément VI ont </a:t>
            </a:r>
            <a:r>
              <a:rPr lang="cs-CZ" dirty="0" smtClean="0"/>
              <a:t>(</a:t>
            </a:r>
            <a:r>
              <a:rPr lang="fr-FR" dirty="0" smtClean="0">
                <a:solidFill>
                  <a:srgbClr val="FF0000"/>
                </a:solidFill>
              </a:rPr>
              <a:t>construit 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acheté</a:t>
            </a:r>
            <a:r>
              <a:rPr lang="cs-CZ" dirty="0" smtClean="0"/>
              <a:t>)</a:t>
            </a:r>
            <a:r>
              <a:rPr lang="fr-FR" dirty="0" smtClean="0"/>
              <a:t>ce palais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10" name="Obdélník 9"/>
          <p:cNvSpPr/>
          <p:nvPr/>
        </p:nvSpPr>
        <p:spPr>
          <a:xfrm>
            <a:off x="4011590" y="3244334"/>
            <a:ext cx="1064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cs-CZ" dirty="0"/>
          </a:p>
        </p:txBody>
      </p:sp>
      <p:sp>
        <p:nvSpPr>
          <p:cNvPr id="15" name="Obdélník 14"/>
          <p:cNvSpPr/>
          <p:nvPr/>
        </p:nvSpPr>
        <p:spPr>
          <a:xfrm>
            <a:off x="1835696" y="4077072"/>
            <a:ext cx="720080" cy="25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050" dirty="0" smtClean="0">
                <a:solidFill>
                  <a:srgbClr val="FF0000"/>
                </a:solidFill>
              </a:rPr>
              <a:t>              </a:t>
            </a:r>
            <a:r>
              <a:rPr lang="fr-FR" sz="1050" dirty="0" smtClean="0">
                <a:solidFill>
                  <a:srgbClr val="FF0000"/>
                </a:solidFill>
              </a:rPr>
              <a:t> </a:t>
            </a:r>
            <a:endParaRPr lang="cs-CZ" sz="1050" dirty="0"/>
          </a:p>
        </p:txBody>
      </p:sp>
      <p:sp>
        <p:nvSpPr>
          <p:cNvPr id="17" name="Obdélník 16"/>
          <p:cNvSpPr/>
          <p:nvPr/>
        </p:nvSpPr>
        <p:spPr>
          <a:xfrm>
            <a:off x="6228184" y="3501008"/>
            <a:ext cx="1656184" cy="25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cs-CZ" sz="1050" dirty="0" smtClean="0">
                <a:solidFill>
                  <a:srgbClr val="FF0000"/>
                </a:solidFill>
              </a:rPr>
              <a:t>              </a:t>
            </a:r>
            <a:r>
              <a:rPr lang="fr-FR" sz="1050" dirty="0" smtClean="0">
                <a:solidFill>
                  <a:srgbClr val="FF0000"/>
                </a:solidFill>
              </a:rPr>
              <a:t> </a:t>
            </a:r>
            <a:endParaRPr lang="cs-CZ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15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931224" cy="83671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err="1" smtClean="0"/>
              <a:t>Deuxième</a:t>
            </a:r>
            <a:r>
              <a:rPr lang="cs-CZ" dirty="0" smtClean="0"/>
              <a:t> grande </a:t>
            </a:r>
            <a:r>
              <a:rPr lang="cs-CZ" dirty="0" err="1" smtClean="0"/>
              <a:t>ville</a:t>
            </a:r>
            <a:r>
              <a:rPr lang="cs-CZ" dirty="0" smtClean="0"/>
              <a:t> de France.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8" name="Elipsa 7"/>
          <p:cNvSpPr/>
          <p:nvPr/>
        </p:nvSpPr>
        <p:spPr>
          <a:xfrm>
            <a:off x="0" y="2276872"/>
            <a:ext cx="4104456" cy="3384376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/>
              <a:t>Marseille </a:t>
            </a:r>
            <a:r>
              <a:rPr lang="cs-CZ" sz="3200" dirty="0" err="1" smtClean="0"/>
              <a:t>est</a:t>
            </a:r>
            <a:r>
              <a:rPr lang="cs-CZ" sz="3200" dirty="0" smtClean="0"/>
              <a:t> la </a:t>
            </a:r>
            <a:r>
              <a:rPr lang="cs-CZ" sz="3200" dirty="0" err="1"/>
              <a:t>deuxième</a:t>
            </a:r>
            <a:r>
              <a:rPr lang="cs-CZ" sz="3200" dirty="0"/>
              <a:t> </a:t>
            </a:r>
            <a:r>
              <a:rPr lang="cs-CZ" sz="3200" dirty="0" smtClean="0"/>
              <a:t>plus grande </a:t>
            </a:r>
            <a:r>
              <a:rPr lang="cs-CZ" sz="3200" dirty="0" err="1" smtClean="0"/>
              <a:t>ville</a:t>
            </a:r>
            <a:r>
              <a:rPr lang="cs-CZ" sz="3200" dirty="0" smtClean="0"/>
              <a:t> de France. </a:t>
            </a:r>
            <a:endParaRPr lang="cs-CZ" sz="3200" dirty="0"/>
          </a:p>
        </p:txBody>
      </p:sp>
      <p:sp>
        <p:nvSpPr>
          <p:cNvPr id="10" name="Šipka doleva 9"/>
          <p:cNvSpPr/>
          <p:nvPr/>
        </p:nvSpPr>
        <p:spPr>
          <a:xfrm>
            <a:off x="4499992" y="3429000"/>
            <a:ext cx="3816424" cy="93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dirty="0" err="1" smtClean="0"/>
              <a:t>Que</a:t>
            </a:r>
            <a:r>
              <a:rPr lang="cs-CZ" sz="2000" dirty="0" smtClean="0"/>
              <a:t> </a:t>
            </a:r>
            <a:r>
              <a:rPr lang="cs-CZ" sz="2000" dirty="0" err="1" smtClean="0"/>
              <a:t>sais</a:t>
            </a:r>
            <a:r>
              <a:rPr lang="cs-CZ" sz="2000" dirty="0" smtClean="0"/>
              <a:t>-tu de </a:t>
            </a:r>
            <a:r>
              <a:rPr lang="cs-CZ" sz="2000" dirty="0" err="1" smtClean="0"/>
              <a:t>cette</a:t>
            </a:r>
            <a:r>
              <a:rPr lang="cs-CZ" sz="2000" dirty="0" smtClean="0"/>
              <a:t> </a:t>
            </a:r>
            <a:r>
              <a:rPr lang="cs-CZ" sz="2000" dirty="0" err="1" smtClean="0"/>
              <a:t>ville</a:t>
            </a:r>
            <a:r>
              <a:rPr lang="cs-CZ" sz="2000" smtClean="0"/>
              <a:t>?</a:t>
            </a:r>
            <a:endParaRPr lang="cs-CZ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build="p" animBg="1"/>
      <p:bldP spid="10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r>
              <a:rPr lang="cs-CZ" smtClean="0"/>
              <a:t>.</a:t>
            </a:r>
            <a:endParaRPr lang="fr-FR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WIKIPEDIA</a:t>
            </a:r>
          </a:p>
          <a:p>
            <a:r>
              <a:rPr lang="cs-CZ" dirty="0" smtClean="0"/>
              <a:t>CULTURE GÉNÉRALE</a:t>
            </a:r>
            <a:endParaRPr lang="cs-CZ" dirty="0" smtClean="0"/>
          </a:p>
          <a:p>
            <a:r>
              <a:rPr lang="cs-CZ" smtClean="0"/>
              <a:t>ROLAND </a:t>
            </a:r>
            <a:r>
              <a:rPr lang="cs-CZ" smtClean="0"/>
              <a:t>GUILLEMENOT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473</Words>
  <Application>Microsoft Office PowerPoint</Application>
  <PresentationFormat>Předvádění na obrazovce (4:3)</PresentationFormat>
  <Paragraphs>83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Le Sud-Est</vt:lpstr>
      <vt:lpstr>Le Sud-Est</vt:lpstr>
      <vt:lpstr>Plats typiques.</vt:lpstr>
      <vt:lpstr>LA RATATOUILLE</vt:lpstr>
      <vt:lpstr>Trouve le mot qui manque.</vt:lpstr>
      <vt:lpstr> Deuxième grande ville de France. </vt:lpstr>
      <vt:lpstr>SOURCES.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73</cp:revision>
  <dcterms:created xsi:type="dcterms:W3CDTF">2012-06-18T15:15:37Z</dcterms:created>
  <dcterms:modified xsi:type="dcterms:W3CDTF">2013-12-18T09:20:04Z</dcterms:modified>
</cp:coreProperties>
</file>