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74" r:id="rId2"/>
    <p:sldId id="263" r:id="rId3"/>
    <p:sldId id="272" r:id="rId4"/>
    <p:sldId id="266" r:id="rId5"/>
    <p:sldId id="267" r:id="rId6"/>
    <p:sldId id="268" r:id="rId7"/>
    <p:sldId id="27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3043F4"/>
    <a:srgbClr val="0A1CC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07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A14AA-BD28-4DC4-9790-5C89253DA158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1192A-9B4A-48C8-928C-9B71448265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988619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D1192A-9B4A-48C8-928C-9B71448265A1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18.12.2013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hyperlink" Target="http://fr.wikipedia.org/wiki/Surg%C3%A8res" TargetMode="External"/><Relationship Id="rId4" Type="http://schemas.openxmlformats.org/officeDocument/2006/relationships/package" Target="../embeddings/Dokument_aplikace_Microsoft_Office_Word1.docx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772816"/>
            <a:ext cx="7774632" cy="576064"/>
          </a:xfrm>
        </p:spPr>
        <p:txBody>
          <a:bodyPr>
            <a:noAutofit/>
          </a:bodyPr>
          <a:lstStyle/>
          <a:p>
            <a:r>
              <a:rPr lang="cs-CZ" sz="4800" dirty="0" err="1" smtClean="0"/>
              <a:t>Le</a:t>
            </a:r>
            <a:r>
              <a:rPr lang="cs-CZ" sz="4800" dirty="0" smtClean="0"/>
              <a:t> Sud-</a:t>
            </a:r>
            <a:r>
              <a:rPr lang="cs-CZ" sz="4800" dirty="0" err="1" smtClean="0"/>
              <a:t>Ouest</a:t>
            </a:r>
            <a:endParaRPr lang="cs-CZ" sz="4800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683568" y="2420888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89393790"/>
              </p:ext>
            </p:extLst>
          </p:nvPr>
        </p:nvGraphicFramePr>
        <p:xfrm>
          <a:off x="755576" y="2708920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Život ve Francii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05-09-2012</a:t>
                      </a: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07-08-4 ročník</a:t>
                      </a: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La </a:t>
                      </a:r>
                      <a:r>
                        <a:rPr lang="cs-CZ" dirty="0" err="1" smtClean="0"/>
                        <a:t>culture</a:t>
                      </a:r>
                      <a:r>
                        <a:rPr lang="cs-CZ" dirty="0" smtClean="0"/>
                        <a:t> </a:t>
                      </a:r>
                      <a:r>
                        <a:rPr lang="cs-CZ" dirty="0" err="1" smtClean="0"/>
                        <a:t>du</a:t>
                      </a:r>
                      <a:r>
                        <a:rPr lang="cs-CZ" baseline="0" dirty="0" smtClean="0"/>
                        <a:t> Sud-</a:t>
                      </a:r>
                      <a:r>
                        <a:rPr lang="cs-CZ" baseline="0" dirty="0" err="1" smtClean="0"/>
                        <a:t>Ouest</a:t>
                      </a:r>
                      <a:r>
                        <a:rPr lang="cs-CZ" baseline="0" dirty="0" smtClean="0"/>
                        <a:t> : </a:t>
                      </a:r>
                      <a:r>
                        <a:rPr lang="cs-CZ" baseline="0" dirty="0" err="1" smtClean="0"/>
                        <a:t>recettes</a:t>
                      </a:r>
                      <a:r>
                        <a:rPr lang="cs-CZ" baseline="0" dirty="0" smtClean="0"/>
                        <a:t>, </a:t>
                      </a:r>
                      <a:r>
                        <a:rPr lang="cs-CZ" baseline="0" smtClean="0"/>
                        <a:t>lieux </a:t>
                      </a:r>
                      <a:r>
                        <a:rPr lang="cs-CZ" baseline="0" dirty="0" smtClean="0"/>
                        <a:t>….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/>
                        <a:t>Avant</a:t>
                      </a:r>
                      <a:r>
                        <a:rPr lang="cs-CZ" baseline="0" dirty="0" smtClean="0"/>
                        <a:t> de </a:t>
                      </a:r>
                      <a:r>
                        <a:rPr lang="cs-CZ" baseline="0" dirty="0" err="1" smtClean="0"/>
                        <a:t>commencer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le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cours</a:t>
                      </a:r>
                      <a:r>
                        <a:rPr lang="cs-CZ" baseline="0" dirty="0" smtClean="0"/>
                        <a:t>, </a:t>
                      </a:r>
                      <a:r>
                        <a:rPr lang="cs-CZ" baseline="0" dirty="0" err="1" smtClean="0"/>
                        <a:t>cliquez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sur</a:t>
                      </a:r>
                      <a:r>
                        <a:rPr lang="cs-CZ" baseline="0" dirty="0" smtClean="0"/>
                        <a:t> la </a:t>
                      </a:r>
                      <a:r>
                        <a:rPr lang="cs-CZ" baseline="0" dirty="0" err="1" smtClean="0"/>
                        <a:t>touche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F5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puis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progressez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avec</a:t>
                      </a:r>
                      <a:r>
                        <a:rPr lang="cs-CZ" baseline="0" dirty="0" smtClean="0"/>
                        <a:t> la </a:t>
                      </a:r>
                      <a:r>
                        <a:rPr lang="cs-CZ" baseline="0" dirty="0" err="1" smtClean="0"/>
                        <a:t>touche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dirty="0" err="1" smtClean="0"/>
                        <a:t>espace</a:t>
                      </a:r>
                      <a:r>
                        <a:rPr lang="cs-CZ" baseline="0" dirty="0" smtClean="0"/>
                        <a:t>.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err="1" smtClean="0"/>
                        <a:t>GUILLEMENOT</a:t>
                      </a:r>
                      <a:endParaRPr lang="cs-CZ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VY_32_INOVACE_08_</a:t>
                      </a:r>
                      <a:r>
                        <a:rPr lang="cs-CZ" dirty="0" err="1" smtClean="0"/>
                        <a:t>FGUI12</a:t>
                      </a:r>
                      <a:endParaRPr lang="cs-CZ" dirty="0" smtClean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75656" y="332656"/>
            <a:ext cx="3384376" cy="86409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dirty="0" err="1" smtClean="0"/>
              <a:t>Le</a:t>
            </a:r>
            <a:r>
              <a:rPr lang="cs-CZ" dirty="0" smtClean="0"/>
              <a:t> Sud-</a:t>
            </a:r>
            <a:r>
              <a:rPr lang="cs-CZ" dirty="0" err="1" smtClean="0"/>
              <a:t>Ouest</a:t>
            </a:r>
            <a:endParaRPr lang="cs-CZ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275013" y="3171825"/>
          <a:ext cx="1417637" cy="4162425"/>
        </p:xfrm>
        <a:graphic>
          <a:graphicData uri="http://schemas.openxmlformats.org/presentationml/2006/ole">
            <p:oleObj spid="_x0000_s1037" name="Dokument" r:id="rId4" imgW="1886181" imgH="5516838" progId="Word.Document.12">
              <p:embed/>
            </p:oleObj>
          </a:graphicData>
        </a:graphic>
      </p:graphicFrame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295975"/>
              </p:ext>
            </p:extLst>
          </p:nvPr>
        </p:nvGraphicFramePr>
        <p:xfrm>
          <a:off x="611560" y="1484784"/>
          <a:ext cx="5616624" cy="569511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5616624"/>
              </a:tblGrid>
              <a:tr h="32136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1  La ville de Bayonne se trouve en France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cs-CZ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6" marR="41806" marT="0" marB="0"/>
                </a:tc>
              </a:tr>
              <a:tr h="32136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2  La ville de 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fr-FR" sz="1800" dirty="0" smtClean="0">
                          <a:solidFill>
                            <a:schemeClr val="tx1"/>
                          </a:solidFill>
                        </a:rPr>
                        <a:t>ayonne 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se trouve en Espagne.</a:t>
                      </a:r>
                      <a:endParaRPr lang="cs-CZ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6" marR="41806" marT="0" marB="0"/>
                </a:tc>
              </a:tr>
              <a:tr h="7656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3  Le Grand Sud-Ouest français </a:t>
                      </a:r>
                      <a:r>
                        <a:rPr lang="cs-CZ" sz="1800" dirty="0" err="1" smtClean="0">
                          <a:solidFill>
                            <a:schemeClr val="tx1"/>
                          </a:solidFill>
                        </a:rPr>
                        <a:t>est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800" dirty="0" err="1" smtClean="0">
                          <a:solidFill>
                            <a:schemeClr val="tx1"/>
                          </a:solidFill>
                        </a:rPr>
                        <a:t>composé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</a:rPr>
                        <a:t> de</a:t>
                      </a:r>
                      <a:r>
                        <a:rPr lang="fr-FR" sz="1800" dirty="0" smtClean="0">
                          <a:solidFill>
                            <a:schemeClr val="tx1"/>
                          </a:solidFill>
                        </a:rPr>
                        <a:t> : </a:t>
                      </a:r>
                      <a:r>
                        <a:rPr lang="cs-CZ" sz="1800" dirty="0" err="1" smtClean="0">
                          <a:solidFill>
                            <a:schemeClr val="tx1"/>
                          </a:solidFill>
                        </a:rPr>
                        <a:t>L´Aquitaine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cs-CZ" sz="1800" dirty="0" err="1" smtClean="0">
                          <a:solidFill>
                            <a:schemeClr val="tx1"/>
                          </a:solidFill>
                        </a:rPr>
                        <a:t>le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800" dirty="0" err="1" smtClean="0">
                          <a:solidFill>
                            <a:schemeClr val="tx1"/>
                          </a:solidFill>
                        </a:rPr>
                        <a:t>Languedoc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-Roussillon, </a:t>
                      </a:r>
                      <a:r>
                        <a:rPr lang="cs-CZ" sz="1800" dirty="0" err="1" smtClean="0">
                          <a:solidFill>
                            <a:schemeClr val="tx1"/>
                          </a:solidFill>
                        </a:rPr>
                        <a:t>le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800" dirty="0" err="1" smtClean="0">
                          <a:solidFill>
                            <a:schemeClr val="tx1"/>
                          </a:solidFill>
                        </a:rPr>
                        <a:t>Limousin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cs-CZ" sz="1800" dirty="0" err="1" smtClean="0">
                          <a:solidFill>
                            <a:schemeClr val="tx1"/>
                          </a:solidFill>
                        </a:rPr>
                        <a:t>Midi-pyrénée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</a:rPr>
                        <a:t> et Poitou- </a:t>
                      </a:r>
                      <a:r>
                        <a:rPr lang="cs-CZ" sz="1800" baseline="0" dirty="0" err="1" smtClean="0">
                          <a:solidFill>
                            <a:schemeClr val="tx1"/>
                          </a:solidFill>
                        </a:rPr>
                        <a:t>Charentes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cs-CZ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6" marR="41806" marT="0" marB="0"/>
                </a:tc>
              </a:tr>
              <a:tr h="105956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4  </a:t>
                      </a:r>
                      <a:r>
                        <a:rPr lang="fr-FR" sz="1800" dirty="0" smtClean="0">
                          <a:solidFill>
                            <a:schemeClr val="tx1"/>
                          </a:solidFill>
                        </a:rPr>
                        <a:t>Midi-Pyrén</a:t>
                      </a:r>
                      <a:r>
                        <a:rPr lang="cs-CZ" sz="1800" dirty="0" err="1" smtClean="0">
                          <a:solidFill>
                            <a:schemeClr val="tx1"/>
                          </a:solidFill>
                        </a:rPr>
                        <a:t>ée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800" baseline="0" dirty="0" err="1" smtClean="0">
                          <a:solidFill>
                            <a:schemeClr val="tx1"/>
                          </a:solidFill>
                        </a:rPr>
                        <a:t>est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800" dirty="0" smtClean="0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deuxième plus grande région </a:t>
                      </a:r>
                      <a:r>
                        <a:rPr lang="cs-CZ" sz="1800" dirty="0" err="1" smtClean="0">
                          <a:solidFill>
                            <a:schemeClr val="tx1"/>
                          </a:solidFill>
                        </a:rPr>
                        <a:t>française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cs-CZ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6" marR="41806" marT="0" marB="0"/>
                </a:tc>
              </a:tr>
              <a:tr h="48980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</a:rPr>
                        <a:t>5  La </a:t>
                      </a:r>
                      <a:r>
                        <a:rPr lang="cs-CZ" sz="1800" dirty="0" err="1">
                          <a:solidFill>
                            <a:schemeClr val="tx1"/>
                          </a:solidFill>
                        </a:rPr>
                        <a:t>dune</a:t>
                      </a:r>
                      <a:r>
                        <a:rPr lang="cs-CZ" sz="1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800" dirty="0" err="1">
                          <a:solidFill>
                            <a:schemeClr val="tx1"/>
                          </a:solidFill>
                        </a:rPr>
                        <a:t>du</a:t>
                      </a:r>
                      <a:r>
                        <a:rPr lang="cs-CZ" sz="1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800" dirty="0" err="1">
                          <a:solidFill>
                            <a:schemeClr val="tx1"/>
                          </a:solidFill>
                        </a:rPr>
                        <a:t>Pyla</a:t>
                      </a:r>
                      <a:r>
                        <a:rPr lang="cs-CZ" sz="1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se </a:t>
                      </a:r>
                      <a:r>
                        <a:rPr lang="cs-CZ" sz="1800" dirty="0" err="1">
                          <a:solidFill>
                            <a:schemeClr val="tx1"/>
                          </a:solidFill>
                        </a:rPr>
                        <a:t>trouve</a:t>
                      </a:r>
                      <a:r>
                        <a:rPr lang="cs-CZ" sz="1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800" dirty="0" err="1">
                          <a:solidFill>
                            <a:schemeClr val="tx1"/>
                          </a:solidFill>
                        </a:rPr>
                        <a:t>dans</a:t>
                      </a:r>
                      <a:r>
                        <a:rPr lang="cs-CZ" sz="18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800" dirty="0" err="1">
                          <a:solidFill>
                            <a:schemeClr val="tx1"/>
                          </a:solidFill>
                        </a:rPr>
                        <a:t>le</a:t>
                      </a:r>
                      <a:r>
                        <a:rPr lang="cs-CZ" sz="1800" dirty="0">
                          <a:solidFill>
                            <a:schemeClr val="tx1"/>
                          </a:solidFill>
                        </a:rPr>
                        <a:t> Sud-</a:t>
                      </a:r>
                      <a:r>
                        <a:rPr lang="cs-CZ" sz="1800" dirty="0" err="1">
                          <a:solidFill>
                            <a:schemeClr val="tx1"/>
                          </a:solidFill>
                        </a:rPr>
                        <a:t>Ouest</a:t>
                      </a:r>
                      <a:r>
                        <a:rPr lang="cs-CZ" sz="1800" dirty="0">
                          <a:solidFill>
                            <a:schemeClr val="tx1"/>
                          </a:solidFill>
                        </a:rPr>
                        <a:t> de la France.</a:t>
                      </a:r>
                      <a:endParaRPr lang="cs-CZ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6" marR="41806" marT="0" marB="0"/>
                </a:tc>
              </a:tr>
              <a:tr h="75427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cs-CZ" sz="1800" dirty="0">
                          <a:solidFill>
                            <a:schemeClr val="tx1"/>
                          </a:solidFill>
                        </a:rPr>
                        <a:t>6   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Bordeaux est </a:t>
                      </a:r>
                      <a:r>
                        <a:rPr lang="cs-CZ" sz="1800" dirty="0" err="1" smtClean="0">
                          <a:solidFill>
                            <a:schemeClr val="tx1"/>
                          </a:solidFill>
                        </a:rPr>
                        <a:t>appelée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</a:rPr>
                        <a:t> ´´</a:t>
                      </a:r>
                      <a:r>
                        <a:rPr lang="fr-FR" sz="1800" dirty="0" smtClean="0">
                          <a:solidFill>
                            <a:schemeClr val="tx1"/>
                          </a:solidFill>
                        </a:rPr>
                        <a:t>perle d'Aquitaine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´´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  <a:latin typeface="Calibri"/>
                          <a:cs typeface="Times New Roman"/>
                        </a:rPr>
                        <a:t>.</a:t>
                      </a:r>
                      <a:endParaRPr lang="cs-CZ" sz="1800" dirty="0" smtClean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6" marR="41806" marT="0" marB="0"/>
                </a:tc>
              </a:tr>
              <a:tr h="754277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7  Surgères </a:t>
                      </a:r>
                      <a:r>
                        <a:rPr lang="fr-FR" sz="1800" dirty="0" smtClean="0">
                          <a:solidFill>
                            <a:schemeClr val="tx1"/>
                          </a:solidFill>
                        </a:rPr>
                        <a:t> est la </a:t>
                      </a:r>
                      <a:r>
                        <a:rPr lang="fr-FR" sz="1800" dirty="0">
                          <a:solidFill>
                            <a:schemeClr val="tx1"/>
                          </a:solidFill>
                        </a:rPr>
                        <a:t>« capitale laitière » du Centre-Ouest de la France.</a:t>
                      </a:r>
                      <a:r>
                        <a:rPr lang="fr-FR" sz="1800" u="none" strike="noStrike" baseline="30000" dirty="0">
                          <a:solidFill>
                            <a:schemeClr val="tx1"/>
                          </a:solidFill>
                          <a:hlinkClick r:id="rId5"/>
                        </a:rPr>
                        <a:t>[</a:t>
                      </a:r>
                      <a:endParaRPr lang="cs-CZ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6" marR="41806" marT="0" marB="0"/>
                </a:tc>
              </a:tr>
              <a:tr h="906922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None/>
                        <a:tabLst>
                          <a:tab pos="457200" algn="l"/>
                        </a:tabLst>
                      </a:pPr>
                      <a:endParaRPr lang="cs-CZ" sz="1400" u="non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806" marR="41806" marT="0" marB="0"/>
                </a:tc>
              </a:tr>
            </a:tbl>
          </a:graphicData>
        </a:graphic>
      </p:graphicFrame>
      <p:graphicFrame>
        <p:nvGraphicFramePr>
          <p:cNvPr id="15" name="Tabulka 14"/>
          <p:cNvGraphicFramePr>
            <a:graphicFrameLocks noGrp="1"/>
          </p:cNvGraphicFramePr>
          <p:nvPr/>
        </p:nvGraphicFramePr>
        <p:xfrm>
          <a:off x="6804248" y="1484784"/>
          <a:ext cx="1296144" cy="598442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1296144"/>
              </a:tblGrid>
              <a:tr h="340367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1  </a:t>
                      </a:r>
                      <a:r>
                        <a:rPr lang="cs-CZ" sz="1800" dirty="0" err="1" smtClean="0">
                          <a:solidFill>
                            <a:srgbClr val="FF0000"/>
                          </a:solidFill>
                        </a:rPr>
                        <a:t>VRAI</a:t>
                      </a:r>
                      <a:endParaRPr lang="cs-CZ" sz="1800" dirty="0">
                        <a:solidFill>
                          <a:srgbClr val="FF0000"/>
                        </a:solidFill>
                      </a:endParaRPr>
                    </a:p>
                  </a:txBody>
                  <a:tcPr marL="41806" marR="41806" marT="0" marB="0"/>
                </a:tc>
              </a:tr>
              <a:tr h="340369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2  </a:t>
                      </a:r>
                      <a:r>
                        <a:rPr lang="cs-CZ" sz="1800" dirty="0" smtClean="0">
                          <a:solidFill>
                            <a:srgbClr val="FF0000"/>
                          </a:solidFill>
                        </a:rPr>
                        <a:t>FAUX</a:t>
                      </a:r>
                      <a:endParaRPr lang="cs-CZ" sz="1800" dirty="0">
                        <a:solidFill>
                          <a:srgbClr val="FF0000"/>
                        </a:solidFill>
                      </a:endParaRPr>
                    </a:p>
                  </a:txBody>
                  <a:tcPr marL="41806" marR="41806" marT="0" marB="0"/>
                </a:tc>
              </a:tr>
              <a:tr h="637205">
                <a:tc>
                  <a:txBody>
                    <a:bodyPr/>
                    <a:lstStyle/>
                    <a:p>
                      <a:pPr marL="342900" indent="-342900">
                        <a:buNone/>
                      </a:pPr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cs-CZ" sz="1800" dirty="0" smtClean="0">
                          <a:solidFill>
                            <a:srgbClr val="FF0000"/>
                          </a:solidFill>
                        </a:rPr>
                        <a:t>   </a:t>
                      </a:r>
                      <a:r>
                        <a:rPr lang="cs-CZ" sz="1800" dirty="0" err="1" smtClean="0">
                          <a:solidFill>
                            <a:srgbClr val="FF0000"/>
                          </a:solidFill>
                        </a:rPr>
                        <a:t>VRAI</a:t>
                      </a:r>
                      <a:endParaRPr lang="cs-CZ" sz="18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 startAt="3"/>
                      </a:pPr>
                      <a:endParaRPr lang="cs-CZ" sz="180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342900" indent="-342900">
                        <a:buAutoNum type="arabicPlain" startAt="3"/>
                      </a:pPr>
                      <a:endParaRPr lang="cs-CZ" sz="1800" dirty="0">
                        <a:solidFill>
                          <a:srgbClr val="FF0000"/>
                        </a:solidFill>
                      </a:endParaRPr>
                    </a:p>
                  </a:txBody>
                  <a:tcPr marL="41806" marR="41806" marT="0" marB="0"/>
                </a:tc>
              </a:tr>
              <a:tr h="1122221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4  </a:t>
                      </a:r>
                      <a:r>
                        <a:rPr lang="cs-CZ" sz="1800" dirty="0" err="1" smtClean="0">
                          <a:solidFill>
                            <a:srgbClr val="FF0000"/>
                          </a:solidFill>
                        </a:rPr>
                        <a:t>VRAI</a:t>
                      </a:r>
                      <a:endParaRPr lang="cs-CZ" sz="1800" dirty="0">
                        <a:solidFill>
                          <a:srgbClr val="FF0000"/>
                        </a:solidFill>
                      </a:endParaRPr>
                    </a:p>
                  </a:txBody>
                  <a:tcPr marL="41806" marR="41806" marT="0" marB="0"/>
                </a:tc>
              </a:tr>
              <a:tr h="800198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5 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800" dirty="0" err="1" smtClean="0">
                          <a:solidFill>
                            <a:srgbClr val="FF0000"/>
                          </a:solidFill>
                        </a:rPr>
                        <a:t>VRAI</a:t>
                      </a:r>
                      <a:endParaRPr lang="cs-CZ" sz="1800" dirty="0">
                        <a:solidFill>
                          <a:srgbClr val="FF0000"/>
                        </a:solidFill>
                      </a:endParaRPr>
                    </a:p>
                  </a:txBody>
                  <a:tcPr marL="41806" marR="41806" marT="0" marB="0"/>
                </a:tc>
              </a:tr>
              <a:tr h="798878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6  </a:t>
                      </a:r>
                      <a:r>
                        <a:rPr lang="cs-CZ" sz="1800" dirty="0" err="1" smtClean="0">
                          <a:solidFill>
                            <a:srgbClr val="FF0000"/>
                          </a:solidFill>
                        </a:rPr>
                        <a:t>VRAI</a:t>
                      </a:r>
                      <a:endParaRPr lang="cs-CZ" sz="1800" dirty="0">
                        <a:solidFill>
                          <a:srgbClr val="FF0000"/>
                        </a:solidFill>
                      </a:endParaRPr>
                    </a:p>
                  </a:txBody>
                  <a:tcPr marL="41806" marR="41806" marT="0" marB="0"/>
                </a:tc>
              </a:tr>
              <a:tr h="798878"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7  </a:t>
                      </a:r>
                      <a:r>
                        <a:rPr lang="cs-CZ" sz="1800" dirty="0" err="1" smtClean="0">
                          <a:solidFill>
                            <a:srgbClr val="FF0000"/>
                          </a:solidFill>
                        </a:rPr>
                        <a:t>VRAI</a:t>
                      </a:r>
                      <a:endParaRPr lang="cs-CZ" sz="1800" dirty="0">
                        <a:solidFill>
                          <a:srgbClr val="FF0000"/>
                        </a:solidFill>
                      </a:endParaRPr>
                    </a:p>
                  </a:txBody>
                  <a:tcPr marL="41806" marR="41806" marT="0" marB="0"/>
                </a:tc>
              </a:tr>
              <a:tr h="960549">
                <a:tc>
                  <a:txBody>
                    <a:bodyPr/>
                    <a:lstStyle/>
                    <a:p>
                      <a:endParaRPr lang="cs-CZ" sz="1600" dirty="0">
                        <a:solidFill>
                          <a:srgbClr val="FF0000"/>
                        </a:solidFill>
                      </a:endParaRPr>
                    </a:p>
                  </a:txBody>
                  <a:tcPr marL="41806" marR="4180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dpis 12"/>
          <p:cNvSpPr>
            <a:spLocks noGrp="1"/>
          </p:cNvSpPr>
          <p:nvPr>
            <p:ph type="title"/>
          </p:nvPr>
        </p:nvSpPr>
        <p:spPr>
          <a:xfrm>
            <a:off x="1979712" y="260648"/>
            <a:ext cx="5554960" cy="994122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 err="1" smtClean="0"/>
              <a:t>VRAI</a:t>
            </a:r>
            <a:r>
              <a:rPr lang="cs-CZ" dirty="0" smtClean="0"/>
              <a:t>    </a:t>
            </a:r>
            <a:r>
              <a:rPr lang="cs-CZ" dirty="0" err="1" smtClean="0"/>
              <a:t>OU</a:t>
            </a:r>
            <a:r>
              <a:rPr lang="cs-CZ" dirty="0" smtClean="0"/>
              <a:t>    FAUX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half" idx="4294967295"/>
          </p:nvPr>
        </p:nvSpPr>
        <p:spPr>
          <a:xfrm>
            <a:off x="7596336" y="2492896"/>
            <a:ext cx="1008062" cy="64807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cs-CZ" b="1" dirty="0" smtClean="0">
                <a:solidFill>
                  <a:srgbClr val="FF0000"/>
                </a:solidFill>
              </a:rPr>
              <a:t>      FAUX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2483768" y="2492896"/>
            <a:ext cx="51480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err="1" smtClean="0">
                <a:latin typeface="Arial" pitchFamily="34" charset="0"/>
                <a:ea typeface="Calibri"/>
                <a:cs typeface="Arial" pitchFamily="34" charset="0"/>
              </a:rPr>
              <a:t>Le</a:t>
            </a:r>
            <a:r>
              <a:rPr lang="cs-CZ" b="1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ea typeface="Calibri"/>
                <a:cs typeface="Arial" pitchFamily="34" charset="0"/>
              </a:rPr>
              <a:t>jambon</a:t>
            </a:r>
            <a:r>
              <a:rPr lang="cs-CZ" b="1" dirty="0" smtClean="0">
                <a:latin typeface="Arial" pitchFamily="34" charset="0"/>
                <a:ea typeface="Calibri"/>
                <a:cs typeface="Arial" pitchFamily="34" charset="0"/>
              </a:rPr>
              <a:t> de </a:t>
            </a:r>
            <a:r>
              <a:rPr lang="cs-CZ" b="1" dirty="0" err="1" smtClean="0">
                <a:latin typeface="Arial" pitchFamily="34" charset="0"/>
                <a:ea typeface="Calibri"/>
                <a:cs typeface="Arial" pitchFamily="34" charset="0"/>
              </a:rPr>
              <a:t>bayonne</a:t>
            </a:r>
            <a:r>
              <a:rPr lang="cs-CZ" b="1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ea typeface="Calibri"/>
                <a:cs typeface="Arial" pitchFamily="34" charset="0"/>
              </a:rPr>
              <a:t>s´appelle</a:t>
            </a:r>
            <a:r>
              <a:rPr lang="cs-CZ" b="1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ea typeface="Calibri"/>
                <a:cs typeface="Arial" pitchFamily="34" charset="0"/>
              </a:rPr>
              <a:t>aussi</a:t>
            </a:r>
            <a:r>
              <a:rPr lang="cs-CZ" b="1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ea typeface="Calibri"/>
                <a:cs typeface="Arial" pitchFamily="34" charset="0"/>
              </a:rPr>
              <a:t>jambon</a:t>
            </a:r>
            <a:r>
              <a:rPr lang="cs-CZ" b="1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ea typeface="Calibri"/>
                <a:cs typeface="Arial" pitchFamily="34" charset="0"/>
              </a:rPr>
              <a:t>d´york</a:t>
            </a:r>
            <a:r>
              <a:rPr lang="cs-CZ" b="1" dirty="0" smtClean="0">
                <a:latin typeface="Arial" pitchFamily="34" charset="0"/>
                <a:ea typeface="Calibri"/>
                <a:cs typeface="Arial" pitchFamily="34" charset="0"/>
              </a:rPr>
              <a:t>.</a:t>
            </a:r>
          </a:p>
        </p:txBody>
      </p:sp>
      <p:sp>
        <p:nvSpPr>
          <p:cNvPr id="8" name="Obdélník 7"/>
          <p:cNvSpPr/>
          <p:nvPr/>
        </p:nvSpPr>
        <p:spPr>
          <a:xfrm>
            <a:off x="2555776" y="3789040"/>
            <a:ext cx="47880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err="1" smtClean="0">
                <a:latin typeface="Arial" pitchFamily="34" charset="0"/>
                <a:cs typeface="Arial" pitchFamily="34" charset="0"/>
              </a:rPr>
              <a:t>Le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jambon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bayonne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un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jambon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porc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latin typeface="Arial" pitchFamily="34" charset="0"/>
                <a:cs typeface="Arial" pitchFamily="34" charset="0"/>
              </a:rPr>
              <a:t>cuit</a:t>
            </a:r>
            <a:r>
              <a:rPr lang="cs-CZ" b="1" dirty="0" smtClean="0">
                <a:latin typeface="Arial" pitchFamily="34" charset="0"/>
                <a:cs typeface="Arial" pitchFamily="34" charset="0"/>
              </a:rPr>
              <a:t>.</a:t>
            </a:r>
            <a:endParaRPr lang="cs-CZ" dirty="0"/>
          </a:p>
        </p:txBody>
      </p:sp>
      <p:sp>
        <p:nvSpPr>
          <p:cNvPr id="10" name="Zástupný symbol pro text 5"/>
          <p:cNvSpPr txBox="1">
            <a:spLocks/>
          </p:cNvSpPr>
          <p:nvPr/>
        </p:nvSpPr>
        <p:spPr>
          <a:xfrm>
            <a:off x="7884368" y="3717032"/>
            <a:ext cx="936104" cy="57606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cs-CZ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b="1" noProof="0" dirty="0" smtClean="0">
                <a:solidFill>
                  <a:srgbClr val="FF0000"/>
                </a:solidFill>
              </a:rPr>
              <a:t>FAUX</a:t>
            </a:r>
            <a:endParaRPr kumimoji="0" lang="cs-CZ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6" grpId="0" build="p"/>
      <p:bldP spid="7" grpId="0"/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503238" y="1125538"/>
            <a:ext cx="8640762" cy="65516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1200" dirty="0" smtClean="0"/>
              <a:t>	</a:t>
            </a:r>
          </a:p>
          <a:p>
            <a:pPr>
              <a:buNone/>
            </a:pPr>
            <a:endParaRPr lang="cs-CZ" sz="1200" dirty="0" smtClean="0"/>
          </a:p>
          <a:p>
            <a:pPr>
              <a:buNone/>
            </a:pPr>
            <a:endParaRPr lang="cs-CZ" sz="1200" dirty="0" smtClean="0"/>
          </a:p>
          <a:p>
            <a:pPr>
              <a:buNone/>
            </a:pPr>
            <a:endParaRPr lang="cs-CZ" sz="1200" dirty="0" smtClean="0"/>
          </a:p>
          <a:p>
            <a:pPr>
              <a:buNone/>
            </a:pPr>
            <a:endParaRPr lang="cs-CZ" sz="1200" dirty="0" smtClean="0"/>
          </a:p>
          <a:p>
            <a:pPr>
              <a:buNone/>
            </a:pPr>
            <a:endParaRPr lang="cs-CZ" sz="1200" dirty="0" smtClean="0"/>
          </a:p>
          <a:p>
            <a:pPr>
              <a:buNone/>
            </a:pPr>
            <a:endParaRPr lang="cs-CZ" sz="1200" dirty="0" smtClean="0"/>
          </a:p>
          <a:p>
            <a:pPr>
              <a:buNone/>
            </a:pPr>
            <a:endParaRPr lang="cs-CZ" sz="1200" dirty="0" smtClean="0"/>
          </a:p>
          <a:p>
            <a:pPr>
              <a:buNone/>
            </a:pPr>
            <a:r>
              <a:rPr lang="cs-CZ" sz="1200" dirty="0" smtClean="0"/>
              <a:t>	</a:t>
            </a:r>
            <a:r>
              <a:rPr lang="fr-FR" sz="1200" dirty="0" smtClean="0"/>
              <a:t/>
            </a:r>
            <a:br>
              <a:rPr lang="fr-FR" sz="1200" dirty="0" smtClean="0"/>
            </a:br>
            <a:r>
              <a:rPr lang="fr-FR" sz="1000" b="1" u="sng" dirty="0" smtClean="0"/>
              <a:t/>
            </a:r>
            <a:br>
              <a:rPr lang="fr-FR" sz="1000" b="1" u="sng" dirty="0" smtClean="0"/>
            </a:br>
            <a:r>
              <a:rPr lang="fr-FR" sz="1000" dirty="0" smtClean="0"/>
              <a:t/>
            </a:r>
            <a:br>
              <a:rPr lang="fr-FR" sz="1000" dirty="0" smtClean="0"/>
            </a:br>
            <a:endParaRPr lang="fr-FR" sz="1000" b="1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 idx="4294967295"/>
          </p:nvPr>
        </p:nvSpPr>
        <p:spPr>
          <a:xfrm>
            <a:off x="179512" y="476672"/>
            <a:ext cx="4032250" cy="935037"/>
          </a:xfrm>
          <a:scene3d>
            <a:camera prst="isometricOffAxis1Right"/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cassoulet</a:t>
            </a:r>
            <a:endParaRPr lang="cs-CZ" dirty="0"/>
          </a:p>
        </p:txBody>
      </p:sp>
      <p:sp>
        <p:nvSpPr>
          <p:cNvPr id="6" name="Zástupný symbol pro text 6"/>
          <p:cNvSpPr txBox="1">
            <a:spLocks/>
          </p:cNvSpPr>
          <p:nvPr/>
        </p:nvSpPr>
        <p:spPr>
          <a:xfrm>
            <a:off x="179512" y="1673424"/>
            <a:ext cx="8964488" cy="51845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Laisser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 haricots dans de l'eau froide pendant 2 heures. </a:t>
            </a:r>
            <a:endParaRPr lang="cs-CZ" sz="14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Ajoutez le lard coupé, 1 oignon 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pelé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noir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et, 2 gousses d'ail pelées, le bouquet garni. </a:t>
            </a: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Ajoutez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l´eau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faites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bouillir</a:t>
            </a:r>
            <a:r>
              <a:rPr lang="cs-CZ" sz="1400" dirty="0" smtClean="0"/>
              <a:t>. </a:t>
            </a:r>
            <a:endParaRPr lang="cs-CZ" sz="14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defRPr/>
            </a:pPr>
            <a:endParaRPr kumimoji="0" lang="cs-CZ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Égouttez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mangez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le confit d'oie pour récupérer sa graisse. Faites-la chauffer dans une 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poêle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soucoupe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mettez le mouton et le porc à </a:t>
            </a: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cuire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jusq</a:t>
            </a:r>
            <a:r>
              <a:rPr lang="cs-CZ" sz="1400" dirty="0" err="1" smtClean="0"/>
              <a:t>u´à</a:t>
            </a:r>
            <a:r>
              <a:rPr lang="cs-CZ" sz="1400" dirty="0" smtClean="0"/>
              <a:t> </a:t>
            </a:r>
            <a:r>
              <a:rPr lang="cs-CZ" sz="1400" dirty="0" err="1" smtClean="0"/>
              <a:t>ce</a:t>
            </a:r>
            <a:r>
              <a:rPr lang="cs-CZ" sz="1400" dirty="0" smtClean="0"/>
              <a:t> </a:t>
            </a:r>
            <a:r>
              <a:rPr lang="cs-CZ" sz="1400" dirty="0" err="1" smtClean="0"/>
              <a:t>qu´ils</a:t>
            </a:r>
            <a:r>
              <a:rPr lang="cs-CZ" sz="1400" dirty="0" smtClean="0"/>
              <a:t> </a:t>
            </a:r>
            <a:r>
              <a:rPr lang="cs-CZ" sz="1400" dirty="0" err="1" smtClean="0"/>
              <a:t>soient</a:t>
            </a:r>
            <a:r>
              <a:rPr lang="cs-CZ" sz="1400" dirty="0" smtClean="0"/>
              <a:t> </a:t>
            </a:r>
            <a:r>
              <a:rPr lang="cs-CZ" sz="1400" dirty="0" err="1" smtClean="0"/>
              <a:t>dorés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lang="cs-CZ" sz="14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É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gouttez-les et mettez le confit et les 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saucisses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escargots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dans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une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fr-FR" sz="1400" dirty="0" smtClean="0"/>
              <a:t>poêle </a:t>
            </a: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avec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l´huile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d´olive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lang="cs-CZ" sz="1400" dirty="0"/>
              <a:t> </a:t>
            </a:r>
            <a:r>
              <a:rPr kumimoji="0" lang="cs-CZ" sz="1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Ajoutez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l'ail et l'oignon 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émincés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noircis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cs-CZ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cs-CZ" sz="1400" dirty="0" smtClean="0"/>
              <a:t>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Dans un plat à four, </a:t>
            </a: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mette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 la couenne,</a:t>
            </a:r>
            <a:r>
              <a:rPr kumimoji="0" lang="cs-CZ" sz="1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les haricots, les viandes, la tomate, l'ail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l'oignon</a:t>
            </a:r>
            <a:r>
              <a:rPr lang="cs-CZ" sz="1400" dirty="0"/>
              <a:t> </a:t>
            </a:r>
            <a:r>
              <a:rPr lang="cs-CZ" sz="1400" dirty="0" smtClean="0"/>
              <a:t>et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graisse d'oie 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lang="cs-CZ" sz="1400" noProof="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Salez, 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poivrez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jetez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et faites cuire au four thermostat 5 (150°) pendant 2 heures.</a:t>
            </a:r>
            <a:b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 bout des 2 heures, saupoudrez le plat de chapelure et remettez au four encore 1 heure en 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cassant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cs-CZ" sz="1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mangeant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la croûte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fr-FR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Servez le cassoulet très chaud</a:t>
            </a:r>
            <a:r>
              <a:rPr kumimoji="0" lang="cs-CZ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cs-CZ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327304" y="2235548"/>
            <a:ext cx="360040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Obdélník 6"/>
          <p:cNvSpPr/>
          <p:nvPr/>
        </p:nvSpPr>
        <p:spPr>
          <a:xfrm>
            <a:off x="1403648" y="2924944"/>
            <a:ext cx="5760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bdélník 7"/>
          <p:cNvSpPr/>
          <p:nvPr/>
        </p:nvSpPr>
        <p:spPr>
          <a:xfrm>
            <a:off x="7452320" y="2924944"/>
            <a:ext cx="79208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bdélník 8"/>
          <p:cNvSpPr/>
          <p:nvPr/>
        </p:nvSpPr>
        <p:spPr>
          <a:xfrm>
            <a:off x="4139952" y="3356992"/>
            <a:ext cx="72008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bdélník 9"/>
          <p:cNvSpPr/>
          <p:nvPr/>
        </p:nvSpPr>
        <p:spPr>
          <a:xfrm>
            <a:off x="1979712" y="3645024"/>
            <a:ext cx="50405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Obdélník 10"/>
          <p:cNvSpPr/>
          <p:nvPr/>
        </p:nvSpPr>
        <p:spPr>
          <a:xfrm>
            <a:off x="1691680" y="4149080"/>
            <a:ext cx="50405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Obdélník 11"/>
          <p:cNvSpPr/>
          <p:nvPr/>
        </p:nvSpPr>
        <p:spPr>
          <a:xfrm>
            <a:off x="8028384" y="4581128"/>
            <a:ext cx="79208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0609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1002">
            <a:schemeClr val="lt1"/>
          </a:fillRef>
          <a:effectRef idx="0">
            <a:scrgbClr r="0" g="0" b="0"/>
          </a:effectRef>
          <a:fontRef idx="major"/>
        </p:style>
        <p:txBody>
          <a:bodyPr>
            <a:normAutofit fontScale="90000"/>
          </a:bodyPr>
          <a:lstStyle/>
          <a:p>
            <a:r>
              <a:rPr lang="cs-CZ" dirty="0" err="1" smtClean="0"/>
              <a:t>Trouve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mot</a:t>
            </a:r>
            <a:r>
              <a:rPr lang="cs-CZ" dirty="0" smtClean="0"/>
              <a:t> </a:t>
            </a:r>
            <a:r>
              <a:rPr lang="cs-CZ" dirty="0" err="1" smtClean="0"/>
              <a:t>qui</a:t>
            </a:r>
            <a:r>
              <a:rPr lang="cs-CZ" dirty="0" smtClean="0"/>
              <a:t> </a:t>
            </a:r>
            <a:r>
              <a:rPr lang="cs-CZ" dirty="0" err="1" smtClean="0"/>
              <a:t>manque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6" name="Elipsa 5"/>
          <p:cNvSpPr/>
          <p:nvPr/>
        </p:nvSpPr>
        <p:spPr>
          <a:xfrm>
            <a:off x="4067944" y="1916832"/>
            <a:ext cx="4932040" cy="338437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La forêt des Landes est la plus </a:t>
            </a:r>
            <a:r>
              <a:rPr lang="cs-CZ" dirty="0" smtClean="0"/>
              <a:t>(</a:t>
            </a:r>
            <a:r>
              <a:rPr lang="cs-CZ" dirty="0" smtClean="0">
                <a:solidFill>
                  <a:srgbClr val="FF0000"/>
                </a:solidFill>
              </a:rPr>
              <a:t>petite, </a:t>
            </a:r>
            <a:r>
              <a:rPr lang="fr-FR" dirty="0" smtClean="0">
                <a:solidFill>
                  <a:srgbClr val="FF0000"/>
                </a:solidFill>
              </a:rPr>
              <a:t>grande</a:t>
            </a:r>
            <a:r>
              <a:rPr lang="cs-CZ" dirty="0" smtClean="0"/>
              <a:t>)</a:t>
            </a:r>
            <a:r>
              <a:rPr lang="fr-FR" dirty="0" smtClean="0"/>
              <a:t> d</a:t>
            </a:r>
            <a:r>
              <a:rPr lang="cs-CZ" dirty="0" smtClean="0"/>
              <a:t>e France</a:t>
            </a:r>
            <a:r>
              <a:rPr lang="fr-FR" dirty="0" smtClean="0"/>
              <a:t>. La </a:t>
            </a:r>
            <a:r>
              <a:rPr lang="cs-CZ" dirty="0" smtClean="0"/>
              <a:t>(</a:t>
            </a:r>
            <a:r>
              <a:rPr lang="fr-FR" dirty="0" smtClean="0">
                <a:solidFill>
                  <a:srgbClr val="FF0000"/>
                </a:solidFill>
              </a:rPr>
              <a:t>plantation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vente</a:t>
            </a:r>
            <a:r>
              <a:rPr lang="cs-CZ" dirty="0" smtClean="0"/>
              <a:t>)</a:t>
            </a:r>
            <a:r>
              <a:rPr lang="fr-FR" dirty="0" smtClean="0"/>
              <a:t> de</a:t>
            </a:r>
            <a:r>
              <a:rPr lang="cs-CZ" dirty="0" smtClean="0"/>
              <a:t>s</a:t>
            </a:r>
            <a:r>
              <a:rPr lang="fr-FR" dirty="0" smtClean="0"/>
              <a:t> pins a été </a:t>
            </a:r>
            <a:r>
              <a:rPr lang="cs-CZ" dirty="0" err="1" smtClean="0"/>
              <a:t>faite</a:t>
            </a:r>
            <a:r>
              <a:rPr lang="fr-FR" dirty="0" smtClean="0"/>
              <a:t>  pour </a:t>
            </a:r>
            <a:r>
              <a:rPr lang="cs-CZ" dirty="0" err="1" smtClean="0"/>
              <a:t>arrêter</a:t>
            </a:r>
            <a:r>
              <a:rPr lang="fr-FR" dirty="0" smtClean="0"/>
              <a:t> la progression d</a:t>
            </a:r>
            <a:r>
              <a:rPr lang="cs-CZ" dirty="0" smtClean="0"/>
              <a:t>u </a:t>
            </a:r>
            <a:r>
              <a:rPr lang="cs-CZ" dirty="0" err="1" smtClean="0"/>
              <a:t>sable</a:t>
            </a:r>
            <a:r>
              <a:rPr lang="fr-FR" dirty="0" smtClean="0"/>
              <a:t> dès le XVIII</a:t>
            </a:r>
            <a:r>
              <a:rPr lang="fr-FR" baseline="30000" dirty="0" smtClean="0"/>
              <a:t>e</a:t>
            </a:r>
            <a:r>
              <a:rPr lang="fr-FR" dirty="0" smtClean="0"/>
              <a:t> siècle</a:t>
            </a:r>
            <a:endParaRPr lang="cs-CZ" dirty="0"/>
          </a:p>
        </p:txBody>
      </p:sp>
      <p:sp>
        <p:nvSpPr>
          <p:cNvPr id="7" name="Zaoblený obdélník 6"/>
          <p:cNvSpPr/>
          <p:nvPr/>
        </p:nvSpPr>
        <p:spPr>
          <a:xfrm>
            <a:off x="251520" y="1916832"/>
            <a:ext cx="3600400" cy="338437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0000FF"/>
                </a:solidFill>
              </a:rPr>
              <a:t>La </a:t>
            </a:r>
            <a:r>
              <a:rPr lang="cs-CZ" dirty="0" err="1" smtClean="0">
                <a:solidFill>
                  <a:srgbClr val="0000FF"/>
                </a:solidFill>
              </a:rPr>
              <a:t>région</a:t>
            </a:r>
            <a:r>
              <a:rPr lang="cs-CZ" dirty="0" smtClean="0">
                <a:solidFill>
                  <a:srgbClr val="0000FF"/>
                </a:solidFill>
              </a:rPr>
              <a:t> </a:t>
            </a:r>
            <a:r>
              <a:rPr lang="cs-CZ" dirty="0" err="1" smtClean="0">
                <a:solidFill>
                  <a:srgbClr val="0000FF"/>
                </a:solidFill>
              </a:rPr>
              <a:t>Poitou</a:t>
            </a:r>
            <a:r>
              <a:rPr lang="cs-CZ" dirty="0" smtClean="0">
                <a:solidFill>
                  <a:srgbClr val="0000FF"/>
                </a:solidFill>
              </a:rPr>
              <a:t>-</a:t>
            </a:r>
            <a:r>
              <a:rPr lang="cs-CZ" dirty="0" err="1" smtClean="0">
                <a:solidFill>
                  <a:srgbClr val="0000FF"/>
                </a:solidFill>
              </a:rPr>
              <a:t>Charentes</a:t>
            </a:r>
            <a:r>
              <a:rPr lang="cs-CZ" dirty="0" smtClean="0">
                <a:solidFill>
                  <a:srgbClr val="0000FF"/>
                </a:solidFill>
              </a:rPr>
              <a:t>.</a:t>
            </a:r>
          </a:p>
          <a:p>
            <a:pPr algn="ctr"/>
            <a:r>
              <a:rPr lang="fr-FR" dirty="0" smtClean="0">
                <a:solidFill>
                  <a:srgbClr val="0000FF"/>
                </a:solidFill>
              </a:rPr>
              <a:t> a pour </a:t>
            </a:r>
            <a:r>
              <a:rPr lang="cs-CZ" dirty="0" smtClean="0">
                <a:solidFill>
                  <a:srgbClr val="0000FF"/>
                </a:solidFill>
              </a:rPr>
              <a:t>(</a:t>
            </a:r>
            <a:r>
              <a:rPr lang="fr-FR" dirty="0" smtClean="0">
                <a:solidFill>
                  <a:srgbClr val="FF0000"/>
                </a:solidFill>
              </a:rPr>
              <a:t>capitale </a:t>
            </a:r>
            <a:r>
              <a:rPr lang="cs-CZ" dirty="0" smtClean="0">
                <a:solidFill>
                  <a:srgbClr val="FF0000"/>
                </a:solidFill>
              </a:rPr>
              <a:t>, </a:t>
            </a:r>
            <a:r>
              <a:rPr lang="cs-CZ" dirty="0" err="1" smtClean="0">
                <a:solidFill>
                  <a:srgbClr val="FF0000"/>
                </a:solidFill>
              </a:rPr>
              <a:t>mairie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0000FF"/>
                </a:solidFill>
              </a:rPr>
              <a:t>) </a:t>
            </a:r>
            <a:r>
              <a:rPr lang="fr-FR" dirty="0" smtClean="0">
                <a:solidFill>
                  <a:srgbClr val="0000FF"/>
                </a:solidFill>
              </a:rPr>
              <a:t>régionale</a:t>
            </a:r>
            <a:r>
              <a:rPr lang="cs-CZ" dirty="0" smtClean="0">
                <a:solidFill>
                  <a:srgbClr val="0000FF"/>
                </a:solidFill>
              </a:rPr>
              <a:t> </a:t>
            </a:r>
            <a:r>
              <a:rPr lang="cs-CZ" dirty="0" err="1" smtClean="0">
                <a:solidFill>
                  <a:srgbClr val="0000FF"/>
                </a:solidFill>
              </a:rPr>
              <a:t>Poitiers</a:t>
            </a:r>
            <a:r>
              <a:rPr lang="fr-FR" dirty="0" smtClean="0"/>
              <a:t>. </a:t>
            </a:r>
            <a:r>
              <a:rPr lang="fr-FR" dirty="0" smtClean="0">
                <a:solidFill>
                  <a:srgbClr val="0000FF"/>
                </a:solidFill>
              </a:rPr>
              <a:t>Le cognac est </a:t>
            </a:r>
            <a:r>
              <a:rPr lang="cs-CZ" dirty="0" smtClean="0">
                <a:solidFill>
                  <a:srgbClr val="0000FF"/>
                </a:solidFill>
              </a:rPr>
              <a:t>de l´</a:t>
            </a:r>
            <a:r>
              <a:rPr lang="cs-CZ" dirty="0" err="1" smtClean="0">
                <a:solidFill>
                  <a:srgbClr val="0000FF"/>
                </a:solidFill>
              </a:rPr>
              <a:t>eau</a:t>
            </a:r>
            <a:r>
              <a:rPr lang="cs-CZ" dirty="0" smtClean="0">
                <a:solidFill>
                  <a:srgbClr val="0000FF"/>
                </a:solidFill>
              </a:rPr>
              <a:t> de </a:t>
            </a:r>
            <a:r>
              <a:rPr lang="cs-CZ" dirty="0" err="1" smtClean="0">
                <a:solidFill>
                  <a:srgbClr val="0000FF"/>
                </a:solidFill>
              </a:rPr>
              <a:t>vie</a:t>
            </a:r>
            <a:r>
              <a:rPr lang="fr-FR" dirty="0" smtClean="0">
                <a:solidFill>
                  <a:srgbClr val="0000FF"/>
                </a:solidFill>
              </a:rPr>
              <a:t>, </a:t>
            </a:r>
            <a:r>
              <a:rPr lang="cs-CZ" dirty="0" smtClean="0">
                <a:solidFill>
                  <a:srgbClr val="0000FF"/>
                </a:solidFill>
              </a:rPr>
              <a:t>(</a:t>
            </a:r>
            <a:r>
              <a:rPr lang="fr-FR" dirty="0" smtClean="0">
                <a:solidFill>
                  <a:srgbClr val="FF0000"/>
                </a:solidFill>
              </a:rPr>
              <a:t>produite</a:t>
            </a:r>
            <a:r>
              <a:rPr lang="cs-CZ" dirty="0" smtClean="0">
                <a:solidFill>
                  <a:srgbClr val="FF0000"/>
                </a:solidFill>
              </a:rPr>
              <a:t>,</a:t>
            </a:r>
            <a:r>
              <a:rPr lang="cs-CZ" dirty="0" err="1" smtClean="0">
                <a:solidFill>
                  <a:srgbClr val="FF0000"/>
                </a:solidFill>
              </a:rPr>
              <a:t>bue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cs-CZ" dirty="0" smtClean="0">
                <a:solidFill>
                  <a:srgbClr val="0000FF"/>
                </a:solidFill>
              </a:rPr>
              <a:t>)</a:t>
            </a:r>
            <a:r>
              <a:rPr lang="fr-FR" dirty="0" smtClean="0">
                <a:solidFill>
                  <a:srgbClr val="0000FF"/>
                </a:solidFill>
              </a:rPr>
              <a:t>  autour de </a:t>
            </a:r>
            <a:r>
              <a:rPr lang="cs-CZ" dirty="0" smtClean="0">
                <a:solidFill>
                  <a:srgbClr val="0000FF"/>
                </a:solidFill>
              </a:rPr>
              <a:t>la </a:t>
            </a:r>
            <a:r>
              <a:rPr lang="cs-CZ" dirty="0" err="1" smtClean="0">
                <a:solidFill>
                  <a:srgbClr val="0000FF"/>
                </a:solidFill>
              </a:rPr>
              <a:t>ville</a:t>
            </a:r>
            <a:r>
              <a:rPr lang="cs-CZ" dirty="0" smtClean="0">
                <a:solidFill>
                  <a:srgbClr val="0000FF"/>
                </a:solidFill>
              </a:rPr>
              <a:t> de </a:t>
            </a:r>
            <a:r>
              <a:rPr lang="fr-FR" dirty="0" smtClean="0">
                <a:solidFill>
                  <a:srgbClr val="0000FF"/>
                </a:solidFill>
              </a:rPr>
              <a:t>Cog</a:t>
            </a:r>
            <a:r>
              <a:rPr lang="cs-CZ" dirty="0" err="1" smtClean="0">
                <a:solidFill>
                  <a:srgbClr val="0000FF"/>
                </a:solidFill>
              </a:rPr>
              <a:t>nac</a:t>
            </a:r>
            <a:r>
              <a:rPr lang="cs-CZ" dirty="0" smtClean="0">
                <a:solidFill>
                  <a:srgbClr val="0000FF"/>
                </a:solidFill>
              </a:rPr>
              <a:t>.</a:t>
            </a:r>
          </a:p>
          <a:p>
            <a:pPr algn="ctr"/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483768" y="3068960"/>
            <a:ext cx="792088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bdélník 7"/>
          <p:cNvSpPr/>
          <p:nvPr/>
        </p:nvSpPr>
        <p:spPr>
          <a:xfrm>
            <a:off x="2987824" y="3645024"/>
            <a:ext cx="504056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bdélník 8"/>
          <p:cNvSpPr/>
          <p:nvPr/>
        </p:nvSpPr>
        <p:spPr>
          <a:xfrm>
            <a:off x="5148064" y="3212976"/>
            <a:ext cx="6480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bdélník 9"/>
          <p:cNvSpPr/>
          <p:nvPr/>
        </p:nvSpPr>
        <p:spPr>
          <a:xfrm>
            <a:off x="6156176" y="3501008"/>
            <a:ext cx="576064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Toulouse, la </a:t>
            </a:r>
            <a:r>
              <a:rPr lang="cs-CZ" b="1" dirty="0" err="1" smtClean="0"/>
              <a:t>ville</a:t>
            </a:r>
            <a:r>
              <a:rPr lang="cs-CZ" b="1" dirty="0" smtClean="0"/>
              <a:t> rose.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8" name="Elipsa 7"/>
          <p:cNvSpPr/>
          <p:nvPr/>
        </p:nvSpPr>
        <p:spPr>
          <a:xfrm>
            <a:off x="251520" y="2564904"/>
            <a:ext cx="3384376" cy="25922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Pourquoi</a:t>
            </a:r>
            <a:r>
              <a:rPr lang="cs-CZ" dirty="0" smtClean="0"/>
              <a:t> </a:t>
            </a:r>
            <a:r>
              <a:rPr lang="cs-CZ" dirty="0" err="1" smtClean="0"/>
              <a:t>appelle</a:t>
            </a:r>
            <a:r>
              <a:rPr lang="cs-CZ" dirty="0" smtClean="0"/>
              <a:t>-t-on </a:t>
            </a:r>
            <a:r>
              <a:rPr lang="cs-CZ" dirty="0" err="1" smtClean="0"/>
              <a:t>cette</a:t>
            </a:r>
            <a:r>
              <a:rPr lang="cs-CZ" dirty="0" smtClean="0"/>
              <a:t> </a:t>
            </a:r>
            <a:r>
              <a:rPr lang="cs-CZ" dirty="0" err="1" smtClean="0"/>
              <a:t>ville</a:t>
            </a:r>
            <a:r>
              <a:rPr lang="cs-CZ" dirty="0" smtClean="0"/>
              <a:t> ´´la </a:t>
            </a:r>
            <a:r>
              <a:rPr lang="cs-CZ" dirty="0" err="1" smtClean="0"/>
              <a:t>ville</a:t>
            </a:r>
            <a:r>
              <a:rPr lang="cs-CZ" dirty="0" smtClean="0"/>
              <a:t> rose´´</a:t>
            </a:r>
            <a:endParaRPr lang="cs-CZ" dirty="0"/>
          </a:p>
        </p:txBody>
      </p:sp>
      <p:sp>
        <p:nvSpPr>
          <p:cNvPr id="6" name="Zaoblený obdélník 5"/>
          <p:cNvSpPr/>
          <p:nvPr/>
        </p:nvSpPr>
        <p:spPr>
          <a:xfrm>
            <a:off x="3779912" y="2780928"/>
            <a:ext cx="4968552" cy="25202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cs-CZ" sz="2000" dirty="0" smtClean="0">
                <a:solidFill>
                  <a:schemeClr val="tx1"/>
                </a:solidFill>
              </a:rPr>
              <a:t>L´</a:t>
            </a:r>
            <a:r>
              <a:rPr lang="cs-CZ" sz="2000" dirty="0" err="1" smtClean="0">
                <a:solidFill>
                  <a:schemeClr val="tx1"/>
                </a:solidFill>
              </a:rPr>
              <a:t>appellation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b="1" i="1" dirty="0" err="1" smtClean="0">
                <a:solidFill>
                  <a:schemeClr val="tx1"/>
                </a:solidFill>
              </a:rPr>
              <a:t>ville</a:t>
            </a:r>
            <a:r>
              <a:rPr lang="cs-CZ" sz="2000" b="1" i="1" dirty="0" smtClean="0">
                <a:solidFill>
                  <a:schemeClr val="tx1"/>
                </a:solidFill>
              </a:rPr>
              <a:t> rose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est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due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aux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briques</a:t>
            </a:r>
            <a:r>
              <a:rPr lang="cs-CZ" sz="2000" dirty="0" smtClean="0">
                <a:solidFill>
                  <a:schemeClr val="tx1"/>
                </a:solidFill>
              </a:rPr>
              <a:t> de </a:t>
            </a:r>
            <a:r>
              <a:rPr lang="cs-CZ" sz="2000" dirty="0" err="1" smtClean="0">
                <a:solidFill>
                  <a:schemeClr val="tx1"/>
                </a:solidFill>
              </a:rPr>
              <a:t>couleur</a:t>
            </a:r>
            <a:r>
              <a:rPr lang="cs-CZ" sz="2000" dirty="0" smtClean="0">
                <a:solidFill>
                  <a:schemeClr val="tx1"/>
                </a:solidFill>
              </a:rPr>
              <a:t> rose </a:t>
            </a:r>
            <a:r>
              <a:rPr lang="cs-CZ" sz="2000" dirty="0" err="1" smtClean="0">
                <a:solidFill>
                  <a:schemeClr val="tx1"/>
                </a:solidFill>
              </a:rPr>
              <a:t>dont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sont</a:t>
            </a:r>
            <a:r>
              <a:rPr lang="cs-CZ" sz="2000" dirty="0" smtClean="0">
                <a:solidFill>
                  <a:schemeClr val="tx1"/>
                </a:solidFill>
              </a:rPr>
              <a:t> </a:t>
            </a:r>
            <a:r>
              <a:rPr lang="cs-CZ" sz="2000" dirty="0" err="1" smtClean="0">
                <a:solidFill>
                  <a:schemeClr val="tx1"/>
                </a:solidFill>
              </a:rPr>
              <a:t>fabriqués</a:t>
            </a:r>
            <a:r>
              <a:rPr lang="cs-CZ" sz="2000" dirty="0" smtClean="0">
                <a:solidFill>
                  <a:schemeClr val="tx1"/>
                </a:solidFill>
              </a:rPr>
              <a:t> la </a:t>
            </a:r>
            <a:r>
              <a:rPr lang="cs-CZ" sz="2000" dirty="0" err="1" smtClean="0">
                <a:solidFill>
                  <a:schemeClr val="tx1"/>
                </a:solidFill>
              </a:rPr>
              <a:t>plupart</a:t>
            </a:r>
            <a:r>
              <a:rPr lang="cs-CZ" sz="2000" dirty="0" smtClean="0">
                <a:solidFill>
                  <a:schemeClr val="tx1"/>
                </a:solidFill>
              </a:rPr>
              <a:t> des </a:t>
            </a:r>
            <a:r>
              <a:rPr lang="cs-CZ" sz="2000" dirty="0" err="1" smtClean="0">
                <a:solidFill>
                  <a:schemeClr val="tx1"/>
                </a:solidFill>
              </a:rPr>
              <a:t>monuments</a:t>
            </a:r>
            <a:r>
              <a:rPr lang="cs-CZ" sz="2000" dirty="0" smtClean="0">
                <a:solidFill>
                  <a:schemeClr val="tx1"/>
                </a:solidFill>
              </a:rPr>
              <a:t> de Toulouse.</a:t>
            </a:r>
            <a:endParaRPr lang="cs-CZ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075240" cy="778098"/>
          </a:xfrm>
        </p:spPr>
        <p:txBody>
          <a:bodyPr/>
          <a:lstStyle/>
          <a:p>
            <a:r>
              <a:rPr lang="cs-CZ" dirty="0" err="1" smtClean="0"/>
              <a:t>Réponses</a:t>
            </a:r>
            <a:r>
              <a:rPr lang="cs-CZ" dirty="0" smtClean="0"/>
              <a:t> </a:t>
            </a:r>
            <a:r>
              <a:rPr lang="cs-CZ" dirty="0" err="1" smtClean="0"/>
              <a:t>pour</a:t>
            </a:r>
            <a:r>
              <a:rPr lang="cs-CZ" dirty="0" smtClean="0"/>
              <a:t> </a:t>
            </a:r>
            <a:r>
              <a:rPr lang="cs-CZ" dirty="0" err="1" smtClean="0"/>
              <a:t>le</a:t>
            </a:r>
            <a:r>
              <a:rPr lang="cs-CZ" dirty="0" smtClean="0"/>
              <a:t> </a:t>
            </a:r>
            <a:r>
              <a:rPr lang="cs-CZ" dirty="0" err="1" smtClean="0"/>
              <a:t>professeur</a:t>
            </a:r>
            <a:r>
              <a:rPr lang="cs-CZ" smtClean="0"/>
              <a:t>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72608"/>
          </a:xfrm>
        </p:spPr>
        <p:txBody>
          <a:bodyPr>
            <a:normAutofit/>
          </a:bodyPr>
          <a:lstStyle/>
          <a:p>
            <a:endParaRPr lang="cs-CZ" sz="1600" dirty="0" smtClean="0"/>
          </a:p>
          <a:p>
            <a:endParaRPr lang="cs-CZ" sz="1600" dirty="0" smtClean="0"/>
          </a:p>
          <a:p>
            <a:r>
              <a:rPr lang="cs-CZ" sz="2400" dirty="0" err="1" smtClean="0"/>
              <a:t>Décrivez</a:t>
            </a:r>
            <a:r>
              <a:rPr lang="cs-CZ" sz="2400" dirty="0" smtClean="0"/>
              <a:t> </a:t>
            </a:r>
            <a:r>
              <a:rPr lang="cs-CZ" sz="2400" dirty="0" err="1" smtClean="0"/>
              <a:t>une</a:t>
            </a:r>
            <a:r>
              <a:rPr lang="cs-CZ" sz="2400" dirty="0" smtClean="0"/>
              <a:t> des </a:t>
            </a:r>
            <a:r>
              <a:rPr lang="cs-CZ" sz="2400" dirty="0" err="1" smtClean="0"/>
              <a:t>deux</a:t>
            </a:r>
            <a:r>
              <a:rPr lang="cs-CZ" sz="2400" dirty="0" smtClean="0"/>
              <a:t> </a:t>
            </a:r>
            <a:r>
              <a:rPr lang="cs-CZ" sz="2400" dirty="0" err="1" smtClean="0"/>
              <a:t>images</a:t>
            </a:r>
            <a:r>
              <a:rPr lang="cs-CZ" sz="2400" dirty="0" smtClean="0"/>
              <a:t> : </a:t>
            </a:r>
            <a:r>
              <a:rPr lang="cs-CZ" sz="2400" dirty="0" err="1" smtClean="0">
                <a:solidFill>
                  <a:srgbClr val="FF0000"/>
                </a:solidFill>
              </a:rPr>
              <a:t>correction</a:t>
            </a:r>
            <a:r>
              <a:rPr lang="cs-CZ" sz="2400" dirty="0" smtClean="0">
                <a:solidFill>
                  <a:srgbClr val="FF0000"/>
                </a:solidFill>
              </a:rPr>
              <a:t> à la diligence </a:t>
            </a:r>
            <a:r>
              <a:rPr lang="cs-CZ" sz="2400" dirty="0" err="1" smtClean="0">
                <a:solidFill>
                  <a:srgbClr val="FF0000"/>
                </a:solidFill>
              </a:rPr>
              <a:t>du</a:t>
            </a:r>
            <a:r>
              <a:rPr lang="cs-CZ" sz="2400" dirty="0" smtClean="0">
                <a:solidFill>
                  <a:srgbClr val="FF0000"/>
                </a:solidFill>
              </a:rPr>
              <a:t> </a:t>
            </a:r>
            <a:r>
              <a:rPr lang="cs-CZ" sz="2400" dirty="0" err="1" smtClean="0">
                <a:solidFill>
                  <a:srgbClr val="FF0000"/>
                </a:solidFill>
              </a:rPr>
              <a:t>professeur</a:t>
            </a:r>
            <a:r>
              <a:rPr lang="cs-CZ" sz="2400" dirty="0" smtClean="0">
                <a:solidFill>
                  <a:srgbClr val="FF0000"/>
                </a:solidFill>
              </a:rPr>
              <a:t>.                                         </a:t>
            </a:r>
          </a:p>
          <a:p>
            <a:endParaRPr lang="cs-CZ" sz="2400" dirty="0" smtClean="0"/>
          </a:p>
          <a:p>
            <a:r>
              <a:rPr lang="cs-CZ" sz="4800" dirty="0" err="1" smtClean="0"/>
              <a:t>Sources</a:t>
            </a:r>
            <a:r>
              <a:rPr lang="cs-CZ" sz="4800" dirty="0" smtClean="0"/>
              <a:t> </a:t>
            </a:r>
            <a:r>
              <a:rPr lang="cs-CZ" sz="4800" dirty="0" smtClean="0"/>
              <a:t>:</a:t>
            </a:r>
            <a:r>
              <a:rPr lang="cs-CZ" sz="2400" dirty="0" smtClean="0"/>
              <a:t> </a:t>
            </a:r>
            <a:r>
              <a:rPr lang="cs-CZ" sz="2400" dirty="0" err="1" smtClean="0"/>
              <a:t>C</a:t>
            </a:r>
            <a:r>
              <a:rPr lang="cs-CZ" sz="2400" dirty="0" err="1" smtClean="0"/>
              <a:t>ulture</a:t>
            </a:r>
            <a:r>
              <a:rPr lang="cs-CZ" sz="2400" dirty="0" smtClean="0"/>
              <a:t> </a:t>
            </a:r>
            <a:r>
              <a:rPr lang="cs-CZ" sz="2400" dirty="0" err="1" smtClean="0"/>
              <a:t>générale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682</TotalTime>
  <Words>485</Words>
  <Application>Microsoft Office PowerPoint</Application>
  <PresentationFormat>Předvádění na obrazovce (4:3)</PresentationFormat>
  <Paragraphs>69</Paragraphs>
  <Slides>7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9" baseType="lpstr">
      <vt:lpstr>Motiv sady Office</vt:lpstr>
      <vt:lpstr>Dokument</vt:lpstr>
      <vt:lpstr>Le Sud-Ouest</vt:lpstr>
      <vt:lpstr>Le Sud-Ouest</vt:lpstr>
      <vt:lpstr>VRAI    OU    FAUX</vt:lpstr>
      <vt:lpstr>Le cassoulet</vt:lpstr>
      <vt:lpstr>Trouve le mot qui manque.</vt:lpstr>
      <vt:lpstr> Toulouse, la ville rose. </vt:lpstr>
      <vt:lpstr>Réponses pour le professeur.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user</cp:lastModifiedBy>
  <cp:revision>258</cp:revision>
  <dcterms:created xsi:type="dcterms:W3CDTF">2012-06-18T15:15:37Z</dcterms:created>
  <dcterms:modified xsi:type="dcterms:W3CDTF">2013-12-18T17:47:20Z</dcterms:modified>
</cp:coreProperties>
</file>